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97" r:id="rId2"/>
    <p:sldId id="456" r:id="rId3"/>
    <p:sldId id="299" r:id="rId4"/>
    <p:sldId id="457" r:id="rId5"/>
    <p:sldId id="285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h Paredes" initials="JP" lastIdx="1" clrIdx="0">
    <p:extLst>
      <p:ext uri="{19B8F6BF-5375-455C-9EA6-DF929625EA0E}">
        <p15:presenceInfo xmlns:p15="http://schemas.microsoft.com/office/powerpoint/2012/main" userId="S-1-5-21-2332268166-3119412863-3804937403-26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F5E"/>
    <a:srgbClr val="888B8D"/>
    <a:srgbClr val="FED8A4"/>
    <a:srgbClr val="B7A99A"/>
    <a:srgbClr val="5C462B"/>
    <a:srgbClr val="D5DC91"/>
    <a:srgbClr val="D9D9D6"/>
    <a:srgbClr val="FDD26E"/>
    <a:srgbClr val="C2D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85642" autoAdjust="0"/>
  </p:normalViewPr>
  <p:slideViewPr>
    <p:cSldViewPr showGuides="1">
      <p:cViewPr varScale="1">
        <p:scale>
          <a:sx n="35" d="100"/>
          <a:sy n="35" d="100"/>
        </p:scale>
        <p:origin x="1408" y="34"/>
      </p:cViewPr>
      <p:guideLst>
        <p:guide orient="horz" pos="403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351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72D20EE-9D4D-41E0-AD1B-90DC3F1B479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B2135CD0-62C6-4032-A3E3-1E9FF1F0B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94619021-0448-4DE7-9F75-BC16AEE13A96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154B82D3-4C64-411D-81F8-6AF00843E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B82D3-4C64-411D-81F8-6AF00843E2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4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B82D3-4C64-411D-81F8-6AF00843E2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04900"/>
            <a:ext cx="9144000" cy="575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rgbClr val="53565A"/>
                </a:solidFill>
                <a:latin typeface="+mn-lt"/>
              </a:defRPr>
            </a:lvl2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icon to add picture</a:t>
            </a:r>
          </a:p>
          <a:p>
            <a:pPr lvl="0"/>
            <a:r>
              <a:rPr lang="en-US" dirty="0"/>
              <a:t>Right-click and select “Send to Back”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22" y="97025"/>
            <a:ext cx="1630195" cy="1086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077" y="2218736"/>
            <a:ext cx="7886700" cy="143886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077" y="4495800"/>
            <a:ext cx="7886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PRESENTER:</a:t>
            </a:r>
          </a:p>
          <a:p>
            <a:pPr lvl="0"/>
            <a:r>
              <a:rPr lang="en-US" dirty="0"/>
              <a:t>DATE | LOCATION: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553946"/>
            <a:ext cx="3200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kern="1600" spc="27" dirty="0">
                <a:solidFill>
                  <a:schemeClr val="bg1"/>
                </a:solidFill>
              </a:rPr>
              <a:t>©EDGEWOOD PARTNERS INSURANCE CENTER </a:t>
            </a:r>
            <a:r>
              <a:rPr lang="en-US" sz="600" kern="1600" spc="27" dirty="0">
                <a:solidFill>
                  <a:schemeClr val="bg1"/>
                </a:solidFill>
              </a:rPr>
              <a:t>| CA LICENSE 0B29370</a:t>
            </a:r>
          </a:p>
        </p:txBody>
      </p:sp>
    </p:spTree>
    <p:extLst>
      <p:ext uri="{BB962C8B-B14F-4D97-AF65-F5344CB8AC3E}">
        <p14:creationId xmlns:p14="http://schemas.microsoft.com/office/powerpoint/2010/main" val="94236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56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Blu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862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C2DAE7"/>
          </a:solidFill>
          <a:ln>
            <a:solidFill>
              <a:srgbClr val="C2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3745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Gray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6071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Gray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888B8D"/>
          </a:solidFill>
          <a:ln>
            <a:solidFill>
              <a:srgbClr val="888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3474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Gray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D9D9D6"/>
          </a:solidFill>
          <a:ln>
            <a:solidFill>
              <a:srgbClr val="D9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0332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5833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Gold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DD26E"/>
          </a:solidFill>
          <a:ln>
            <a:solidFill>
              <a:srgbClr val="FD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5435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Green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92910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Green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D5DC91"/>
          </a:solidFill>
          <a:ln>
            <a:solidFill>
              <a:srgbClr val="D5D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1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4011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04900"/>
            <a:ext cx="9144000" cy="575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rgbClr val="53565A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304800"/>
            <a:ext cx="1981200" cy="6096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2nd Logo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22" y="97025"/>
            <a:ext cx="1630195" cy="10867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9130" y="2218736"/>
            <a:ext cx="7886700" cy="143886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9130" y="4495800"/>
            <a:ext cx="7886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PRESENTER:</a:t>
            </a:r>
          </a:p>
          <a:p>
            <a:pPr lvl="0"/>
            <a:r>
              <a:rPr lang="en-US" dirty="0"/>
              <a:t>DATE | LOCATION: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28600" y="6553946"/>
            <a:ext cx="3200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kern="1600" spc="27" dirty="0">
                <a:solidFill>
                  <a:schemeClr val="bg1"/>
                </a:solidFill>
              </a:rPr>
              <a:t>©EDGEWOOD PARTNERS INSURANCE CENTER </a:t>
            </a:r>
            <a:r>
              <a:rPr lang="en-US" sz="600" kern="1600" spc="27" dirty="0">
                <a:solidFill>
                  <a:schemeClr val="bg1"/>
                </a:solidFill>
              </a:rPr>
              <a:t>| CA LICENSE 0B29370</a:t>
            </a:r>
          </a:p>
        </p:txBody>
      </p:sp>
    </p:spTree>
    <p:extLst>
      <p:ext uri="{BB962C8B-B14F-4D97-AF65-F5344CB8AC3E}">
        <p14:creationId xmlns:p14="http://schemas.microsoft.com/office/powerpoint/2010/main" val="1752190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" userDrawn="1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Orang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FED8A4"/>
          </a:solidFill>
          <a:ln>
            <a:solidFill>
              <a:srgbClr val="FE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54118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n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5C462B"/>
          </a:solidFill>
          <a:ln>
            <a:solidFill>
              <a:srgbClr val="5C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7284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p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B7A99A"/>
          </a:solidFill>
          <a:ln>
            <a:solidFill>
              <a:srgbClr val="B7A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11093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066800"/>
            <a:ext cx="8534400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Lorem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ipsum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dolor sit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cu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vel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appetere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erroribus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scripserit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Quo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veri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virtute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Euismod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civibus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posidonium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id, ad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odio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aperiri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argumentum per. No mea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zril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posidonium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disputando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graeco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postulant sit, id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offendit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pericula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vix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Sonet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oportere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ad pro, cum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iisque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theophrastus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ut.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Ad has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dicit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petentium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complectitur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altera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interesset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mel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duo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autem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adversarium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iudico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aeterno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rationibus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has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ut.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sit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tamquam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fuisset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pri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latine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probatus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phaedrum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Meis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posse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persius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at cum. Ex duo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munere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vidisse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senserit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usu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melius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impetus,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simul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numquam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propriae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his ex. His no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denique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accusamus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Vitae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dicam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no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usu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dicit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saepe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salutandi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ad,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eros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necessitatibus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vel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in. His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principes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neglegentur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id. Quo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autem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antiopam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consequat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amet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congue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at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Nec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in oblique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detraxit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philosophia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sed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idque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latine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Et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dicam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viderer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eos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in vim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invenire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delicatissimi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Et sea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omittantur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mediocritatem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suas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tempor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vix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Stet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omnes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quaestio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cu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nibh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intellegebat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usu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ex, at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iracundia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abhorreant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Clita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quaestio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sed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id. An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atqui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nonumy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, sale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nostrud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consulatu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vim id. Est ne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aliquip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propriae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Rebum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oporteat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eu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quo, an duo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veniam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impetus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constituam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Corrumpit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evertitur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ne, an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vis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augue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munere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primis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Ne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percipit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imperdiet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sea,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ius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aperiam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persius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consequat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ex,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nec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ad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partiendo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quaerendum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 Per minimum commune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molestiae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id, mea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eirmod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aliquid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accusamus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at.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Vel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ponderum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complectitur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no,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nec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 no dicta </a:t>
            </a:r>
            <a:r>
              <a:rPr lang="en-US" sz="1600" dirty="0" err="1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sanctus</a:t>
            </a:r>
            <a:r>
              <a:rPr lang="en-US" sz="1600" dirty="0">
                <a:solidFill>
                  <a:srgbClr val="53565A"/>
                </a:solidFill>
                <a:latin typeface="Calibri" panose="020F050202020403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5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957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ed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2027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ight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2DAE7"/>
          </a:solidFill>
          <a:ln>
            <a:solidFill>
              <a:srgbClr val="C2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86634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Gray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62862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edGray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888B8D"/>
          </a:solidFill>
          <a:ln>
            <a:solidFill>
              <a:srgbClr val="888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49428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ightGray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D9D9D6"/>
          </a:solidFill>
          <a:ln>
            <a:solidFill>
              <a:srgbClr val="D9D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034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40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Click icon to add picture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04800" y="838200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782461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old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43832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ightGold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DD26E"/>
          </a:solidFill>
          <a:ln>
            <a:solidFill>
              <a:srgbClr val="FD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01932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Green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81754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ightGreen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D5DC91"/>
          </a:solidFill>
          <a:ln>
            <a:solidFill>
              <a:srgbClr val="D5D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85688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Orang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7031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ightOrang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ED8A4"/>
          </a:solidFill>
          <a:ln>
            <a:solidFill>
              <a:srgbClr val="FED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81583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own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5C462B"/>
          </a:solidFill>
          <a:ln>
            <a:solidFill>
              <a:srgbClr val="5C4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50397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aup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B7A99A"/>
          </a:solidFill>
          <a:ln>
            <a:solidFill>
              <a:srgbClr val="B7A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62878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 marL="228600" indent="-228600">
              <a:spcBef>
                <a:spcPts val="1200"/>
              </a:spcBef>
              <a:defRPr/>
            </a:lvl1pPr>
            <a:lvl2pPr marL="685800" indent="-228600"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34EBCB8-062E-46E4-8EEB-08A7A7657B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15671" y="6520934"/>
            <a:ext cx="468973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kumimoji="0" lang="en-US" sz="900" b="1" i="0" u="none" strike="noStrike" kern="0" cap="none" spc="0" normalizeH="0" baseline="3000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© 2017 EPIC Insurance Brokers &amp; Consultants (EPIC). All rights reserved. No part of this document may be reproduced, stored in a retrieval system or transmitted in any form by any means, electronic, mechanical or otherwise without the prior written permission of EPIC.</a:t>
            </a:r>
          </a:p>
        </p:txBody>
      </p:sp>
    </p:spTree>
    <p:extLst>
      <p:ext uri="{BB962C8B-B14F-4D97-AF65-F5344CB8AC3E}">
        <p14:creationId xmlns:p14="http://schemas.microsoft.com/office/powerpoint/2010/main" val="26653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914400"/>
            <a:ext cx="9144000" cy="3429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n-US" dirty="0"/>
              <a:t>Click icon to add picture</a:t>
            </a:r>
          </a:p>
          <a:p>
            <a:pPr lvl="0"/>
            <a:r>
              <a:rPr lang="en-US" dirty="0"/>
              <a:t>Right-click and select “Send to Back”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728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822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994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Click icon to add picture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06" y="6518271"/>
            <a:ext cx="672257" cy="1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28600" y="1077861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590800" y="1077861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200" y="1077861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53000" y="1077861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28600" y="3810000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590800" y="3810000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315200" y="3810000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953000" y="3810000"/>
            <a:ext cx="1524000" cy="152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1"/>
            <a:ext cx="7886700" cy="533399"/>
          </a:xfrm>
          <a:prstGeom prst="rect">
            <a:avLst/>
          </a:prstGeom>
        </p:spPr>
        <p:txBody>
          <a:bodyPr anchor="ctr"/>
          <a:lstStyle>
            <a:lvl1pPr>
              <a:defRPr sz="28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6813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003F5E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25376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8922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" y="6562340"/>
            <a:ext cx="3200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kern="1600" spc="27" dirty="0">
                <a:solidFill>
                  <a:srgbClr val="888B8D"/>
                </a:solidFill>
              </a:rPr>
              <a:t>©EDGEWOOD PARTNERS INSURANCE CENTER </a:t>
            </a:r>
            <a:r>
              <a:rPr lang="en-US" sz="600" kern="1600" spc="27" dirty="0">
                <a:solidFill>
                  <a:srgbClr val="888B8D"/>
                </a:solidFill>
              </a:rPr>
              <a:t>| CA LICENSE 0B29370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19600" y="6562340"/>
            <a:ext cx="304800" cy="16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D9173AD-F356-4277-AF4D-61B525278B65}" type="slidenum">
              <a:rPr lang="en-US" sz="600" smtClean="0">
                <a:solidFill>
                  <a:srgbClr val="888B8D"/>
                </a:solidFill>
              </a:rPr>
              <a:pPr algn="ctr"/>
              <a:t>‹#›</a:t>
            </a:fld>
            <a:endParaRPr lang="en-US" sz="600" kern="1600" spc="27" dirty="0">
              <a:solidFill>
                <a:srgbClr val="888B8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211" y="6525410"/>
            <a:ext cx="613636" cy="1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0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73" r:id="rId4"/>
    <p:sldLayoutId id="2147483664" r:id="rId5"/>
    <p:sldLayoutId id="2147483672" r:id="rId6"/>
    <p:sldLayoutId id="2147483675" r:id="rId7"/>
    <p:sldLayoutId id="2147483666" r:id="rId8"/>
    <p:sldLayoutId id="2147483690" r:id="rId9"/>
    <p:sldLayoutId id="2147483692" r:id="rId10"/>
    <p:sldLayoutId id="2147483693" r:id="rId11"/>
    <p:sldLayoutId id="2147483695" r:id="rId12"/>
    <p:sldLayoutId id="2147483696" r:id="rId13"/>
    <p:sldLayoutId id="2147483697" r:id="rId14"/>
    <p:sldLayoutId id="2147483691" r:id="rId15"/>
    <p:sldLayoutId id="2147483694" r:id="rId16"/>
    <p:sldLayoutId id="2147483698" r:id="rId17"/>
    <p:sldLayoutId id="2147483699" r:id="rId18"/>
    <p:sldLayoutId id="2147483701" r:id="rId19"/>
    <p:sldLayoutId id="2147483703" r:id="rId20"/>
    <p:sldLayoutId id="2147483700" r:id="rId21"/>
    <p:sldLayoutId id="2147483702" r:id="rId22"/>
    <p:sldLayoutId id="2147483663" r:id="rId23"/>
    <p:sldLayoutId id="2147483676" r:id="rId24"/>
    <p:sldLayoutId id="2147483680" r:id="rId25"/>
    <p:sldLayoutId id="2147483681" r:id="rId26"/>
    <p:sldLayoutId id="2147483685" r:id="rId27"/>
    <p:sldLayoutId id="2147483686" r:id="rId28"/>
    <p:sldLayoutId id="2147483687" r:id="rId29"/>
    <p:sldLayoutId id="2147483677" r:id="rId30"/>
    <p:sldLayoutId id="2147483684" r:id="rId31"/>
    <p:sldLayoutId id="2147483678" r:id="rId32"/>
    <p:sldLayoutId id="2147483682" r:id="rId33"/>
    <p:sldLayoutId id="2147483679" r:id="rId34"/>
    <p:sldLayoutId id="2147483683" r:id="rId35"/>
    <p:sldLayoutId id="2147483688" r:id="rId36"/>
    <p:sldLayoutId id="2147483689" r:id="rId37"/>
    <p:sldLayoutId id="2147483704" r:id="rId38"/>
    <p:sldLayoutId id="2147483706" r:id="rId3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490"/>
            <a:ext cx="9144000" cy="563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1" y="304800"/>
            <a:ext cx="1662072" cy="609600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8600" y="5587628"/>
            <a:ext cx="7886700" cy="584572"/>
          </a:xfrm>
        </p:spPr>
        <p:txBody>
          <a:bodyPr/>
          <a:lstStyle/>
          <a:p>
            <a:r>
              <a:rPr lang="en-US" sz="1200" dirty="0"/>
              <a:t>PRESENTER:</a:t>
            </a:r>
          </a:p>
          <a:p>
            <a:r>
              <a:rPr lang="en-US" sz="1200" dirty="0"/>
              <a:t>Jonathan Wheat</a:t>
            </a:r>
          </a:p>
          <a:p>
            <a:r>
              <a:rPr lang="en-US" sz="1200" dirty="0"/>
              <a:t>Principal, Charter School Practice </a:t>
            </a:r>
          </a:p>
          <a:p>
            <a:r>
              <a:rPr lang="en-US" sz="1200" dirty="0"/>
              <a:t>07.25.2022</a:t>
            </a:r>
          </a:p>
        </p:txBody>
      </p:sp>
      <p:sp>
        <p:nvSpPr>
          <p:cNvPr id="12" name="Title 14"/>
          <p:cNvSpPr>
            <a:spLocks noGrp="1"/>
          </p:cNvSpPr>
          <p:nvPr>
            <p:ph type="title"/>
          </p:nvPr>
        </p:nvSpPr>
        <p:spPr>
          <a:xfrm>
            <a:off x="228600" y="3050976"/>
            <a:ext cx="7886700" cy="1438864"/>
          </a:xfrm>
        </p:spPr>
        <p:txBody>
          <a:bodyPr/>
          <a:lstStyle/>
          <a:p>
            <a:r>
              <a:rPr lang="en-US" sz="3200" dirty="0"/>
              <a:t>Encore Education Corporation</a:t>
            </a:r>
            <a:br>
              <a:rPr lang="en-US" sz="3200" dirty="0"/>
            </a:br>
            <a:r>
              <a:rPr lang="en-US" sz="2400" dirty="0"/>
              <a:t>2022-2023 Property &amp; Casualty Insurance Program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89B8C-7D17-A58A-A3DE-41068E10C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14" y="4275752"/>
            <a:ext cx="3470275" cy="106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09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/>
              <a:t>Clients We Work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4EBCB8-062E-46E4-8EEB-08A7A7657B2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0642DF-C3E5-034B-74E2-0E35AB044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751213"/>
            <a:ext cx="4505325" cy="1192387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8C264523-7B1A-8A92-98D4-FBCE7D9DD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0" y="4909976"/>
            <a:ext cx="3254339" cy="1117323"/>
          </a:xfrm>
          <a:prstGeom prst="rect">
            <a:avLst/>
          </a:prstGeom>
        </p:spPr>
      </p:pic>
      <p:pic>
        <p:nvPicPr>
          <p:cNvPr id="21" name="Picture 20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E4B0358A-354D-04F9-D473-7866B058D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4" y="1525917"/>
            <a:ext cx="2414587" cy="1187925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86C1179-E6BF-7B5B-A2A2-FD28F0B92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7" y="2895600"/>
            <a:ext cx="3123780" cy="183261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EEEF0B4D-A6A8-9A9F-6A4A-7C2CF9B1E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5917"/>
            <a:ext cx="2413000" cy="1663700"/>
          </a:xfrm>
          <a:prstGeom prst="rect">
            <a:avLst/>
          </a:prstGeom>
        </p:spPr>
      </p:pic>
      <p:pic>
        <p:nvPicPr>
          <p:cNvPr id="27" name="Picture 26" descr="A picture containing text, queen, can&#10;&#10;Description automatically generated">
            <a:extLst>
              <a:ext uri="{FF2B5EF4-FFF2-40B4-BE49-F238E27FC236}">
                <a16:creationId xmlns:a16="http://schemas.microsoft.com/office/drawing/2014/main" id="{F937162B-223A-9500-EC54-F6189306B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33" y="1525917"/>
            <a:ext cx="2143125" cy="214312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A8D9792F-4C0B-C834-FB49-96EC4EDE6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73943"/>
            <a:ext cx="4684593" cy="80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7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F5A06-A7A2-DF1D-6B74-EFB43DA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Notable Changes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3E10F6-1F19-7ED6-A132-798B87C0F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04508"/>
              </p:ext>
            </p:extLst>
          </p:nvPr>
        </p:nvGraphicFramePr>
        <p:xfrm>
          <a:off x="451149" y="1966293"/>
          <a:ext cx="8241700" cy="445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562">
                  <a:extLst>
                    <a:ext uri="{9D8B030D-6E8A-4147-A177-3AD203B41FA5}">
                      <a16:colId xmlns:a16="http://schemas.microsoft.com/office/drawing/2014/main" val="944495099"/>
                    </a:ext>
                  </a:extLst>
                </a:gridCol>
                <a:gridCol w="5787138">
                  <a:extLst>
                    <a:ext uri="{9D8B030D-6E8A-4147-A177-3AD203B41FA5}">
                      <a16:colId xmlns:a16="http://schemas.microsoft.com/office/drawing/2014/main" val="663407392"/>
                    </a:ext>
                  </a:extLst>
                </a:gridCol>
              </a:tblGrid>
              <a:tr h="465215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Notable Changes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b"/>
                </a:tc>
                <a:extLst>
                  <a:ext uri="{0D108BD9-81ED-4DB2-BD59-A6C34878D82A}">
                    <a16:rowId xmlns:a16="http://schemas.microsoft.com/office/drawing/2014/main" val="2392384213"/>
                  </a:ext>
                </a:extLst>
              </a:tr>
              <a:tr h="139272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Property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Lowered deductible from 10K All Other Peril, 100K water damage, 100k theft, and 100K vandalism to 5K across the board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Lowered cost by 65%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Reassessed Property value limits to get an additional 2M in building coverage</a:t>
                      </a:r>
                      <a:endParaRPr lang="en-US" sz="160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Provided 2M in business interruption / extra expense coverage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4219800850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Commercial Umbrella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Consolidated umbrella coverage from 3 excess policies to just one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324062152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Student Accident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Provided coverage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1074080843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Auto Liability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Provided Hired and non-owned coverage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3173247976"/>
                  </a:ext>
                </a:extLst>
              </a:tr>
              <a:tr h="721957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General Liability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Removed exclusions including assault and battery, athletic participants, playground equipment, special event, and medical expense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24982067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Cyber Liability Policy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Provided coverage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781713416"/>
                  </a:ext>
                </a:extLst>
              </a:tr>
              <a:tr h="498369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Alignment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Aligned the effective dates to 7/25 for all lines of business other than cyber liability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478380908"/>
                  </a:ext>
                </a:extLst>
              </a:tr>
              <a:tr h="27478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Terrorism and Active Assailant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>
                          <a:effectLst/>
                        </a:rPr>
                        <a:t>Provided Coverage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404186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69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F5A06-A7A2-DF1D-6B74-EFB43DA8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u="sng" dirty="0">
                <a:solidFill>
                  <a:srgbClr val="FFFFFF"/>
                </a:solidFill>
                <a:latin typeface="+mj-lt"/>
              </a:rPr>
              <a:t>Cost Breakout by Line</a:t>
            </a:r>
            <a:endParaRPr lang="en-US" sz="35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EFCC8-77B2-DB04-C516-94D3A403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7" y="1981200"/>
            <a:ext cx="8495662" cy="36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5274846"/>
            <a:ext cx="1181100" cy="787400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876300" y="62146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Copyright © 2019 EPIC Insurance Brokers &amp; Consultants (EPIC). All rights reserved. No part of this document may be reproduced, stored in a retrieval system </a:t>
            </a:r>
            <a:b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or transmitted in any form by any means, electronic, mechanical or otherwise without the prior written permission of EPIC.</a:t>
            </a:r>
          </a:p>
        </p:txBody>
      </p:sp>
    </p:spTree>
    <p:extLst>
      <p:ext uri="{BB962C8B-B14F-4D97-AF65-F5344CB8AC3E}">
        <p14:creationId xmlns:p14="http://schemas.microsoft.com/office/powerpoint/2010/main" val="112718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">
      <a:dk1>
        <a:srgbClr val="003F5E"/>
      </a:dk1>
      <a:lt1>
        <a:srgbClr val="FFFFFF"/>
      </a:lt1>
      <a:dk2>
        <a:srgbClr val="E35205"/>
      </a:dk2>
      <a:lt2>
        <a:srgbClr val="C2DAE7"/>
      </a:lt2>
      <a:accent1>
        <a:srgbClr val="003F5E"/>
      </a:accent1>
      <a:accent2>
        <a:srgbClr val="F1B434"/>
      </a:accent2>
      <a:accent3>
        <a:srgbClr val="778E1D"/>
      </a:accent3>
      <a:accent4>
        <a:srgbClr val="8DC8E8"/>
      </a:accent4>
      <a:accent5>
        <a:srgbClr val="D5DC91"/>
      </a:accent5>
      <a:accent6>
        <a:srgbClr val="53565A"/>
      </a:accent6>
      <a:hlink>
        <a:srgbClr val="003F5E"/>
      </a:hlink>
      <a:folHlink>
        <a:srgbClr val="8DC8E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210</Words>
  <Application>Microsoft Office PowerPoint</Application>
  <PresentationFormat>On-screen Show (4:3)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Symbol</vt:lpstr>
      <vt:lpstr>Times New Roman</vt:lpstr>
      <vt:lpstr>Office Theme</vt:lpstr>
      <vt:lpstr>Encore Education Corporation 2022-2023 Property &amp; Casualty Insurance Program</vt:lpstr>
      <vt:lpstr>Clients We Work With</vt:lpstr>
      <vt:lpstr>Notable Changes </vt:lpstr>
      <vt:lpstr>Cost Breakout by Line</vt:lpstr>
      <vt:lpstr>PowerPoint Presentation</vt:lpstr>
    </vt:vector>
  </TitlesOfParts>
  <Company>Edgewood Partners Insurance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Phun</dc:creator>
  <cp:lastModifiedBy>sabrina bow</cp:lastModifiedBy>
  <cp:revision>101</cp:revision>
  <cp:lastPrinted>2019-04-23T19:42:07Z</cp:lastPrinted>
  <dcterms:created xsi:type="dcterms:W3CDTF">2017-10-31T20:11:44Z</dcterms:created>
  <dcterms:modified xsi:type="dcterms:W3CDTF">2022-07-26T00:45:14Z</dcterms:modified>
</cp:coreProperties>
</file>