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0" r:id="rId1"/>
  </p:sldMasterIdLst>
  <p:notesMasterIdLst>
    <p:notesMasterId r:id="rId10"/>
  </p:notesMasterIdLst>
  <p:sldIdLst>
    <p:sldId id="264" r:id="rId2"/>
    <p:sldId id="271" r:id="rId3"/>
    <p:sldId id="268" r:id="rId4"/>
    <p:sldId id="269" r:id="rId5"/>
    <p:sldId id="270" r:id="rId6"/>
    <p:sldId id="273" r:id="rId7"/>
    <p:sldId id="274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3284"/>
    <a:srgbClr val="321455"/>
    <a:srgbClr val="FACF0A"/>
    <a:srgbClr val="E3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8"/>
    <p:restoredTop sz="96327"/>
  </p:normalViewPr>
  <p:slideViewPr>
    <p:cSldViewPr snapToGrid="0">
      <p:cViewPr>
        <p:scale>
          <a:sx n="126" d="100"/>
          <a:sy n="126" d="100"/>
        </p:scale>
        <p:origin x="133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06089-5C0F-0544-B153-7EE1DF253B11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E5DF7-3499-CF46-BE66-F29B91668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6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90530-5C43-A0A2-142C-7A8765263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6342B-DBAC-E69F-D984-CAB776080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8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B3EE4-19EE-6F0C-A31A-D572FDE55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A9C9F3-3954-B9F5-BB72-A28602D3A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212342-7B08-A3A2-ABDB-CF719CF81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A804B-EB50-9FB3-C9BF-5F284ED43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C5FEC-4811-304F-80F8-8D4540590B30}" type="datetime1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17E3-C7F1-FDA5-630C-4B92478EF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27786-AC5A-A034-8E3B-09F7B3F5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BEB0003-A902-6747-A750-324BC7A145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7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135BD-CFC2-FE04-44F0-73E03884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D1F56-CC7D-0206-566D-4055B4E90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750EC-8F1C-D020-02B1-72DE0B68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CE0215-E8EB-0143-8021-179433215BE2}" type="datetime1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D15F8-5A42-5400-D292-3A0E2544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F56B5-5BAD-19EF-D78B-38ED12DF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BEB0003-A902-6747-A750-324BC7A145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40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34B719-E538-5D1D-D073-44E1D9EB2F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E5FDC1-3663-C2CF-CA9E-B0A595214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86202-A643-F7DE-69F4-1BFD15FE41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E9A08-9886-C548-B15A-DA8E93559DC6}" type="datetime1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68AB0-76C2-D47F-7660-2D060F5A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6DECB-D91F-1BE7-7C27-A2738A96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FBEB0003-A902-6747-A750-324BC7A145F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6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A0131-E1E8-9D72-9CCD-6651EC22C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0" y="2112387"/>
            <a:ext cx="6964680" cy="35131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B39C18-F6F3-5F4A-9EDF-568948D19A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323" t="11879" r="12578" b="7702"/>
          <a:stretch/>
        </p:blipFill>
        <p:spPr>
          <a:xfrm>
            <a:off x="838200" y="2112388"/>
            <a:ext cx="3368040" cy="35131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AE583D9-A2EF-3766-61E2-8932A6433BFA}"/>
              </a:ext>
            </a:extLst>
          </p:cNvPr>
          <p:cNvSpPr/>
          <p:nvPr userDrawn="1"/>
        </p:nvSpPr>
        <p:spPr>
          <a:xfrm>
            <a:off x="15240" y="6297930"/>
            <a:ext cx="1737360" cy="560070"/>
          </a:xfrm>
          <a:prstGeom prst="rect">
            <a:avLst/>
          </a:prstGeom>
          <a:solidFill>
            <a:srgbClr val="321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3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BB39C18-F6F3-5F4A-9EDF-568948D19A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323" t="11879" r="12578" b="7702"/>
          <a:stretch/>
        </p:blipFill>
        <p:spPr>
          <a:xfrm>
            <a:off x="4411980" y="1672449"/>
            <a:ext cx="3368040" cy="35131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AE583D9-A2EF-3766-61E2-8932A6433BFA}"/>
              </a:ext>
            </a:extLst>
          </p:cNvPr>
          <p:cNvSpPr/>
          <p:nvPr userDrawn="1"/>
        </p:nvSpPr>
        <p:spPr>
          <a:xfrm>
            <a:off x="0" y="6286500"/>
            <a:ext cx="1737360" cy="571500"/>
          </a:xfrm>
          <a:prstGeom prst="rect">
            <a:avLst/>
          </a:prstGeom>
          <a:solidFill>
            <a:srgbClr val="321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5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CD49E-23E1-E054-34F1-EF587B7F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27C5A-DE66-E401-4D89-873398B91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E387B-0A50-EB42-BE0F-32726D9A4D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097949-5034-8647-B4A6-01548096399F}" type="datetime1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3FB5A-83C2-76DF-960B-EE1BA4C5B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DB47B-30A5-6EB9-5FC1-D8FCB3236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BEB0003-A902-6747-A750-324BC7A145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1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B65B1-FFA4-1165-9F71-CC43C777C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82AB6-46D6-0BAD-54FD-6770DA213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D1970-1395-0130-9090-DF6C07DE2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CADFA-044D-B828-8202-31056AAB3C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91917F-5F37-0C47-8E0B-28ACB1E6DE42}" type="datetime1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18AB2-AE5F-E718-B54B-616240ACF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97FF-63CE-6F76-BE90-186425081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BEB0003-A902-6747-A750-324BC7A145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3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EB73-E78C-5A87-63B7-0E7606895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7F301-2915-1E88-14C4-D93233949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773DE-1A37-064A-6EA9-1C9D023FE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70361-5438-1466-F778-3FC5B0245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E506B8-96A2-2734-DC01-1CFF3C6579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717C4D-A2B7-04FF-D381-1026BADAA3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66AD3E-C1E0-A740-BC1F-8C23D0B37D7F}" type="datetime1">
              <a:rPr lang="en-US" smtClean="0"/>
              <a:t>4/15/24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35607D-7FD5-B87A-0D8C-FA6EBD2E4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749F74-9823-88D9-206A-7DD216220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BEB0003-A902-6747-A750-324BC7A145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4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5C28-B26E-9858-4995-F6ADD1762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4947F-F146-02E9-BE02-C902F361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A07DFA-2954-1A43-BD2B-9D2AFB851E6C}" type="datetime1">
              <a:rPr lang="en-US" smtClean="0"/>
              <a:t>4/15/24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8211E-23FF-7EE2-E790-C29D3CE95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963D8-857B-B672-CC8F-ACD73CB9C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BEB0003-A902-6747-A750-324BC7A145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49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E773A5-1296-5D94-5300-AC62EF64E9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BFF9B7-7EF4-C042-BC5F-F447B6AB45AB}" type="datetime1">
              <a:rPr lang="en-US" smtClean="0"/>
              <a:t>4/15/24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85B161-6411-A56F-8C36-2E31158C7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04873-D80F-61D7-1B8A-C489620F8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BEB0003-A902-6747-A750-324BC7A145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2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5A0F1-2F1B-40EC-0292-9435A306B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D78C5-E6B8-FB2C-1643-4D05EBE7F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9DB82-BC23-1ABC-5B69-3BF7A93F2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BB4D91-F904-56B6-4BE2-FE855AA8FE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6CF38-A6B5-CE41-9D8C-6DCB6336FC7D}" type="datetime1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EB73F-DD30-D3B0-03A4-D5DB8241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16544-E4F8-2671-A0F5-DF3FBFB3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BEB0003-A902-6747-A750-324BC7A145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49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9C546-513A-D572-BF05-198759266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91056ED1-2832-C7D9-6C5F-CDAF29C87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D76C21-3ED9-8D9D-7CBE-99536FC61A52}"/>
              </a:ext>
            </a:extLst>
          </p:cNvPr>
          <p:cNvGrpSpPr/>
          <p:nvPr userDrawn="1"/>
        </p:nvGrpSpPr>
        <p:grpSpPr>
          <a:xfrm>
            <a:off x="0" y="6295004"/>
            <a:ext cx="12192000" cy="562996"/>
            <a:chOff x="0" y="6400800"/>
            <a:chExt cx="12192000" cy="56299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BF7F566-F3AE-72A4-65EE-6DCAE80F6A09}"/>
                </a:ext>
              </a:extLst>
            </p:cNvPr>
            <p:cNvSpPr/>
            <p:nvPr/>
          </p:nvSpPr>
          <p:spPr>
            <a:xfrm>
              <a:off x="0" y="6400800"/>
              <a:ext cx="12192000" cy="560070"/>
            </a:xfrm>
            <a:prstGeom prst="rect">
              <a:avLst/>
            </a:prstGeom>
            <a:gradFill flip="none" rotWithShape="1">
              <a:gsLst>
                <a:gs pos="32000">
                  <a:schemeClr val="tx2"/>
                </a:gs>
                <a:gs pos="65000">
                  <a:schemeClr val="accent3"/>
                </a:gs>
                <a:gs pos="8700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31358F-897B-5EF4-E11C-934567D93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0" y="6400800"/>
              <a:ext cx="1548764" cy="562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236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2145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F328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F328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F328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F328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F32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wea.org/resources/california-linking-study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urriculumassociates.com/research-and-efficacy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3CBBE-A976-15B5-19AA-65BDA20E9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Year-End Data Presentation</a:t>
            </a:r>
          </a:p>
          <a:p>
            <a:pPr marL="0" indent="0">
              <a:buNone/>
            </a:pPr>
            <a:r>
              <a:rPr lang="en-US" dirty="0"/>
              <a:t>CAASPP Projection</a:t>
            </a:r>
          </a:p>
          <a:p>
            <a:pPr marL="0" indent="0">
              <a:buNone/>
            </a:pPr>
            <a:r>
              <a:rPr lang="en-US" dirty="0"/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3354753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A149F-4608-18F0-5205-B2D19571F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Assessments Administered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BB81B-2D8A-9B75-96F6-84BE45621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We use two nationally normed benchmarks assessments,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iReady</a:t>
            </a:r>
            <a:r>
              <a:rPr lang="en-US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and NWEA, for two primary reasons: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We can use our best results for consideration at renewal along with the state required test – the California Assessment of Student Progress (CAASPP), also known as the Smarter Balanced Assessment System (SBAC);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Both tests help us predict how students will likely score on the spring state level test (SBAC/ CAAASP) and shows us progress at intervals during the year.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53093-BE6C-6D72-E96B-63433495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0003-A902-6747-A750-324BC7A145F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9127E-15FF-32F4-EDE1-534B1306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NWEA and </a:t>
            </a:r>
            <a:r>
              <a:rPr lang="en-US" sz="3000" dirty="0" err="1"/>
              <a:t>iReady</a:t>
            </a:r>
            <a:r>
              <a:rPr lang="en-US" sz="3000" dirty="0"/>
              <a:t> as Predictors of CAASPP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51A60-7A7B-DEA9-57C9-189540998B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California MAP Growth Linking Study Report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RIT cut scores on MAP have been aligned to CAASPP Level 3.  Students scoring </a:t>
            </a:r>
            <a:r>
              <a:rPr lang="en-US" dirty="0" err="1"/>
              <a:t>HiAvg</a:t>
            </a:r>
            <a:r>
              <a:rPr lang="en-US" dirty="0"/>
              <a:t> on MAP are on target to score Level 3 on CAASPP.</a:t>
            </a:r>
          </a:p>
        </p:txBody>
      </p:sp>
      <p:pic>
        <p:nvPicPr>
          <p:cNvPr id="7" name="Content Placeholder 6" descr="Linking Study: Predicting Performance on CA SBAC Summative from MAP Growth Page 4 ">
            <a:extLst>
              <a:ext uri="{FF2B5EF4-FFF2-40B4-BE49-F238E27FC236}">
                <a16:creationId xmlns:a16="http://schemas.microsoft.com/office/drawing/2014/main" id="{8D3D9E83-D98C-479C-6C1F-A77FA6037F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59001" y="2002054"/>
            <a:ext cx="5876064" cy="2835581"/>
          </a:xfrm>
          <a:ln>
            <a:solidFill>
              <a:srgbClr val="6F3284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B628E-AC42-72B9-B3DF-B8CC455D7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0003-A902-6747-A750-324BC7A145F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B49874-1EBB-3A73-0BA8-59E94C82C05B}"/>
              </a:ext>
            </a:extLst>
          </p:cNvPr>
          <p:cNvSpPr txBox="1"/>
          <p:nvPr/>
        </p:nvSpPr>
        <p:spPr>
          <a:xfrm>
            <a:off x="5958582" y="4855780"/>
            <a:ext cx="5876064" cy="276999"/>
          </a:xfrm>
          <a:prstGeom prst="rect">
            <a:avLst/>
          </a:prstGeom>
          <a:noFill/>
          <a:ln>
            <a:solidFill>
              <a:srgbClr val="6F3284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Linking Study: Predicting Performance on CA SBAC Summative from MAP Growth Page 4</a:t>
            </a:r>
          </a:p>
        </p:txBody>
      </p:sp>
    </p:spTree>
    <p:extLst>
      <p:ext uri="{BB962C8B-B14F-4D97-AF65-F5344CB8AC3E}">
        <p14:creationId xmlns:p14="http://schemas.microsoft.com/office/powerpoint/2010/main" val="295616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9127E-15FF-32F4-EDE1-534B1306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NWEA and </a:t>
            </a:r>
            <a:r>
              <a:rPr lang="en-US" sz="3000" dirty="0" err="1"/>
              <a:t>iReady</a:t>
            </a:r>
            <a:r>
              <a:rPr lang="en-US" sz="3000" dirty="0"/>
              <a:t> as Predictors of CAASPP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51A60-7A7B-DEA9-57C9-189540998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10233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California iReady Growth Linking Study Report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iReady</a:t>
            </a:r>
            <a:r>
              <a:rPr lang="en-US" dirty="0"/>
              <a:t> cut scores in ELA and Math are Mid On Grade Level.</a:t>
            </a:r>
          </a:p>
          <a:p>
            <a:pPr marL="0" indent="0">
              <a:buNone/>
            </a:pPr>
            <a:r>
              <a:rPr lang="en-US" dirty="0"/>
              <a:t>Students scoring Mid On Grade Level are on target to score Level 3 on CAASPP.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F01AFF0-3FA9-7ED6-BD52-4EE0367F45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0142" y="1310233"/>
            <a:ext cx="4841233" cy="244711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B628E-AC42-72B9-B3DF-B8CC455D7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0003-A902-6747-A750-324BC7A145F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69288DD-FF7C-0FB4-F953-B64AE86985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30141" y="3776309"/>
            <a:ext cx="4841233" cy="253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5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21661-52ED-C22B-1555-7D6F27A0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71305"/>
            <a:ext cx="10515600" cy="1581625"/>
          </a:xfrm>
        </p:spPr>
        <p:txBody>
          <a:bodyPr>
            <a:normAutofit fontScale="90000"/>
          </a:bodyPr>
          <a:lstStyle/>
          <a:p>
            <a:r>
              <a:rPr lang="en-US" dirty="0"/>
              <a:t>NWEA Projected to CAASPP Actual</a:t>
            </a:r>
            <a:br>
              <a:rPr lang="en-US" dirty="0"/>
            </a:br>
            <a:r>
              <a:rPr lang="en-US" dirty="0"/>
              <a:t>Spring 2022-2023</a:t>
            </a:r>
            <a:br>
              <a:rPr lang="en-US" dirty="0"/>
            </a:br>
            <a:r>
              <a:rPr lang="en-US" dirty="0"/>
              <a:t>TEACH Public Schools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2C898-14BB-476F-A021-1C2D32645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0003-A902-6747-A750-324BC7A145F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F6B02742-375D-A87C-22B8-EBE00D0081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149783"/>
              </p:ext>
            </p:extLst>
          </p:nvPr>
        </p:nvGraphicFramePr>
        <p:xfrm>
          <a:off x="1036572" y="2035548"/>
          <a:ext cx="9484470" cy="3960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894">
                  <a:extLst>
                    <a:ext uri="{9D8B030D-6E8A-4147-A177-3AD203B41FA5}">
                      <a16:colId xmlns:a16="http://schemas.microsoft.com/office/drawing/2014/main" val="4028675360"/>
                    </a:ext>
                  </a:extLst>
                </a:gridCol>
                <a:gridCol w="1896894">
                  <a:extLst>
                    <a:ext uri="{9D8B030D-6E8A-4147-A177-3AD203B41FA5}">
                      <a16:colId xmlns:a16="http://schemas.microsoft.com/office/drawing/2014/main" val="3976375355"/>
                    </a:ext>
                  </a:extLst>
                </a:gridCol>
                <a:gridCol w="1896894">
                  <a:extLst>
                    <a:ext uri="{9D8B030D-6E8A-4147-A177-3AD203B41FA5}">
                      <a16:colId xmlns:a16="http://schemas.microsoft.com/office/drawing/2014/main" val="1788320261"/>
                    </a:ext>
                  </a:extLst>
                </a:gridCol>
                <a:gridCol w="1896894">
                  <a:extLst>
                    <a:ext uri="{9D8B030D-6E8A-4147-A177-3AD203B41FA5}">
                      <a16:colId xmlns:a16="http://schemas.microsoft.com/office/drawing/2014/main" val="3391667699"/>
                    </a:ext>
                  </a:extLst>
                </a:gridCol>
                <a:gridCol w="1896894">
                  <a:extLst>
                    <a:ext uri="{9D8B030D-6E8A-4147-A177-3AD203B41FA5}">
                      <a16:colId xmlns:a16="http://schemas.microsoft.com/office/drawing/2014/main" val="2778236724"/>
                    </a:ext>
                  </a:extLst>
                </a:gridCol>
              </a:tblGrid>
              <a:tr h="52803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NWEA Percentage Projected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Met/Exceeded Math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CAASPP Percentage Actual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Met/Exceeded Math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NWEA Percentage Projected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Met/Exceeded English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CAASPP Percentage Actual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Met/Exceeded English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6328191"/>
                  </a:ext>
                </a:extLst>
              </a:tr>
              <a:tr h="4730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2080262"/>
                  </a:ext>
                </a:extLst>
              </a:tr>
              <a:tr h="4730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2859637"/>
                  </a:ext>
                </a:extLst>
              </a:tr>
              <a:tr h="4730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8549540"/>
                  </a:ext>
                </a:extLst>
              </a:tr>
              <a:tr h="47300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3004371"/>
                  </a:ext>
                </a:extLst>
              </a:tr>
              <a:tr h="47300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3679917"/>
                  </a:ext>
                </a:extLst>
              </a:tr>
              <a:tr h="47300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7903056"/>
                  </a:ext>
                </a:extLst>
              </a:tr>
              <a:tr h="4730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9835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04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21661-52ED-C22B-1555-7D6F27A0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27" y="271305"/>
            <a:ext cx="10813850" cy="1581625"/>
          </a:xfrm>
        </p:spPr>
        <p:txBody>
          <a:bodyPr>
            <a:noAutofit/>
          </a:bodyPr>
          <a:lstStyle/>
          <a:p>
            <a:r>
              <a:rPr lang="en-US" sz="3600" dirty="0"/>
              <a:t>NWEA and </a:t>
            </a:r>
            <a:r>
              <a:rPr lang="en-US" sz="3600" dirty="0" err="1"/>
              <a:t>iReady</a:t>
            </a:r>
            <a:r>
              <a:rPr lang="en-US" sz="3600" dirty="0"/>
              <a:t> Projected CAASPP Performance</a:t>
            </a:r>
            <a:br>
              <a:rPr lang="en-US" sz="3600" dirty="0"/>
            </a:br>
            <a:r>
              <a:rPr lang="en-US" sz="3600" dirty="0"/>
              <a:t>Winter 2023-2024</a:t>
            </a:r>
            <a:br>
              <a:rPr lang="en-US" sz="3600" dirty="0"/>
            </a:br>
            <a:r>
              <a:rPr lang="en-US" sz="3600" dirty="0"/>
              <a:t>TEACH Public Schools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2C898-14BB-476F-A021-1C2D32645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0003-A902-6747-A750-324BC7A145F2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F6B02742-375D-A87C-22B8-EBE00D0081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207270"/>
              </p:ext>
            </p:extLst>
          </p:nvPr>
        </p:nvGraphicFramePr>
        <p:xfrm>
          <a:off x="944217" y="2373529"/>
          <a:ext cx="10409585" cy="3281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917">
                  <a:extLst>
                    <a:ext uri="{9D8B030D-6E8A-4147-A177-3AD203B41FA5}">
                      <a16:colId xmlns:a16="http://schemas.microsoft.com/office/drawing/2014/main" val="4028675360"/>
                    </a:ext>
                  </a:extLst>
                </a:gridCol>
                <a:gridCol w="2081917">
                  <a:extLst>
                    <a:ext uri="{9D8B030D-6E8A-4147-A177-3AD203B41FA5}">
                      <a16:colId xmlns:a16="http://schemas.microsoft.com/office/drawing/2014/main" val="3976375355"/>
                    </a:ext>
                  </a:extLst>
                </a:gridCol>
                <a:gridCol w="2081917">
                  <a:extLst>
                    <a:ext uri="{9D8B030D-6E8A-4147-A177-3AD203B41FA5}">
                      <a16:colId xmlns:a16="http://schemas.microsoft.com/office/drawing/2014/main" val="1788320261"/>
                    </a:ext>
                  </a:extLst>
                </a:gridCol>
                <a:gridCol w="2081917">
                  <a:extLst>
                    <a:ext uri="{9D8B030D-6E8A-4147-A177-3AD203B41FA5}">
                      <a16:colId xmlns:a16="http://schemas.microsoft.com/office/drawing/2014/main" val="3391667699"/>
                    </a:ext>
                  </a:extLst>
                </a:gridCol>
                <a:gridCol w="2081917">
                  <a:extLst>
                    <a:ext uri="{9D8B030D-6E8A-4147-A177-3AD203B41FA5}">
                      <a16:colId xmlns:a16="http://schemas.microsoft.com/office/drawing/2014/main" val="2778236724"/>
                    </a:ext>
                  </a:extLst>
                </a:gridCol>
              </a:tblGrid>
              <a:tr h="795331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NWEA Percentage Met/Exceeded Math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iReady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Percentage Met/Exceeded Math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NWEA Percentage Met/Exceeded English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iReady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Percentage Met/Exceeded English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6328191"/>
                  </a:ext>
                </a:extLst>
              </a:tr>
              <a:tr h="78591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(Winter) 18.7%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(Diagnostic 3) 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(Winter) 15.8%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(Diagnostic 3) 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2080262"/>
                  </a:ext>
                </a:extLst>
              </a:tr>
              <a:tr h="78591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(Winter) 3.4%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(Diagnostic 3) 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(Winter) 10.9%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(Diagnostic 3) 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8549540"/>
                  </a:ext>
                </a:extLst>
              </a:tr>
              <a:tr h="78591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(Winter) 8.4%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(Winter) 34.8%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9835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752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0E71-F67E-FEB4-6758-F57DC8D29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FB98D-B0C6-033C-56E7-3DAB89AC6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796" y="1994376"/>
            <a:ext cx="2106612" cy="574675"/>
          </a:xfrm>
        </p:spPr>
        <p:txBody>
          <a:bodyPr/>
          <a:lstStyle/>
          <a:p>
            <a:r>
              <a:rPr lang="en-US" dirty="0"/>
              <a:t>ADA YTD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94B8190-B1FD-0932-AE31-9A47FC91D47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63648982"/>
              </p:ext>
            </p:extLst>
          </p:nvPr>
        </p:nvGraphicFramePr>
        <p:xfrm>
          <a:off x="511796" y="2916079"/>
          <a:ext cx="210978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894">
                  <a:extLst>
                    <a:ext uri="{9D8B030D-6E8A-4147-A177-3AD203B41FA5}">
                      <a16:colId xmlns:a16="http://schemas.microsoft.com/office/drawing/2014/main" val="3687921379"/>
                    </a:ext>
                  </a:extLst>
                </a:gridCol>
                <a:gridCol w="1054894">
                  <a:extLst>
                    <a:ext uri="{9D8B030D-6E8A-4147-A177-3AD203B41FA5}">
                      <a16:colId xmlns:a16="http://schemas.microsoft.com/office/drawing/2014/main" val="569790060"/>
                    </a:ext>
                  </a:extLst>
                </a:gridCol>
              </a:tblGrid>
              <a:tr h="3314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74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88.26%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67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90.7%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124065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AF5A71-A70C-7654-DB47-D04702EAA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60238" y="1745139"/>
            <a:ext cx="2591594" cy="823912"/>
          </a:xfrm>
        </p:spPr>
        <p:txBody>
          <a:bodyPr/>
          <a:lstStyle/>
          <a:p>
            <a:r>
              <a:rPr lang="en-US" dirty="0"/>
              <a:t>Chronic Absenteeism YTD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3C542-7F68-4128-7898-93DDADBDF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0003-A902-6747-A750-324BC7A145F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B9CAA44-DD5C-2626-78B3-849809D734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78543"/>
              </p:ext>
            </p:extLst>
          </p:nvPr>
        </p:nvGraphicFramePr>
        <p:xfrm>
          <a:off x="3168151" y="2910999"/>
          <a:ext cx="2335054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527">
                  <a:extLst>
                    <a:ext uri="{9D8B030D-6E8A-4147-A177-3AD203B41FA5}">
                      <a16:colId xmlns:a16="http://schemas.microsoft.com/office/drawing/2014/main" val="3687921379"/>
                    </a:ext>
                  </a:extLst>
                </a:gridCol>
                <a:gridCol w="1167527">
                  <a:extLst>
                    <a:ext uri="{9D8B030D-6E8A-4147-A177-3AD203B41FA5}">
                      <a16:colId xmlns:a16="http://schemas.microsoft.com/office/drawing/2014/main" val="569790060"/>
                    </a:ext>
                  </a:extLst>
                </a:gridCol>
              </a:tblGrid>
              <a:tr h="2558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74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41.28%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67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33.33%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124065"/>
                  </a:ext>
                </a:extLst>
              </a:tr>
            </a:tbl>
          </a:graphicData>
        </a:graphic>
      </p:graphicFrame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75E9020-5419-351C-4FF6-03915F0F055B}"/>
              </a:ext>
            </a:extLst>
          </p:cNvPr>
          <p:cNvSpPr txBox="1">
            <a:spLocks/>
          </p:cNvSpPr>
          <p:nvPr/>
        </p:nvSpPr>
        <p:spPr>
          <a:xfrm>
            <a:off x="8968720" y="1690688"/>
            <a:ext cx="2591594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6F328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6F328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6F328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6F328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6F328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Students on track to graduate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D33E77-97DB-5F2F-DDEB-28C88B7A4A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2639"/>
              </p:ext>
            </p:extLst>
          </p:nvPr>
        </p:nvGraphicFramePr>
        <p:xfrm>
          <a:off x="9018746" y="2910999"/>
          <a:ext cx="233505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527">
                  <a:extLst>
                    <a:ext uri="{9D8B030D-6E8A-4147-A177-3AD203B41FA5}">
                      <a16:colId xmlns:a16="http://schemas.microsoft.com/office/drawing/2014/main" val="3687921379"/>
                    </a:ext>
                  </a:extLst>
                </a:gridCol>
                <a:gridCol w="1167527">
                  <a:extLst>
                    <a:ext uri="{9D8B030D-6E8A-4147-A177-3AD203B41FA5}">
                      <a16:colId xmlns:a16="http://schemas.microsoft.com/office/drawing/2014/main" val="569790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74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67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124065"/>
                  </a:ext>
                </a:extLst>
              </a:tr>
            </a:tbl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6AC4FFB-1DD3-EC52-16CF-42F41FE1BF6B}"/>
              </a:ext>
            </a:extLst>
          </p:cNvPr>
          <p:cNvSpPr txBox="1">
            <a:spLocks/>
          </p:cNvSpPr>
          <p:nvPr/>
        </p:nvSpPr>
        <p:spPr>
          <a:xfrm>
            <a:off x="5893663" y="1745139"/>
            <a:ext cx="2591594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6F328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6F328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6F328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6F328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6F328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Teacher Turnover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C7B9681-6A1F-4011-B039-98CD3966B0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250255"/>
              </p:ext>
            </p:extLst>
          </p:nvPr>
        </p:nvGraphicFramePr>
        <p:xfrm>
          <a:off x="6049773" y="2910999"/>
          <a:ext cx="2335054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527">
                  <a:extLst>
                    <a:ext uri="{9D8B030D-6E8A-4147-A177-3AD203B41FA5}">
                      <a16:colId xmlns:a16="http://schemas.microsoft.com/office/drawing/2014/main" val="3687921379"/>
                    </a:ext>
                  </a:extLst>
                </a:gridCol>
                <a:gridCol w="1167527">
                  <a:extLst>
                    <a:ext uri="{9D8B030D-6E8A-4147-A177-3AD203B41FA5}">
                      <a16:colId xmlns:a16="http://schemas.microsoft.com/office/drawing/2014/main" val="569790060"/>
                    </a:ext>
                  </a:extLst>
                </a:gridCol>
              </a:tblGrid>
              <a:tr h="3386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74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82%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67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124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754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332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ACH">
      <a:dk1>
        <a:srgbClr val="000000"/>
      </a:dk1>
      <a:lt1>
        <a:srgbClr val="FFFFFF"/>
      </a:lt1>
      <a:dk2>
        <a:srgbClr val="321455"/>
      </a:dk2>
      <a:lt2>
        <a:srgbClr val="6F3283"/>
      </a:lt2>
      <a:accent1>
        <a:srgbClr val="FACF0A"/>
      </a:accent1>
      <a:accent2>
        <a:srgbClr val="E3DEE8"/>
      </a:accent2>
      <a:accent3>
        <a:srgbClr val="6F3283"/>
      </a:accent3>
      <a:accent4>
        <a:srgbClr val="665EB8"/>
      </a:accent4>
      <a:accent5>
        <a:srgbClr val="AC91ED"/>
      </a:accent5>
      <a:accent6>
        <a:srgbClr val="DCAC0E"/>
      </a:accent6>
      <a:hlink>
        <a:srgbClr val="FACF0A"/>
      </a:hlink>
      <a:folHlink>
        <a:srgbClr val="FFFFFF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CHPresentations" id="{5B01E701-6641-514E-9E5C-EF618C3C561A}" vid="{7B50B445-6092-7B4C-B57D-6850C17D5F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12932</TotalTime>
  <Words>454</Words>
  <Application>Microsoft Macintosh PowerPoint</Application>
  <PresentationFormat>Widescreen</PresentationFormat>
  <Paragraphs>112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Assessments Administered</vt:lpstr>
      <vt:lpstr>NWEA and iReady as Predictors of CAASPP Performance</vt:lpstr>
      <vt:lpstr>NWEA and iReady as Predictors of CAASPP Performance</vt:lpstr>
      <vt:lpstr>NWEA Projected to CAASPP Actual Spring 2022-2023 TEACH Public Schools</vt:lpstr>
      <vt:lpstr>NWEA and iReady Projected CAASPP Performance Winter 2023-2024 TEACH Public Schools</vt:lpstr>
      <vt:lpstr>Additional Data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</cp:revision>
  <dcterms:created xsi:type="dcterms:W3CDTF">2023-04-14T20:49:38Z</dcterms:created>
  <dcterms:modified xsi:type="dcterms:W3CDTF">2024-04-18T15:07:15Z</dcterms:modified>
</cp:coreProperties>
</file>