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14"/>
  </p:notesMasterIdLst>
  <p:sldIdLst>
    <p:sldId id="264" r:id="rId2"/>
    <p:sldId id="270" r:id="rId3"/>
    <p:sldId id="284" r:id="rId4"/>
    <p:sldId id="281" r:id="rId5"/>
    <p:sldId id="285" r:id="rId6"/>
    <p:sldId id="282" r:id="rId7"/>
    <p:sldId id="286" r:id="rId8"/>
    <p:sldId id="283" r:id="rId9"/>
    <p:sldId id="287" r:id="rId10"/>
    <p:sldId id="288" r:id="rId11"/>
    <p:sldId id="28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455"/>
    <a:srgbClr val="FACF0A"/>
    <a:srgbClr val="6F3284"/>
    <a:srgbClr val="E3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74"/>
    <p:restoredTop sz="88367"/>
  </p:normalViewPr>
  <p:slideViewPr>
    <p:cSldViewPr snapToGrid="0">
      <p:cViewPr varScale="1">
        <p:scale>
          <a:sx n="112" d="100"/>
          <a:sy n="112" d="100"/>
        </p:scale>
        <p:origin x="1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06089-5C0F-0544-B153-7EE1DF253B11}" type="datetimeFigureOut">
              <a:rPr lang="en-US" smtClean="0"/>
              <a:t>7/27/23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E5DF7-3499-CF46-BE66-F29B91668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6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NWEA Projection Reading: 16.5%; Math: 9.8%</a:t>
            </a:r>
          </a:p>
          <a:p>
            <a:r>
              <a:rPr lang="en-US" dirty="0" err="1"/>
              <a:t>iReady</a:t>
            </a:r>
            <a:r>
              <a:rPr lang="en-US" dirty="0"/>
              <a:t> Projection Reading: 1%; Math: 1%</a:t>
            </a:r>
          </a:p>
          <a:p>
            <a:endParaRPr lang="en-US" dirty="0"/>
          </a:p>
          <a:p>
            <a:r>
              <a:rPr lang="en-US" dirty="0"/>
              <a:t>LAUSD is looking for DFS that is better than the state or that there has been positive ”Change” in Growth from the previous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4E5DF7-3499-CF46-BE66-F29B91668F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6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90530-5C43-A0A2-142C-7A8765263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6342B-DBAC-E69F-D984-CAB776080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28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B3EE4-19EE-6F0C-A31A-D572FDE55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A9C9F3-3954-B9F5-BB72-A28602D3A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12342-7B08-A3A2-ABDB-CF719CF81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A804B-EB50-9FB3-C9BF-5F284ED43B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AC5FEC-4811-304F-80F8-8D4540590B30}" type="datetime1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F17E3-C7F1-FDA5-630C-4B92478E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427786-AC5A-A034-8E3B-09F7B3F5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B0003-A902-6747-A750-324BC7A14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135BD-CFC2-FE04-44F0-73E03884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D1F56-CC7D-0206-566D-4055B4E90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750EC-8F1C-D020-02B1-72DE0B682D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CE0215-E8EB-0143-8021-179433215BE2}" type="datetime1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D15F8-5A42-5400-D292-3A0E2544E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F56B5-5BAD-19EF-D78B-38ED12DF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B0003-A902-6747-A750-324BC7A14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640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4B719-E538-5D1D-D073-44E1D9EB2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5FDC1-3663-C2CF-CA9E-B0A595214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86202-A643-F7DE-69F4-1BFD15FE41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9E9A08-9886-C548-B15A-DA8E93559DC6}" type="datetime1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68AB0-76C2-D47F-7660-2D060F5A4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6DECB-D91F-1BE7-7C27-A2738A96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r"/>
            <a:fld id="{FBEB0003-A902-6747-A750-324BC7A145F2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6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A0131-E1E8-9D72-9CCD-6651EC22C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0" y="2112387"/>
            <a:ext cx="6964680" cy="35131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BB39C18-F6F3-5F4A-9EDF-568948D19A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323" t="11879" r="12578" b="7702"/>
          <a:stretch/>
        </p:blipFill>
        <p:spPr>
          <a:xfrm>
            <a:off x="838200" y="2112388"/>
            <a:ext cx="3368040" cy="351310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AE583D9-A2EF-3766-61E2-8932A6433BFA}"/>
              </a:ext>
            </a:extLst>
          </p:cNvPr>
          <p:cNvSpPr/>
          <p:nvPr userDrawn="1"/>
        </p:nvSpPr>
        <p:spPr>
          <a:xfrm>
            <a:off x="15240" y="6297930"/>
            <a:ext cx="1737360" cy="560070"/>
          </a:xfrm>
          <a:prstGeom prst="rect">
            <a:avLst/>
          </a:prstGeom>
          <a:solidFill>
            <a:srgbClr val="321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3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CBB39C18-F6F3-5F4A-9EDF-568948D19A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323" t="11879" r="12578" b="7702"/>
          <a:stretch/>
        </p:blipFill>
        <p:spPr>
          <a:xfrm>
            <a:off x="4411980" y="1672449"/>
            <a:ext cx="3368040" cy="351310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AE583D9-A2EF-3766-61E2-8932A6433BFA}"/>
              </a:ext>
            </a:extLst>
          </p:cNvPr>
          <p:cNvSpPr/>
          <p:nvPr userDrawn="1"/>
        </p:nvSpPr>
        <p:spPr>
          <a:xfrm>
            <a:off x="0" y="6286500"/>
            <a:ext cx="1737360" cy="571500"/>
          </a:xfrm>
          <a:prstGeom prst="rect">
            <a:avLst/>
          </a:prstGeom>
          <a:solidFill>
            <a:srgbClr val="321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5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CD49E-23E1-E054-34F1-EF587B7F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27C5A-DE66-E401-4D89-873398B91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E387B-0A50-EB42-BE0F-32726D9A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097949-5034-8647-B4A6-01548096399F}" type="datetime1">
              <a:rPr lang="en-US" smtClean="0"/>
              <a:t>7/27/23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3FB5A-83C2-76DF-960B-EE1BA4C5B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DB47B-30A5-6EB9-5FC1-D8FCB3236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B0003-A902-6747-A750-324BC7A14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1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B65B1-FFA4-1165-9F71-CC43C777C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82AB6-46D6-0BAD-54FD-6770DA213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D1970-1395-0130-9090-DF6C07DE2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CADFA-044D-B828-8202-31056AAB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91917F-5F37-0C47-8E0B-28ACB1E6DE42}" type="datetime1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18AB2-AE5F-E718-B54B-616240ACF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B97FF-63CE-6F76-BE90-18642508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B0003-A902-6747-A750-324BC7A14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3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EB73-E78C-5A87-63B7-0E760689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7F301-2915-1E88-14C4-D93233949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773DE-1A37-064A-6EA9-1C9D023FE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70361-5438-1466-F778-3FC5B0245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E506B8-96A2-2734-DC01-1CFF3C6579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717C4D-A2B7-04FF-D381-1026BADA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F66AD3E-C1E0-A740-BC1F-8C23D0B37D7F}" type="datetime1">
              <a:rPr lang="en-US" smtClean="0"/>
              <a:t>7/27/23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35607D-7FD5-B87A-0D8C-FA6EBD2E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49F74-9823-88D9-206A-7DD21622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B0003-A902-6747-A750-324BC7A14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4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A5C28-B26E-9858-4995-F6ADD1762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4947F-F146-02E9-BE02-C902F36113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A07DFA-2954-1A43-BD2B-9D2AFB851E6C}" type="datetime1">
              <a:rPr lang="en-US" smtClean="0"/>
              <a:t>7/27/23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08211E-23FF-7EE2-E790-C29D3CE9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963D8-857B-B672-CC8F-ACD73CB9C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B0003-A902-6747-A750-324BC7A14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9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773A5-1296-5D94-5300-AC62EF64E9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BFF9B7-7EF4-C042-BC5F-F447B6AB45AB}" type="datetime1">
              <a:rPr lang="en-US" smtClean="0"/>
              <a:t>7/27/23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85B161-6411-A56F-8C36-2E31158C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04873-D80F-61D7-1B8A-C489620F8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B0003-A902-6747-A750-324BC7A14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2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5A0F1-2F1B-40EC-0292-9435A306B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D78C5-E6B8-FB2C-1643-4D05EBE7F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99DB82-BC23-1ABC-5B69-3BF7A93F2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B4D91-F904-56B6-4BE2-FE855AA8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356CF38-A6B5-CE41-9D8C-6DCB6336FC7D}" type="datetime1">
              <a:rPr lang="en-US" smtClean="0"/>
              <a:t>7/27/23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EB73F-DD30-D3B0-03A4-D5DB8241F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16544-E4F8-2671-A0F5-DF3FBFB3F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FBEB0003-A902-6747-A750-324BC7A14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9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9C546-513A-D572-BF05-198759266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91056ED1-2832-C7D9-6C5F-CDAF29C87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7D76C21-3ED9-8D9D-7CBE-99536FC61A52}"/>
              </a:ext>
            </a:extLst>
          </p:cNvPr>
          <p:cNvGrpSpPr/>
          <p:nvPr userDrawn="1"/>
        </p:nvGrpSpPr>
        <p:grpSpPr>
          <a:xfrm>
            <a:off x="0" y="6295004"/>
            <a:ext cx="12192000" cy="562996"/>
            <a:chOff x="0" y="6400800"/>
            <a:chExt cx="12192000" cy="56299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F7F566-F3AE-72A4-65EE-6DCAE80F6A09}"/>
                </a:ext>
              </a:extLst>
            </p:cNvPr>
            <p:cNvSpPr/>
            <p:nvPr/>
          </p:nvSpPr>
          <p:spPr>
            <a:xfrm>
              <a:off x="0" y="6400800"/>
              <a:ext cx="12192000" cy="560070"/>
            </a:xfrm>
            <a:prstGeom prst="rect">
              <a:avLst/>
            </a:prstGeom>
            <a:gradFill flip="none" rotWithShape="1">
              <a:gsLst>
                <a:gs pos="32000">
                  <a:schemeClr val="tx2"/>
                </a:gs>
                <a:gs pos="65000">
                  <a:schemeClr val="accent3"/>
                </a:gs>
                <a:gs pos="87000">
                  <a:schemeClr val="accent2"/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C31358F-897B-5EF4-E11C-934567D932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0" y="6400800"/>
              <a:ext cx="1548764" cy="5629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236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2145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F328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F328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F328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F328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F328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3CBBE-A976-15B5-19AA-65BDA20E9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2022-2023 Year-End Data Overview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By: Suzette Torres</a:t>
            </a:r>
          </a:p>
        </p:txBody>
      </p:sp>
    </p:spTree>
    <p:extLst>
      <p:ext uri="{BB962C8B-B14F-4D97-AF65-F5344CB8AC3E}">
        <p14:creationId xmlns:p14="http://schemas.microsoft.com/office/powerpoint/2010/main" val="3354753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71305"/>
            <a:ext cx="10515600" cy="15816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Seniors Taking AP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TEACH Tech High 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2C898-14BB-476F-A021-1C2D326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B0003-A902-6747-A750-324BC7A145F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A274DA-1A30-56F5-3AA9-5C759D218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521317"/>
              </p:ext>
            </p:extLst>
          </p:nvPr>
        </p:nvGraphicFramePr>
        <p:xfrm>
          <a:off x="3044939" y="2287132"/>
          <a:ext cx="6102122" cy="1486752"/>
        </p:xfrm>
        <a:graphic>
          <a:graphicData uri="http://schemas.openxmlformats.org/drawingml/2006/table">
            <a:tbl>
              <a:tblPr/>
              <a:tblGrid>
                <a:gridCol w="2931610">
                  <a:extLst>
                    <a:ext uri="{9D8B030D-6E8A-4147-A177-3AD203B41FA5}">
                      <a16:colId xmlns:a16="http://schemas.microsoft.com/office/drawing/2014/main" val="4097706855"/>
                    </a:ext>
                  </a:extLst>
                </a:gridCol>
                <a:gridCol w="3170512">
                  <a:extLst>
                    <a:ext uri="{9D8B030D-6E8A-4147-A177-3AD203B41FA5}">
                      <a16:colId xmlns:a16="http://schemas.microsoft.com/office/drawing/2014/main" val="2496937461"/>
                    </a:ext>
                  </a:extLst>
                </a:gridCol>
              </a:tblGrid>
              <a:tr h="597583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Percentage of Seniors Taking Advanced Placement Courses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1600" b="1" i="0" u="none" strike="noStrike" dirty="0">
                        <a:solidFill>
                          <a:srgbClr val="FACF0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32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81983"/>
                  </a:ext>
                </a:extLst>
              </a:tr>
              <a:tr h="5975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At least 1 AP Class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in their high school career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More than 1 AP Class 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in their high school career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32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91923"/>
                  </a:ext>
                </a:extLst>
              </a:tr>
              <a:tr h="2915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803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72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D01F-8359-4826-27B9-D45C24B3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Panorama Satisfaction Survey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3D5C0A1-C7D9-36C2-D878-384202B646C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0627" y="1929538"/>
            <a:ext cx="11908561" cy="1717176"/>
          </a:xfrm>
          <a:ln w="25400">
            <a:solidFill>
              <a:srgbClr val="321455"/>
            </a:solidFill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B1DD80-0331-FCFD-FCA8-D6DA447B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B0003-A902-6747-A750-324BC7A145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00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33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2023 Preliminary CAASPP Distance From Standard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TEACH Public Schools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6B02742-375D-A87C-22B8-EBE00D0081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825406"/>
              </p:ext>
            </p:extLst>
          </p:nvPr>
        </p:nvGraphicFramePr>
        <p:xfrm>
          <a:off x="1449492" y="3143863"/>
          <a:ext cx="9293015" cy="2261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603">
                  <a:extLst>
                    <a:ext uri="{9D8B030D-6E8A-4147-A177-3AD203B41FA5}">
                      <a16:colId xmlns:a16="http://schemas.microsoft.com/office/drawing/2014/main" val="1811737389"/>
                    </a:ext>
                  </a:extLst>
                </a:gridCol>
                <a:gridCol w="1858603">
                  <a:extLst>
                    <a:ext uri="{9D8B030D-6E8A-4147-A177-3AD203B41FA5}">
                      <a16:colId xmlns:a16="http://schemas.microsoft.com/office/drawing/2014/main" val="4028675360"/>
                    </a:ext>
                  </a:extLst>
                </a:gridCol>
                <a:gridCol w="1858603">
                  <a:extLst>
                    <a:ext uri="{9D8B030D-6E8A-4147-A177-3AD203B41FA5}">
                      <a16:colId xmlns:a16="http://schemas.microsoft.com/office/drawing/2014/main" val="2626770938"/>
                    </a:ext>
                  </a:extLst>
                </a:gridCol>
                <a:gridCol w="1858603">
                  <a:extLst>
                    <a:ext uri="{9D8B030D-6E8A-4147-A177-3AD203B41FA5}">
                      <a16:colId xmlns:a16="http://schemas.microsoft.com/office/drawing/2014/main" val="3976375355"/>
                    </a:ext>
                  </a:extLst>
                </a:gridCol>
                <a:gridCol w="1858603">
                  <a:extLst>
                    <a:ext uri="{9D8B030D-6E8A-4147-A177-3AD203B41FA5}">
                      <a16:colId xmlns:a16="http://schemas.microsoft.com/office/drawing/2014/main" val="3962624186"/>
                    </a:ext>
                  </a:extLst>
                </a:gridCol>
              </a:tblGrid>
              <a:tr h="44698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 Preliminary CAASPP Percentage Met/Exceeded and Distance From Standard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 Public Schools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 Preliminary CAASPP Distance From Standard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 Public Schools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95886446"/>
                  </a:ext>
                </a:extLst>
              </a:tr>
              <a:tr h="446988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 Met/Exceeded Percentage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 Met/Exceeded Percentage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DFS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DFS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317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Preparatory Elementary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16.50%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  <a:tr h="317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Academy Middle School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15.49%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3150488"/>
                  </a:ext>
                </a:extLst>
              </a:tr>
              <a:tr h="3171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 High School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55.81%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-120.92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95512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A373CC9-92DF-D9D9-7E09-BEF0B403EDD7}"/>
              </a:ext>
            </a:extLst>
          </p:cNvPr>
          <p:cNvSpPr txBox="1"/>
          <p:nvPr/>
        </p:nvSpPr>
        <p:spPr>
          <a:xfrm>
            <a:off x="993913" y="1802295"/>
            <a:ext cx="10177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Distance from Standard (DFS) represents the distance between a student’s score on the Smarter Balanced Assessments and the Standard Met Achievement Level threshold (i.e., the lowest threshold scale score for Level 3). </a:t>
            </a:r>
          </a:p>
        </p:txBody>
      </p:sp>
    </p:spTree>
    <p:extLst>
      <p:ext uri="{BB962C8B-B14F-4D97-AF65-F5344CB8AC3E}">
        <p14:creationId xmlns:p14="http://schemas.microsoft.com/office/powerpoint/2010/main" val="35840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CAASPP Two-Year Comparison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TEACH Preparatory Elementary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8F8C86-53B9-ECFC-33B4-2DE4CCBF32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981485"/>
              </p:ext>
            </p:extLst>
          </p:nvPr>
        </p:nvGraphicFramePr>
        <p:xfrm>
          <a:off x="544282" y="2555315"/>
          <a:ext cx="11103435" cy="252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715">
                  <a:extLst>
                    <a:ext uri="{9D8B030D-6E8A-4147-A177-3AD203B41FA5}">
                      <a16:colId xmlns:a16="http://schemas.microsoft.com/office/drawing/2014/main" val="1124689024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916724453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2739805650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2242554702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1477699959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2778236724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3023797725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  <a:gridCol w="1233715">
                  <a:extLst>
                    <a:ext uri="{9D8B030D-6E8A-4147-A177-3AD203B41FA5}">
                      <a16:colId xmlns:a16="http://schemas.microsoft.com/office/drawing/2014/main" val="1116832308"/>
                    </a:ext>
                  </a:extLst>
                </a:gridCol>
              </a:tblGrid>
              <a:tr h="76624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CAASPP Percentage Met/Exceeded and Distance From Standard Two-Year Comparison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COMPARED TO SCHOOL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Percentage Met/Exceeded and Distance From Standard (DFS)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CAASPP Percentage Met/Exceeded and Distance From Standard Two-Year Comparison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COMPARED TO SCHOOL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Percentage Met/Exceeded and Distance From Standard (DFS)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5751139"/>
                  </a:ext>
                </a:extLst>
              </a:tr>
              <a:tr h="74969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Prep. Elem.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Prep. Elem.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2022-2023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Prep. Elem.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2023-2023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Prep. Elem.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5067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Met/Exceeded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47.06% 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18.63%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33.38%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8.82%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 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Projected 16.5%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Projected 6.8%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  <a:tr h="50679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DFS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-12.2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-82.2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-51.7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-86.1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Projected -87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Projected -92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61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49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Status Level Indicators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TEACH Preparatory Elementary School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520B370-41E6-D4D4-3CDB-BBEAB89D74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552076"/>
              </p:ext>
            </p:extLst>
          </p:nvPr>
        </p:nvGraphicFramePr>
        <p:xfrm>
          <a:off x="839788" y="2163332"/>
          <a:ext cx="5375481" cy="1912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827">
                  <a:extLst>
                    <a:ext uri="{9D8B030D-6E8A-4147-A177-3AD203B41FA5}">
                      <a16:colId xmlns:a16="http://schemas.microsoft.com/office/drawing/2014/main" val="1701019180"/>
                    </a:ext>
                  </a:extLst>
                </a:gridCol>
                <a:gridCol w="1791827">
                  <a:extLst>
                    <a:ext uri="{9D8B030D-6E8A-4147-A177-3AD203B41FA5}">
                      <a16:colId xmlns:a16="http://schemas.microsoft.com/office/drawing/2014/main" val="1006529105"/>
                    </a:ext>
                  </a:extLst>
                </a:gridCol>
                <a:gridCol w="1791827">
                  <a:extLst>
                    <a:ext uri="{9D8B030D-6E8A-4147-A177-3AD203B41FA5}">
                      <a16:colId xmlns:a16="http://schemas.microsoft.com/office/drawing/2014/main" val="3548193680"/>
                    </a:ext>
                  </a:extLst>
                </a:gridCol>
              </a:tblGrid>
              <a:tr h="5176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Attendance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7654549"/>
                  </a:ext>
                </a:extLst>
              </a:tr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Chronic Absenteeism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Chronic Absenteeism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Daily Attendance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53.5%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30%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55.96%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Pending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86.33%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434F3EA-2182-196A-3786-52B3ABF6D5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734834"/>
              </p:ext>
            </p:extLst>
          </p:nvPr>
        </p:nvGraphicFramePr>
        <p:xfrm>
          <a:off x="839788" y="4579576"/>
          <a:ext cx="6219096" cy="126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032">
                  <a:extLst>
                    <a:ext uri="{9D8B030D-6E8A-4147-A177-3AD203B41FA5}">
                      <a16:colId xmlns:a16="http://schemas.microsoft.com/office/drawing/2014/main" val="1701019180"/>
                    </a:ext>
                  </a:extLst>
                </a:gridCol>
                <a:gridCol w="2073032">
                  <a:extLst>
                    <a:ext uri="{9D8B030D-6E8A-4147-A177-3AD203B41FA5}">
                      <a16:colId xmlns:a16="http://schemas.microsoft.com/office/drawing/2014/main" val="2468653176"/>
                    </a:ext>
                  </a:extLst>
                </a:gridCol>
                <a:gridCol w="2073032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</a:tblGrid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Suspension 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Leadership Turn-Over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Teacher Turn-Over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3.1%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DAFFFB-E4A5-9947-1374-70787182EE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675634"/>
              </p:ext>
            </p:extLst>
          </p:nvPr>
        </p:nvGraphicFramePr>
        <p:xfrm>
          <a:off x="6576019" y="2163332"/>
          <a:ext cx="4146064" cy="178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032">
                  <a:extLst>
                    <a:ext uri="{9D8B030D-6E8A-4147-A177-3AD203B41FA5}">
                      <a16:colId xmlns:a16="http://schemas.microsoft.com/office/drawing/2014/main" val="2468653176"/>
                    </a:ext>
                  </a:extLst>
                </a:gridCol>
                <a:gridCol w="2073032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</a:tblGrid>
              <a:tr h="517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 Learner Progress Index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195031"/>
                  </a:ext>
                </a:extLst>
              </a:tr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64.9% progressed in English Language compared to state average of 50.3%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94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71305"/>
            <a:ext cx="10515600" cy="15816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CAASPP Two-Year Comparison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TEACH Academy Middle 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2C898-14BB-476F-A021-1C2D326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B0003-A902-6747-A750-324BC7A145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F7388E4-E8DC-B7C9-1FD8-A1853B7535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442731"/>
              </p:ext>
            </p:extLst>
          </p:nvPr>
        </p:nvGraphicFramePr>
        <p:xfrm>
          <a:off x="411667" y="2451241"/>
          <a:ext cx="11368665" cy="2347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185">
                  <a:extLst>
                    <a:ext uri="{9D8B030D-6E8A-4147-A177-3AD203B41FA5}">
                      <a16:colId xmlns:a16="http://schemas.microsoft.com/office/drawing/2014/main" val="1515142016"/>
                    </a:ext>
                  </a:extLst>
                </a:gridCol>
                <a:gridCol w="1263185">
                  <a:extLst>
                    <a:ext uri="{9D8B030D-6E8A-4147-A177-3AD203B41FA5}">
                      <a16:colId xmlns:a16="http://schemas.microsoft.com/office/drawing/2014/main" val="4239737049"/>
                    </a:ext>
                  </a:extLst>
                </a:gridCol>
                <a:gridCol w="1263185">
                  <a:extLst>
                    <a:ext uri="{9D8B030D-6E8A-4147-A177-3AD203B41FA5}">
                      <a16:colId xmlns:a16="http://schemas.microsoft.com/office/drawing/2014/main" val="1204072781"/>
                    </a:ext>
                  </a:extLst>
                </a:gridCol>
                <a:gridCol w="1263185">
                  <a:extLst>
                    <a:ext uri="{9D8B030D-6E8A-4147-A177-3AD203B41FA5}">
                      <a16:colId xmlns:a16="http://schemas.microsoft.com/office/drawing/2014/main" val="2784015324"/>
                    </a:ext>
                  </a:extLst>
                </a:gridCol>
                <a:gridCol w="1263185">
                  <a:extLst>
                    <a:ext uri="{9D8B030D-6E8A-4147-A177-3AD203B41FA5}">
                      <a16:colId xmlns:a16="http://schemas.microsoft.com/office/drawing/2014/main" val="746557905"/>
                    </a:ext>
                  </a:extLst>
                </a:gridCol>
                <a:gridCol w="1110121">
                  <a:extLst>
                    <a:ext uri="{9D8B030D-6E8A-4147-A177-3AD203B41FA5}">
                      <a16:colId xmlns:a16="http://schemas.microsoft.com/office/drawing/2014/main" val="2778236724"/>
                    </a:ext>
                  </a:extLst>
                </a:gridCol>
                <a:gridCol w="1416249">
                  <a:extLst>
                    <a:ext uri="{9D8B030D-6E8A-4147-A177-3AD203B41FA5}">
                      <a16:colId xmlns:a16="http://schemas.microsoft.com/office/drawing/2014/main" val="3023797725"/>
                    </a:ext>
                  </a:extLst>
                </a:gridCol>
                <a:gridCol w="1263185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  <a:gridCol w="1263185">
                  <a:extLst>
                    <a:ext uri="{9D8B030D-6E8A-4147-A177-3AD203B41FA5}">
                      <a16:colId xmlns:a16="http://schemas.microsoft.com/office/drawing/2014/main" val="1116832308"/>
                    </a:ext>
                  </a:extLst>
                </a:gridCol>
              </a:tblGrid>
              <a:tr h="73787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CAASPP Percentage Met/Exceeded and Distance From Standard Two-Year Comparison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COMPARED TO SCHOOL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Percentage Met/Exceeded and Distance From Standard (DFS)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CAASPP Percentage Met/Exceeded and Distance From Standard Two-Year Comparison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COMPARED TO SCHOOL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Percentage Met/Exceeded and Distance From Standard (DFS)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09396618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Academy  MS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Academy MS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2022-2023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Academy MS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2023-2023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Academy MS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4292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Met/Exceeded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47.06%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22.82%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33.38%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5.84%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 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Projected 15.49%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 Projected 3.99%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  <a:tr h="4292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DFS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-12.2 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-71.9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-51.7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-148.1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Projected -102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Projected -157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375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74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71305"/>
            <a:ext cx="10515600" cy="15816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Status Level Indicators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TEACH Academy Middle 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2C898-14BB-476F-A021-1C2D326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B0003-A902-6747-A750-324BC7A145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731A35E7-DF0C-0402-123A-C1B1BC5C3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004569"/>
              </p:ext>
            </p:extLst>
          </p:nvPr>
        </p:nvGraphicFramePr>
        <p:xfrm>
          <a:off x="839788" y="2152444"/>
          <a:ext cx="5375481" cy="1912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827">
                  <a:extLst>
                    <a:ext uri="{9D8B030D-6E8A-4147-A177-3AD203B41FA5}">
                      <a16:colId xmlns:a16="http://schemas.microsoft.com/office/drawing/2014/main" val="1701019180"/>
                    </a:ext>
                  </a:extLst>
                </a:gridCol>
                <a:gridCol w="1791827">
                  <a:extLst>
                    <a:ext uri="{9D8B030D-6E8A-4147-A177-3AD203B41FA5}">
                      <a16:colId xmlns:a16="http://schemas.microsoft.com/office/drawing/2014/main" val="1006529105"/>
                    </a:ext>
                  </a:extLst>
                </a:gridCol>
                <a:gridCol w="1791827">
                  <a:extLst>
                    <a:ext uri="{9D8B030D-6E8A-4147-A177-3AD203B41FA5}">
                      <a16:colId xmlns:a16="http://schemas.microsoft.com/office/drawing/2014/main" val="3548193680"/>
                    </a:ext>
                  </a:extLst>
                </a:gridCol>
              </a:tblGrid>
              <a:tr h="5176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Attendance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7654549"/>
                  </a:ext>
                </a:extLst>
              </a:tr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Chronic Absenteeism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Chronic Absenteeism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Daily Attendance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42.3%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30%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42.89%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Pending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88.28%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31F70C0-7F0A-C108-7BB0-2A0D0AC692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8615554"/>
              </p:ext>
            </p:extLst>
          </p:nvPr>
        </p:nvGraphicFramePr>
        <p:xfrm>
          <a:off x="839788" y="4568688"/>
          <a:ext cx="6219096" cy="126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032">
                  <a:extLst>
                    <a:ext uri="{9D8B030D-6E8A-4147-A177-3AD203B41FA5}">
                      <a16:colId xmlns:a16="http://schemas.microsoft.com/office/drawing/2014/main" val="1701019180"/>
                    </a:ext>
                  </a:extLst>
                </a:gridCol>
                <a:gridCol w="2073032">
                  <a:extLst>
                    <a:ext uri="{9D8B030D-6E8A-4147-A177-3AD203B41FA5}">
                      <a16:colId xmlns:a16="http://schemas.microsoft.com/office/drawing/2014/main" val="2468653176"/>
                    </a:ext>
                  </a:extLst>
                </a:gridCol>
                <a:gridCol w="2073032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</a:tblGrid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Suspension 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Leadership Turn-Over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Teacher Turn-Over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3.1%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33.33%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F281A34-C22A-AA93-5319-4AE7462D64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857903"/>
              </p:ext>
            </p:extLst>
          </p:nvPr>
        </p:nvGraphicFramePr>
        <p:xfrm>
          <a:off x="6576019" y="2152444"/>
          <a:ext cx="4146064" cy="178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032">
                  <a:extLst>
                    <a:ext uri="{9D8B030D-6E8A-4147-A177-3AD203B41FA5}">
                      <a16:colId xmlns:a16="http://schemas.microsoft.com/office/drawing/2014/main" val="2468653176"/>
                    </a:ext>
                  </a:extLst>
                </a:gridCol>
                <a:gridCol w="2073032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</a:tblGrid>
              <a:tr h="517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 Learner Progress Index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195031"/>
                  </a:ext>
                </a:extLst>
              </a:tr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76.2% progressed in English Language compared to state average of 50.3%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84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71305"/>
            <a:ext cx="10515600" cy="15816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CAASPP Two-Year Comparison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TEACH Tech High 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2C898-14BB-476F-A021-1C2D326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B0003-A902-6747-A750-324BC7A145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D6003EE-7E98-283A-1D79-1DA2A2D7CC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699035"/>
              </p:ext>
            </p:extLst>
          </p:nvPr>
        </p:nvGraphicFramePr>
        <p:xfrm>
          <a:off x="378172" y="2397215"/>
          <a:ext cx="11435652" cy="2539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28">
                  <a:extLst>
                    <a:ext uri="{9D8B030D-6E8A-4147-A177-3AD203B41FA5}">
                      <a16:colId xmlns:a16="http://schemas.microsoft.com/office/drawing/2014/main" val="748546126"/>
                    </a:ext>
                  </a:extLst>
                </a:gridCol>
                <a:gridCol w="1270628">
                  <a:extLst>
                    <a:ext uri="{9D8B030D-6E8A-4147-A177-3AD203B41FA5}">
                      <a16:colId xmlns:a16="http://schemas.microsoft.com/office/drawing/2014/main" val="2476926047"/>
                    </a:ext>
                  </a:extLst>
                </a:gridCol>
                <a:gridCol w="1270628">
                  <a:extLst>
                    <a:ext uri="{9D8B030D-6E8A-4147-A177-3AD203B41FA5}">
                      <a16:colId xmlns:a16="http://schemas.microsoft.com/office/drawing/2014/main" val="2282199186"/>
                    </a:ext>
                  </a:extLst>
                </a:gridCol>
                <a:gridCol w="1270628">
                  <a:extLst>
                    <a:ext uri="{9D8B030D-6E8A-4147-A177-3AD203B41FA5}">
                      <a16:colId xmlns:a16="http://schemas.microsoft.com/office/drawing/2014/main" val="2327851313"/>
                    </a:ext>
                  </a:extLst>
                </a:gridCol>
                <a:gridCol w="1270628">
                  <a:extLst>
                    <a:ext uri="{9D8B030D-6E8A-4147-A177-3AD203B41FA5}">
                      <a16:colId xmlns:a16="http://schemas.microsoft.com/office/drawing/2014/main" val="901511475"/>
                    </a:ext>
                  </a:extLst>
                </a:gridCol>
                <a:gridCol w="1149945">
                  <a:extLst>
                    <a:ext uri="{9D8B030D-6E8A-4147-A177-3AD203B41FA5}">
                      <a16:colId xmlns:a16="http://schemas.microsoft.com/office/drawing/2014/main" val="2778236724"/>
                    </a:ext>
                  </a:extLst>
                </a:gridCol>
                <a:gridCol w="1391311">
                  <a:extLst>
                    <a:ext uri="{9D8B030D-6E8A-4147-A177-3AD203B41FA5}">
                      <a16:colId xmlns:a16="http://schemas.microsoft.com/office/drawing/2014/main" val="3023797725"/>
                    </a:ext>
                  </a:extLst>
                </a:gridCol>
                <a:gridCol w="1134175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  <a:gridCol w="1407081">
                  <a:extLst>
                    <a:ext uri="{9D8B030D-6E8A-4147-A177-3AD203B41FA5}">
                      <a16:colId xmlns:a16="http://schemas.microsoft.com/office/drawing/2014/main" val="1116832308"/>
                    </a:ext>
                  </a:extLst>
                </a:gridCol>
              </a:tblGrid>
              <a:tr h="78141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CAASPP Percentage Met/Exceeded and Distance From Standard Two-Year Comparison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COMPARED TO SCHOOL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Percentage Met/Exceeded and Distance From Standard (DFS)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4687114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ACF0A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Tech HS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Tech HS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2021-2022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2022-2023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Tech HS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ELA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STATE 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2023-2023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Tech HS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Math</a:t>
                      </a:r>
                    </a:p>
                  </a:txBody>
                  <a:tcPr marL="9525" marR="9525" marT="9525" marB="0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5034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Met/Exceeded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47.06% 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46.46%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33.38%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16.32%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 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Projected 55.81%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Projected 12.79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  <a:tr h="5034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DFS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-12.2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-8.8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-51.7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-133.2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Projected -3.7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FACF0A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 anchor="ctr"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321455"/>
                          </a:solidFill>
                          <a:effectLst/>
                          <a:latin typeface="+mn-lt"/>
                        </a:rPr>
                        <a:t>Projected -120.92</a:t>
                      </a:r>
                    </a:p>
                  </a:txBody>
                  <a:tcPr marL="9525" marR="9525" marT="9525" marB="0" anchor="ctr">
                    <a:solidFill>
                      <a:srgbClr val="FACF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30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57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71305"/>
            <a:ext cx="10515600" cy="15816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Status Level Indicators - TEACH Tech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2C898-14BB-476F-A021-1C2D326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B0003-A902-6747-A750-324BC7A145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75B7656E-B70B-1A83-C634-CE92695F2B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89838"/>
              </p:ext>
            </p:extLst>
          </p:nvPr>
        </p:nvGraphicFramePr>
        <p:xfrm>
          <a:off x="3320687" y="4360825"/>
          <a:ext cx="3829640" cy="126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820">
                  <a:extLst>
                    <a:ext uri="{9D8B030D-6E8A-4147-A177-3AD203B41FA5}">
                      <a16:colId xmlns:a16="http://schemas.microsoft.com/office/drawing/2014/main" val="3548193680"/>
                    </a:ext>
                  </a:extLst>
                </a:gridCol>
                <a:gridCol w="1914820">
                  <a:extLst>
                    <a:ext uri="{9D8B030D-6E8A-4147-A177-3AD203B41FA5}">
                      <a16:colId xmlns:a16="http://schemas.microsoft.com/office/drawing/2014/main" val="2468653176"/>
                    </a:ext>
                  </a:extLst>
                </a:gridCol>
              </a:tblGrid>
              <a:tr h="587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Graduation Rate 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Graduation Rate 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6755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 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B0CC4D9-C0C4-1779-BFA3-EC2AFE52FE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981318"/>
              </p:ext>
            </p:extLst>
          </p:nvPr>
        </p:nvGraphicFramePr>
        <p:xfrm>
          <a:off x="839788" y="1847644"/>
          <a:ext cx="5375481" cy="1912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827">
                  <a:extLst>
                    <a:ext uri="{9D8B030D-6E8A-4147-A177-3AD203B41FA5}">
                      <a16:colId xmlns:a16="http://schemas.microsoft.com/office/drawing/2014/main" val="1701019180"/>
                    </a:ext>
                  </a:extLst>
                </a:gridCol>
                <a:gridCol w="1791827">
                  <a:extLst>
                    <a:ext uri="{9D8B030D-6E8A-4147-A177-3AD203B41FA5}">
                      <a16:colId xmlns:a16="http://schemas.microsoft.com/office/drawing/2014/main" val="1006529105"/>
                    </a:ext>
                  </a:extLst>
                </a:gridCol>
                <a:gridCol w="1791827">
                  <a:extLst>
                    <a:ext uri="{9D8B030D-6E8A-4147-A177-3AD203B41FA5}">
                      <a16:colId xmlns:a16="http://schemas.microsoft.com/office/drawing/2014/main" val="3548193680"/>
                    </a:ext>
                  </a:extLst>
                </a:gridCol>
              </a:tblGrid>
              <a:tr h="51765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Attendance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7654549"/>
                  </a:ext>
                </a:extLst>
              </a:tr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Chronic Absenteeism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Chronic Absenteeism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Daily Attendance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19.2%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30%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45.11%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Pending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87.87%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EAEAB4-BF16-9898-C1F1-76FE61979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4972675"/>
              </p:ext>
            </p:extLst>
          </p:nvPr>
        </p:nvGraphicFramePr>
        <p:xfrm>
          <a:off x="7436532" y="4360825"/>
          <a:ext cx="4232955" cy="126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0985">
                  <a:extLst>
                    <a:ext uri="{9D8B030D-6E8A-4147-A177-3AD203B41FA5}">
                      <a16:colId xmlns:a16="http://schemas.microsoft.com/office/drawing/2014/main" val="1701019180"/>
                    </a:ext>
                  </a:extLst>
                </a:gridCol>
                <a:gridCol w="1410985">
                  <a:extLst>
                    <a:ext uri="{9D8B030D-6E8A-4147-A177-3AD203B41FA5}">
                      <a16:colId xmlns:a16="http://schemas.microsoft.com/office/drawing/2014/main" val="2468653176"/>
                    </a:ext>
                  </a:extLst>
                </a:gridCol>
                <a:gridCol w="1410985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</a:tblGrid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Suspension Rate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Leadership Turn-Over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Teacher Turn-Over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2023-2024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 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compared to state average of 3.1%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21.74%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C21563-70FF-0482-8E96-F1AFF30E65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235411"/>
              </p:ext>
            </p:extLst>
          </p:nvPr>
        </p:nvGraphicFramePr>
        <p:xfrm>
          <a:off x="6576019" y="1847644"/>
          <a:ext cx="4146064" cy="178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032">
                  <a:extLst>
                    <a:ext uri="{9D8B030D-6E8A-4147-A177-3AD203B41FA5}">
                      <a16:colId xmlns:a16="http://schemas.microsoft.com/office/drawing/2014/main" val="2468653176"/>
                    </a:ext>
                  </a:extLst>
                </a:gridCol>
                <a:gridCol w="2073032">
                  <a:extLst>
                    <a:ext uri="{9D8B030D-6E8A-4147-A177-3AD203B41FA5}">
                      <a16:colId xmlns:a16="http://schemas.microsoft.com/office/drawing/2014/main" val="3734126799"/>
                    </a:ext>
                  </a:extLst>
                </a:gridCol>
              </a:tblGrid>
              <a:tr h="517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English Learner Progress Index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34195031"/>
                  </a:ext>
                </a:extLst>
              </a:tr>
              <a:tr h="517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2021-2022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2022-2023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745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56.2% progressed in English Language compared to state average of 50.3%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Pending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6BAF88EF-0A58-44C2-D806-3B0AB30A97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68330"/>
              </p:ext>
            </p:extLst>
          </p:nvPr>
        </p:nvGraphicFramePr>
        <p:xfrm>
          <a:off x="839788" y="4368685"/>
          <a:ext cx="1914820" cy="1325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820">
                  <a:extLst>
                    <a:ext uri="{9D8B030D-6E8A-4147-A177-3AD203B41FA5}">
                      <a16:colId xmlns:a16="http://schemas.microsoft.com/office/drawing/2014/main" val="3548193680"/>
                    </a:ext>
                  </a:extLst>
                </a:gridCol>
              </a:tblGrid>
              <a:tr h="5877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 of Students with 1 or more grades of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D, F, NP, Inc.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6328191"/>
                  </a:ext>
                </a:extLst>
              </a:tr>
              <a:tr h="6755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208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93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21661-52ED-C22B-1555-7D6F27A0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71305"/>
            <a:ext cx="10515600" cy="1581625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AP Passing (&gt;=3) 2023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TEACH Tech High School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2C898-14BB-476F-A021-1C2D326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B0003-A902-6747-A750-324BC7A145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CA274DA-1A30-56F5-3AA9-5C759D218A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42195"/>
              </p:ext>
            </p:extLst>
          </p:nvPr>
        </p:nvGraphicFramePr>
        <p:xfrm>
          <a:off x="1681164" y="2080303"/>
          <a:ext cx="6859338" cy="2095774"/>
        </p:xfrm>
        <a:graphic>
          <a:graphicData uri="http://schemas.openxmlformats.org/drawingml/2006/table">
            <a:tbl>
              <a:tblPr/>
              <a:tblGrid>
                <a:gridCol w="2479779">
                  <a:extLst>
                    <a:ext uri="{9D8B030D-6E8A-4147-A177-3AD203B41FA5}">
                      <a16:colId xmlns:a16="http://schemas.microsoft.com/office/drawing/2014/main" val="4097706855"/>
                    </a:ext>
                  </a:extLst>
                </a:gridCol>
                <a:gridCol w="1510891">
                  <a:extLst>
                    <a:ext uri="{9D8B030D-6E8A-4147-A177-3AD203B41FA5}">
                      <a16:colId xmlns:a16="http://schemas.microsoft.com/office/drawing/2014/main" val="2496937461"/>
                    </a:ext>
                  </a:extLst>
                </a:gridCol>
                <a:gridCol w="1237492">
                  <a:extLst>
                    <a:ext uri="{9D8B030D-6E8A-4147-A177-3AD203B41FA5}">
                      <a16:colId xmlns:a16="http://schemas.microsoft.com/office/drawing/2014/main" val="1642940839"/>
                    </a:ext>
                  </a:extLst>
                </a:gridCol>
                <a:gridCol w="1631176">
                  <a:extLst>
                    <a:ext uri="{9D8B030D-6E8A-4147-A177-3AD203B41FA5}">
                      <a16:colId xmlns:a16="http://schemas.microsoft.com/office/drawing/2014/main" val="1497086599"/>
                    </a:ext>
                  </a:extLst>
                </a:gridCol>
              </a:tblGrid>
              <a:tr h="92943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AP Class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TEACH Tech # Students Testing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TEACH Tech % Passing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32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FACF0A"/>
                          </a:solidFill>
                          <a:effectLst/>
                          <a:latin typeface="Calibri" panose="020F0502020204030204" pitchFamily="34" charset="0"/>
                        </a:rPr>
                        <a:t>State % Passing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F32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191923"/>
                  </a:ext>
                </a:extLst>
              </a:tr>
              <a:tr h="29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Statistics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803095"/>
                  </a:ext>
                </a:extLst>
              </a:tr>
              <a:tr h="29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 Language and Composition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567430"/>
                  </a:ext>
                </a:extLst>
              </a:tr>
              <a:tr h="29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 Literature and Composition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930317"/>
                  </a:ext>
                </a:extLst>
              </a:tr>
              <a:tr h="2915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Spanish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765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91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ACH">
      <a:dk1>
        <a:srgbClr val="000000"/>
      </a:dk1>
      <a:lt1>
        <a:srgbClr val="FFFFFF"/>
      </a:lt1>
      <a:dk2>
        <a:srgbClr val="321455"/>
      </a:dk2>
      <a:lt2>
        <a:srgbClr val="6F3283"/>
      </a:lt2>
      <a:accent1>
        <a:srgbClr val="FACF0A"/>
      </a:accent1>
      <a:accent2>
        <a:srgbClr val="E3DEE8"/>
      </a:accent2>
      <a:accent3>
        <a:srgbClr val="6F3283"/>
      </a:accent3>
      <a:accent4>
        <a:srgbClr val="665EB8"/>
      </a:accent4>
      <a:accent5>
        <a:srgbClr val="AC91ED"/>
      </a:accent5>
      <a:accent6>
        <a:srgbClr val="DCAC0E"/>
      </a:accent6>
      <a:hlink>
        <a:srgbClr val="FACF0A"/>
      </a:hlink>
      <a:folHlink>
        <a:srgbClr val="FFFFFF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CHPresentations" id="{5B01E701-6641-514E-9E5C-EF618C3C561A}" vid="{7B50B445-6092-7B4C-B57D-6850C17D5F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18715</TotalTime>
  <Words>833</Words>
  <Application>Microsoft Macintosh PowerPoint</Application>
  <PresentationFormat>Widescreen</PresentationFormat>
  <Paragraphs>295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2023 Preliminary CAASPP Distance From Standard TEACH Public Schools</vt:lpstr>
      <vt:lpstr>CAASPP Two-Year Comparison TEACH Preparatory Elementary</vt:lpstr>
      <vt:lpstr>Status Level Indicators TEACH Preparatory Elementary School</vt:lpstr>
      <vt:lpstr>CAASPP Two-Year Comparison TEACH Academy Middle School</vt:lpstr>
      <vt:lpstr>Status Level Indicators TEACH Academy Middle School</vt:lpstr>
      <vt:lpstr>CAASPP Two-Year Comparison TEACH Tech High School</vt:lpstr>
      <vt:lpstr>Status Level Indicators - TEACH Tech</vt:lpstr>
      <vt:lpstr>AP Passing (&gt;=3) 2023 TEACH Tech High School</vt:lpstr>
      <vt:lpstr>Seniors Taking AP TEACH Tech High School</vt:lpstr>
      <vt:lpstr>Panorama Satisfaction Survey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2023-04-14T20:49:38Z</dcterms:created>
  <dcterms:modified xsi:type="dcterms:W3CDTF">2023-07-27T22:37:17Z</dcterms:modified>
</cp:coreProperties>
</file>