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9" r:id="rId6"/>
    <p:sldId id="270" r:id="rId7"/>
    <p:sldId id="271" r:id="rId8"/>
  </p:sldIdLst>
  <p:sldSz cx="12192000" cy="6858000"/>
  <p:notesSz cx="6858000" cy="9144000"/>
  <p:embeddedFontLst>
    <p:embeddedFont>
      <p:font typeface="Raleway" pitchFamily="2" charset="0"/>
      <p:regular r:id="rId9"/>
      <p:bold r:id="rId10"/>
      <p:italic r:id="rId11"/>
      <p:boldItalic r:id="rId12"/>
    </p:embeddedFont>
    <p:embeddedFont>
      <p:font typeface="Raleway ExtraBold" pitchFamily="2" charset="0"/>
      <p:bold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7EB1-1905-CA96-E91F-181043DB4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0C63BE-FCD3-AF4B-68EA-0F0373C33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27197-F105-11BD-AF3C-6DE9891EF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8FA5-783F-452C-91BE-17D47F97ECC9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307C2-312B-8755-814B-864F0F3F0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77818-AAA0-F2A6-481E-F3AA3E92F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6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55D1F8F-8360-0D71-DA2F-E048AA81F581}"/>
              </a:ext>
            </a:extLst>
          </p:cNvPr>
          <p:cNvSpPr txBox="1"/>
          <p:nvPr userDrawn="1"/>
        </p:nvSpPr>
        <p:spPr>
          <a:xfrm>
            <a:off x="281940" y="6600190"/>
            <a:ext cx="521297" cy="24622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000">
                <a:solidFill>
                  <a:srgbClr val="AFABAB"/>
                </a:solidFill>
                <a:latin typeface="Raleway" pitchFamily="2" charset="0"/>
              </a:rPr>
              <a:t>PAGE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BA54CE-EF3A-D66B-BBED-9AF865EC5530}"/>
              </a:ext>
            </a:extLst>
          </p:cNvPr>
          <p:cNvSpPr txBox="1"/>
          <p:nvPr userDrawn="1"/>
        </p:nvSpPr>
        <p:spPr>
          <a:xfrm>
            <a:off x="676237" y="6598920"/>
            <a:ext cx="3937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fld id="{993B0E60-C6E9-482F-A2CB-DD320ADBBEEF}" type="slidenum">
              <a:rPr lang="en-US" sz="1000" smtClean="0">
                <a:solidFill>
                  <a:srgbClr val="AFABAB"/>
                </a:solidFill>
                <a:latin typeface="Raleway" pitchFamily="2" charset="0"/>
              </a:rPr>
              <a:t>‹#›</a:t>
            </a:fld>
            <a:endParaRPr lang="en-US" sz="1000">
              <a:solidFill>
                <a:srgbClr val="AFABAB"/>
              </a:solidFill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02270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ABAED-13DB-C6AF-B259-DF1DEC2E1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A5DB62-1A00-C7EF-94EA-45E6D9C1D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15467-CBD1-8C23-CB33-604636AAC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8FA5-783F-452C-91BE-17D47F97ECC9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21976-966C-8A33-0507-57450AAB6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37A1D-E561-D89B-469A-82A421E9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45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|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03A29A6-C684-F925-8196-BBB6B8BAA13F}"/>
              </a:ext>
            </a:extLst>
          </p:cNvPr>
          <p:cNvSpPr/>
          <p:nvPr userDrawn="1"/>
        </p:nvSpPr>
        <p:spPr>
          <a:xfrm>
            <a:off x="0" y="0"/>
            <a:ext cx="12192000" cy="839470"/>
          </a:xfrm>
          <a:prstGeom prst="rect">
            <a:avLst/>
          </a:prstGeom>
          <a:solidFill>
            <a:srgbClr val="0166B3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EdOpsBlue">
            <a:extLst>
              <a:ext uri="{FF2B5EF4-FFF2-40B4-BE49-F238E27FC236}">
                <a16:creationId xmlns:a16="http://schemas.microsoft.com/office/drawing/2014/main" id="{00000000-0008-0000-2700-00002F0000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2092" y="115570"/>
            <a:ext cx="1821008" cy="5803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B25921-B728-5225-C88B-8A639DE9E374}"/>
              </a:ext>
            </a:extLst>
          </p:cNvPr>
          <p:cNvSpPr txBox="1"/>
          <p:nvPr userDrawn="1"/>
        </p:nvSpPr>
        <p:spPr>
          <a:xfrm>
            <a:off x="0" y="6600190"/>
            <a:ext cx="521297" cy="24622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000">
                <a:solidFill>
                  <a:srgbClr val="AFABAB"/>
                </a:solidFill>
                <a:latin typeface="Raleway" pitchFamily="2" charset="0"/>
              </a:rPr>
              <a:t>PAGE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A746A7-0448-C458-3384-D920852E1995}"/>
              </a:ext>
            </a:extLst>
          </p:cNvPr>
          <p:cNvSpPr txBox="1"/>
          <p:nvPr userDrawn="1"/>
        </p:nvSpPr>
        <p:spPr>
          <a:xfrm>
            <a:off x="394297" y="6598920"/>
            <a:ext cx="3937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fld id="{664B43D0-277E-4F70-8702-1A56E18358A2}" type="slidenum">
              <a:rPr lang="en-US" sz="1000" smtClean="0">
                <a:solidFill>
                  <a:srgbClr val="AFABAB"/>
                </a:solidFill>
                <a:latin typeface="Raleway" pitchFamily="2" charset="0"/>
              </a:rPr>
              <a:t>‹#›</a:t>
            </a:fld>
            <a:endParaRPr lang="en-US" sz="1000">
              <a:solidFill>
                <a:srgbClr val="AFABAB"/>
              </a:solidFill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96420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43DC0F6-1578-FA90-3AF2-C25A05CBA262}"/>
              </a:ext>
            </a:extLst>
          </p:cNvPr>
          <p:cNvSpPr/>
          <p:nvPr userDrawn="1"/>
        </p:nvSpPr>
        <p:spPr>
          <a:xfrm>
            <a:off x="0" y="0"/>
            <a:ext cx="12192000" cy="723900"/>
          </a:xfrm>
          <a:prstGeom prst="rect">
            <a:avLst/>
          </a:prstGeom>
          <a:solidFill>
            <a:srgbClr val="0066B3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9002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42A19D-B03F-387E-A0F0-7DC506D39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11759F-0431-C542-80C8-5F374A224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A6CC8-6ACF-DF70-ECA6-9392E07F4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8FA5-783F-452C-91BE-17D47F97ECC9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B6175-D5A6-0448-312C-37E456845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4066C-6855-01EE-AD7C-7011396D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2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38710-638C-629B-0003-41386BD4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81EF6-7EE3-3FD7-BA48-F6C81F6DA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C4BB3-5A68-74AB-439D-AEF9A535A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8FA5-783F-452C-91BE-17D47F97ECC9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FFCFC-3D92-D3D9-A2F3-DD77F5DE5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80A3B-67F2-4BA5-DB22-48B88F9BF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7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D7665-E5D4-ACA2-F952-8EAB884E7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DBBC4-0F59-5A31-D800-661958173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A89F2-E37A-4682-C2A8-E8DB9BFE7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8FA5-783F-452C-91BE-17D47F97ECC9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4739E-A80A-A757-F93C-AD6AEB012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28D31-96BD-7345-9591-3E29AC904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3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18D5-2FB2-D42A-04A3-84D689139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B1159-CE6F-21B8-8A80-22510F6A4E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110AAA-E307-024B-5EB9-85255D0BE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43AA8D-E889-43E9-F902-032FA2E7C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8FA5-783F-452C-91BE-17D47F97ECC9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2283CC-4D8B-78AA-17F6-0BC496FA4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118B1C-BC46-7399-5BCB-5D5D8C63E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53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E91DC-3D12-50D1-A12B-A223ECDA7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C1DB3-2E6C-CC52-8A34-A921BF5A0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1C51A-A90D-9817-08EB-C3A3B6E07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D8B05A-A66A-00AC-6DED-1C3F97734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40F9F4-611A-AF71-8ED9-56B7CF5C4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165310-31E6-0044-69A6-B2095D603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8FA5-783F-452C-91BE-17D47F97ECC9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FE0D5E-0049-C665-430F-FE306126C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D096A9-772D-0EFB-187F-6988AEAA2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1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88853-9678-2888-81F9-530DA1C04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29CB9B-6F57-5E44-E9E2-D475EA2B9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8FA5-783F-452C-91BE-17D47F97ECC9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CDB088-B458-5DFE-4BEE-949C4E784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2AA076-D982-870C-8CD7-A2AD0A0D7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1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92F8D-3EC7-6E22-70F8-E9BCE6070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8FA5-783F-452C-91BE-17D47F97ECC9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CB89F5-E9B1-9A09-1F1A-EB264C43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FE33C-A3B7-16F7-AB78-097094B9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7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FD7F7-2B19-326A-6EA3-AB780FC8D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8A476-72AB-252D-5D39-14A3F2894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33F78-7AAE-107E-AA82-D1C3DD746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E2E88-7E9E-53E7-AE00-7674FCD12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8FA5-783F-452C-91BE-17D47F97ECC9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8692F-F571-54A9-2CC4-271888A37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8FCB3-E2B0-6CAB-C30A-C91D2E139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9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F2CD0-0A07-1CD8-9FBF-52FE70EBF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C3AD9E-0005-8F09-8A91-A08507F45F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D8A68E-51F1-1818-88B3-9C8BD7590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734DA-DF16-5891-210C-154D13DA7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8FA5-783F-452C-91BE-17D47F97ECC9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FC4CF4-725F-D987-C5E2-BA9187587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A9DBE-8D76-06A7-2574-B96BD0A16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0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1A4F82-EF04-9C6E-550B-C0B22BEE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3F0E0-4BDB-6328-FB65-4ABF0F623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A11B8-5BC3-1A4F-B896-9A6301C5FB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498FA5-783F-452C-91BE-17D47F97ECC9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EBA23-A8BF-8174-AD22-AD0F7CC5E7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8B710-594E-ED73-A79D-B201CF07B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D89723-789F-4EBB-9AC4-6FFCD26B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2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2" r:id="rId10"/>
    <p:sldLayoutId id="2147483658" r:id="rId11"/>
    <p:sldLayoutId id="2147483660" r:id="rId12"/>
    <p:sldLayoutId id="2147483661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lient">
            <a:extLst>
              <a:ext uri="{FF2B5EF4-FFF2-40B4-BE49-F238E27FC236}">
                <a16:creationId xmlns:a16="http://schemas.microsoft.com/office/drawing/2014/main" id="{00000000-0008-0000-2700-000030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5311" y="2208278"/>
            <a:ext cx="1884179" cy="91744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6A785C4-A6FD-C027-5BF9-A21D9C8CF934}"/>
              </a:ext>
            </a:extLst>
          </p:cNvPr>
          <p:cNvSpPr txBox="1"/>
          <p:nvPr/>
        </p:nvSpPr>
        <p:spPr>
          <a:xfrm>
            <a:off x="0" y="5326380"/>
            <a:ext cx="9197340" cy="86177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5000" b="1" dirty="0">
                <a:solidFill>
                  <a:srgbClr val="0066B3"/>
                </a:solidFill>
                <a:latin typeface="Raleway ExtraBold" pitchFamily="2" charset="0"/>
              </a:rPr>
              <a:t>March 2024 Financials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6A2603-6FD9-F7E9-5D42-01387FA0EBBA}"/>
              </a:ext>
            </a:extLst>
          </p:cNvPr>
          <p:cNvSpPr/>
          <p:nvPr/>
        </p:nvSpPr>
        <p:spPr>
          <a:xfrm>
            <a:off x="9197340" y="0"/>
            <a:ext cx="2994660" cy="6870700"/>
          </a:xfrm>
          <a:prstGeom prst="rect">
            <a:avLst/>
          </a:prstGeom>
          <a:solidFill>
            <a:srgbClr val="0066B3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2555BF-5A58-0167-E408-C1DFE3D4A63B}"/>
              </a:ext>
            </a:extLst>
          </p:cNvPr>
          <p:cNvSpPr txBox="1"/>
          <p:nvPr/>
        </p:nvSpPr>
        <p:spPr>
          <a:xfrm>
            <a:off x="9640570" y="4992741"/>
            <a:ext cx="2108200" cy="261610"/>
          </a:xfrm>
          <a:prstGeom prst="rect">
            <a:avLst/>
          </a:prstGeom>
          <a:noFill/>
        </p:spPr>
        <p:txBody>
          <a:bodyPr vert="horz" rtlCol="0" anchorCtr="1">
            <a:spAutoFit/>
          </a:bodyPr>
          <a:lstStyle/>
          <a:p>
            <a:r>
              <a:rPr lang="en-US" sz="1100">
                <a:solidFill>
                  <a:srgbClr val="BDD7EE"/>
                </a:solidFill>
                <a:latin typeface="Raleway" pitchFamily="2" charset="0"/>
              </a:rPr>
              <a:t>PREPARED  </a:t>
            </a:r>
            <a:r>
              <a:rPr lang="en-US" sz="1100" b="1">
                <a:solidFill>
                  <a:srgbClr val="FFFFFF"/>
                </a:solidFill>
                <a:latin typeface="Raleway" pitchFamily="2" charset="0"/>
              </a:rPr>
              <a:t>MAY'24</a:t>
            </a:r>
            <a:r>
              <a:rPr lang="en-US" sz="1100">
                <a:solidFill>
                  <a:srgbClr val="BDD7EE"/>
                </a:solidFill>
                <a:latin typeface="Raleway" pitchFamily="2" charset="0"/>
              </a:rPr>
              <a:t>  BY</a:t>
            </a:r>
          </a:p>
        </p:txBody>
      </p:sp>
      <p:pic>
        <p:nvPicPr>
          <p:cNvPr id="6" name="EdOpsBlue">
            <a:extLst>
              <a:ext uri="{FF2B5EF4-FFF2-40B4-BE49-F238E27FC236}">
                <a16:creationId xmlns:a16="http://schemas.microsoft.com/office/drawing/2014/main" id="{00000000-0008-0000-2700-00002F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7459" y="5321300"/>
            <a:ext cx="2494422" cy="79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00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E686EB-5EAC-6A7C-EBA7-5784B358C890}"/>
              </a:ext>
            </a:extLst>
          </p:cNvPr>
          <p:cNvSpPr txBox="1"/>
          <p:nvPr/>
        </p:nvSpPr>
        <p:spPr>
          <a:xfrm>
            <a:off x="193040" y="72390"/>
            <a:ext cx="12192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b="1">
                <a:solidFill>
                  <a:srgbClr val="DEEBF7"/>
                </a:solidFill>
                <a:latin typeface="Raleway ExtraBold" pitchFamily="2" charset="0"/>
              </a:rPr>
              <a:t>Contents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F3917F-D0D8-F0BF-F067-66947AB0B415}"/>
              </a:ext>
            </a:extLst>
          </p:cNvPr>
          <p:cNvSpPr txBox="1"/>
          <p:nvPr/>
        </p:nvSpPr>
        <p:spPr>
          <a:xfrm>
            <a:off x="219710" y="1085850"/>
            <a:ext cx="10515600" cy="177875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indent="-28575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r>
              <a:rPr lang="en-US" b="1">
                <a:solidFill>
                  <a:srgbClr val="767171"/>
                </a:solidFill>
                <a:latin typeface="Raleway" pitchFamily="2" charset="0"/>
              </a:rPr>
              <a:t>Executive Summary</a:t>
            </a:r>
          </a:p>
          <a:p>
            <a:pPr indent="-28575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r>
              <a:rPr lang="en-US" b="1">
                <a:solidFill>
                  <a:srgbClr val="767171"/>
                </a:solidFill>
                <a:latin typeface="Raleway" pitchFamily="2" charset="0"/>
              </a:rPr>
              <a:t>Key Performance Indicators</a:t>
            </a:r>
          </a:p>
          <a:p>
            <a:pPr indent="-28575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r>
              <a:rPr lang="en-US" b="1">
                <a:solidFill>
                  <a:srgbClr val="767171"/>
                </a:solidFill>
                <a:latin typeface="Raleway" pitchFamily="2" charset="0"/>
              </a:rPr>
              <a:t>Forecast Overview</a:t>
            </a:r>
          </a:p>
          <a:p>
            <a:pPr indent="-28575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r>
              <a:rPr lang="en-US" b="1">
                <a:solidFill>
                  <a:srgbClr val="767171"/>
                </a:solidFill>
                <a:latin typeface="Raleway" pitchFamily="2" charset="0"/>
              </a:rPr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3727584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CD345E-F460-DF78-59E4-3D15915ADA52}"/>
              </a:ext>
            </a:extLst>
          </p:cNvPr>
          <p:cNvSpPr txBox="1"/>
          <p:nvPr/>
        </p:nvSpPr>
        <p:spPr>
          <a:xfrm>
            <a:off x="193040" y="72390"/>
            <a:ext cx="12192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b="1">
                <a:solidFill>
                  <a:srgbClr val="DEEBF7"/>
                </a:solidFill>
                <a:latin typeface="Raleway ExtraBold" pitchFamily="2" charset="0"/>
              </a:rPr>
              <a:t>Executive Summary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D364F6-B928-665F-4729-FE8E77FAAA15}"/>
              </a:ext>
            </a:extLst>
          </p:cNvPr>
          <p:cNvSpPr txBox="1"/>
          <p:nvPr/>
        </p:nvSpPr>
        <p:spPr>
          <a:xfrm>
            <a:off x="193040" y="951963"/>
            <a:ext cx="11479237" cy="5743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endParaRPr lang="en-US" sz="1800" b="1" dirty="0">
              <a:solidFill>
                <a:srgbClr val="767171"/>
              </a:solidFill>
              <a:latin typeface="Raleway" pitchFamily="2" charset="0"/>
            </a:endParaRPr>
          </a:p>
          <a:p>
            <a:pPr marL="342900" indent="-34290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rgbClr val="767171"/>
                </a:solidFill>
                <a:latin typeface="Raleway" pitchFamily="2" charset="0"/>
              </a:rPr>
              <a:t>As of 3/31/2024, Redesign had 163 days cash on hand, comfortably above the target of 45 days.  Total cash and cash equivalents equaled $3.7M.   </a:t>
            </a:r>
          </a:p>
          <a:p>
            <a:pPr marL="342900" indent="-34290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endParaRPr lang="en-US" b="1" dirty="0">
              <a:solidFill>
                <a:srgbClr val="767171"/>
              </a:solidFill>
              <a:latin typeface="Raleway" pitchFamily="2" charset="0"/>
            </a:endParaRPr>
          </a:p>
          <a:p>
            <a:pPr marL="342900" indent="-34290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767171"/>
                </a:solidFill>
                <a:latin typeface="Raleway" pitchFamily="2" charset="0"/>
              </a:rPr>
              <a:t>Consolidated net income is currently projected at $406K compared to a budgeted $711K.  This variance is due to shifting a portion of our ESSER funds from FY24 to FY25 in an effort to balance the FY25 budget.</a:t>
            </a:r>
          </a:p>
          <a:p>
            <a:pPr marL="342900" indent="-34290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endParaRPr lang="en-US" b="1" dirty="0">
              <a:solidFill>
                <a:srgbClr val="767171"/>
              </a:solidFill>
              <a:latin typeface="Raleway" pitchFamily="2" charset="0"/>
            </a:endParaRPr>
          </a:p>
          <a:p>
            <a:pPr marL="342900" indent="-34290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767171"/>
                </a:solidFill>
                <a:latin typeface="Raleway" pitchFamily="2" charset="0"/>
              </a:rPr>
              <a:t>Zion City’s ESSER funds need to be drawn down prior to 6/30/24.  Lanier and Dalton must draw down their remaining ESSER funds by 9/30/24.  Lanier and Dalton are also able to use ESSER funds for contracted expenses beyond 9/30/24 provided that the contract is signed before that date.  </a:t>
            </a:r>
          </a:p>
          <a:p>
            <a:pPr marL="342900" indent="-34290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endParaRPr lang="en-US" b="1" dirty="0">
              <a:solidFill>
                <a:srgbClr val="767171"/>
              </a:solidFill>
              <a:latin typeface="Raleway" pitchFamily="2" charset="0"/>
            </a:endParaRPr>
          </a:p>
          <a:p>
            <a:pPr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</a:pPr>
            <a:endParaRPr lang="en-US" b="1" dirty="0">
              <a:solidFill>
                <a:srgbClr val="767171"/>
              </a:solidFill>
              <a:latin typeface="Raleway" pitchFamily="2" charset="0"/>
            </a:endParaRPr>
          </a:p>
          <a:p>
            <a:pPr marL="342900" indent="-342900"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Font typeface="Wingdings" panose="05000000000000000000" pitchFamily="2" charset="2"/>
              <a:buChar char="§"/>
            </a:pPr>
            <a:endParaRPr lang="en-US" sz="1800" b="1" dirty="0">
              <a:solidFill>
                <a:srgbClr val="767171"/>
              </a:solidFill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602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6C7E6C-66F0-BB74-CA78-C5087247EE28}"/>
              </a:ext>
            </a:extLst>
          </p:cNvPr>
          <p:cNvSpPr txBox="1"/>
          <p:nvPr/>
        </p:nvSpPr>
        <p:spPr>
          <a:xfrm>
            <a:off x="193040" y="72390"/>
            <a:ext cx="12192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b="1">
                <a:solidFill>
                  <a:srgbClr val="DEEBF7"/>
                </a:solidFill>
                <a:latin typeface="Raleway ExtraBold" pitchFamily="2" charset="0"/>
              </a:rPr>
              <a:t>Key Performance Indicators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8669A8-9ED0-601B-76BE-E1E57956EE08}"/>
              </a:ext>
            </a:extLst>
          </p:cNvPr>
          <p:cNvSpPr txBox="1"/>
          <p:nvPr/>
        </p:nvSpPr>
        <p:spPr>
          <a:xfrm>
            <a:off x="63500" y="1071880"/>
            <a:ext cx="30734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000" b="1">
                <a:latin typeface="Raleway" pitchFamily="2" charset="0"/>
              </a:rPr>
              <a:t>Days of Cash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613F4C-2A10-F21D-0E44-BC7F634246EF}"/>
              </a:ext>
            </a:extLst>
          </p:cNvPr>
          <p:cNvSpPr txBox="1"/>
          <p:nvPr/>
        </p:nvSpPr>
        <p:spPr>
          <a:xfrm>
            <a:off x="63500" y="1417320"/>
            <a:ext cx="255651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i="1">
                <a:solidFill>
                  <a:srgbClr val="7F7F7F"/>
                </a:solidFill>
                <a:latin typeface="Raleway" pitchFamily="2" charset="0"/>
              </a:rPr>
              <a:t>Cash balance at year-end divided by average daily expenses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3EE2A3-354E-3A51-D8B1-F47BD7737804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" y="2157730"/>
            <a:ext cx="2556510" cy="30619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A52A768-61CA-3870-900B-517FA1DA66DC}"/>
              </a:ext>
            </a:extLst>
          </p:cNvPr>
          <p:cNvSpPr txBox="1"/>
          <p:nvPr/>
        </p:nvSpPr>
        <p:spPr>
          <a:xfrm>
            <a:off x="63500" y="5308600"/>
            <a:ext cx="308864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>
                <a:solidFill>
                  <a:srgbClr val="3B3838"/>
                </a:solidFill>
                <a:latin typeface="Raleway" pitchFamily="2" charset="0"/>
              </a:rPr>
              <a:t>163 DAYS OF CASH AT YEAR'S END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53D1B9-4624-6D0A-668D-F02CB629707C}"/>
              </a:ext>
            </a:extLst>
          </p:cNvPr>
          <p:cNvSpPr txBox="1"/>
          <p:nvPr/>
        </p:nvSpPr>
        <p:spPr>
          <a:xfrm>
            <a:off x="63500" y="5566410"/>
            <a:ext cx="27432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>
                <a:solidFill>
                  <a:srgbClr val="3B3838"/>
                </a:solidFill>
                <a:latin typeface="Raleway" pitchFamily="2" charset="0"/>
              </a:rPr>
              <a:t>The school will end the year with 163 days of cash. This is above the recommended 60 days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0D1624-405D-BEE9-23A6-6F3F8E660707}"/>
              </a:ext>
            </a:extLst>
          </p:cNvPr>
          <p:cNvSpPr txBox="1"/>
          <p:nvPr/>
        </p:nvSpPr>
        <p:spPr>
          <a:xfrm>
            <a:off x="2921000" y="840740"/>
            <a:ext cx="3048000" cy="6017260"/>
          </a:xfrm>
          <a:prstGeom prst="rect">
            <a:avLst/>
          </a:prstGeom>
          <a:solidFill>
            <a:srgbClr val="D9D9D9">
              <a:alpha val="20000"/>
            </a:srgbClr>
          </a:solidFill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F98080-E446-476B-E36C-66885E30973E}"/>
              </a:ext>
            </a:extLst>
          </p:cNvPr>
          <p:cNvSpPr txBox="1"/>
          <p:nvPr/>
        </p:nvSpPr>
        <p:spPr>
          <a:xfrm>
            <a:off x="3073400" y="1071880"/>
            <a:ext cx="30734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000" b="1">
                <a:latin typeface="Raleway" pitchFamily="2" charset="0"/>
              </a:rPr>
              <a:t>Gross Margin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4E9D05-2531-C155-0E75-DD6591B1795C}"/>
              </a:ext>
            </a:extLst>
          </p:cNvPr>
          <p:cNvSpPr txBox="1"/>
          <p:nvPr/>
        </p:nvSpPr>
        <p:spPr>
          <a:xfrm>
            <a:off x="3073400" y="1417320"/>
            <a:ext cx="255651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i="1">
                <a:solidFill>
                  <a:srgbClr val="7F7F7F"/>
                </a:solidFill>
                <a:latin typeface="Raleway" pitchFamily="2" charset="0"/>
              </a:rPr>
              <a:t>Revenue less expenses, divided by revenue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C91221-9E89-4A3A-03A6-3BE52EAB2FCE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073400" y="2157730"/>
            <a:ext cx="2556510" cy="306197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8DD765E-5D5E-A02B-6DD6-F53B30C3DACC}"/>
              </a:ext>
            </a:extLst>
          </p:cNvPr>
          <p:cNvSpPr txBox="1"/>
          <p:nvPr/>
        </p:nvSpPr>
        <p:spPr>
          <a:xfrm>
            <a:off x="3073400" y="5308600"/>
            <a:ext cx="308864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>
                <a:solidFill>
                  <a:srgbClr val="3B3838"/>
                </a:solidFill>
                <a:latin typeface="Raleway" pitchFamily="2" charset="0"/>
              </a:rPr>
              <a:t>6.7% GROSS MARGIN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296D3A-7557-EF25-D419-7AD5E7D01D48}"/>
              </a:ext>
            </a:extLst>
          </p:cNvPr>
          <p:cNvSpPr txBox="1"/>
          <p:nvPr/>
        </p:nvSpPr>
        <p:spPr>
          <a:xfrm>
            <a:off x="3073400" y="5566410"/>
            <a:ext cx="27432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>
                <a:solidFill>
                  <a:srgbClr val="3B3838"/>
                </a:solidFill>
                <a:latin typeface="Raleway" pitchFamily="2" charset="0"/>
              </a:rPr>
              <a:t>The forecasted net income is $888k, which is $177k above the budget. It yields a 6.7% gross margin.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F566E1-A425-7F94-DFCC-57117B0A08A2}"/>
              </a:ext>
            </a:extLst>
          </p:cNvPr>
          <p:cNvSpPr txBox="1"/>
          <p:nvPr/>
        </p:nvSpPr>
        <p:spPr>
          <a:xfrm>
            <a:off x="6083300" y="1071880"/>
            <a:ext cx="30734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000" b="1">
                <a:latin typeface="Raleway" pitchFamily="2" charset="0"/>
              </a:rPr>
              <a:t>Fund Balance 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84B7DA-9CAE-F7B8-8DFF-0D68D4DC9C68}"/>
              </a:ext>
            </a:extLst>
          </p:cNvPr>
          <p:cNvSpPr txBox="1"/>
          <p:nvPr/>
        </p:nvSpPr>
        <p:spPr>
          <a:xfrm>
            <a:off x="6083300" y="1417320"/>
            <a:ext cx="255651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i="1">
                <a:solidFill>
                  <a:srgbClr val="7F7F7F"/>
                </a:solidFill>
                <a:latin typeface="Raleway" pitchFamily="2" charset="0"/>
              </a:rPr>
              <a:t>Forecasted Ending Fund Balance / Total Expenses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E98BF60-3509-25E4-0749-C6111859D598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6083300" y="2157730"/>
            <a:ext cx="2556510" cy="306197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DE400E5-09C7-FAB7-F9CB-9C3D7E5ACBA1}"/>
              </a:ext>
            </a:extLst>
          </p:cNvPr>
          <p:cNvSpPr txBox="1"/>
          <p:nvPr/>
        </p:nvSpPr>
        <p:spPr>
          <a:xfrm>
            <a:off x="6083300" y="5308600"/>
            <a:ext cx="308864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>
                <a:solidFill>
                  <a:srgbClr val="3B3838"/>
                </a:solidFill>
                <a:latin typeface="Raleway" pitchFamily="2" charset="0"/>
              </a:rPr>
              <a:t>45.01% AT YEAR'S 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CFA2BF-8D98-3337-E452-FD5E92E69721}"/>
              </a:ext>
            </a:extLst>
          </p:cNvPr>
          <p:cNvSpPr txBox="1"/>
          <p:nvPr/>
        </p:nvSpPr>
        <p:spPr>
          <a:xfrm>
            <a:off x="6083300" y="5566410"/>
            <a:ext cx="27432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>
                <a:solidFill>
                  <a:srgbClr val="3B3838"/>
                </a:solidFill>
                <a:latin typeface="Raleway" pitchFamily="2" charset="0"/>
              </a:rPr>
              <a:t>The school is projected to end the year with a fund balance of $5,540,818. Last year's fund balance was $4,652,628.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B6F49E-7D80-D44E-9268-E06FA9ED23EB}"/>
              </a:ext>
            </a:extLst>
          </p:cNvPr>
          <p:cNvSpPr txBox="1"/>
          <p:nvPr/>
        </p:nvSpPr>
        <p:spPr>
          <a:xfrm>
            <a:off x="8897620" y="840740"/>
            <a:ext cx="3285490" cy="6017260"/>
          </a:xfrm>
          <a:prstGeom prst="rect">
            <a:avLst/>
          </a:prstGeom>
          <a:solidFill>
            <a:srgbClr val="D9D9D9">
              <a:alpha val="20000"/>
            </a:srgbClr>
          </a:solidFill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80B9F7-A315-2360-6810-96058C168EAA}"/>
              </a:ext>
            </a:extLst>
          </p:cNvPr>
          <p:cNvSpPr txBox="1"/>
          <p:nvPr/>
        </p:nvSpPr>
        <p:spPr>
          <a:xfrm>
            <a:off x="9093200" y="1071880"/>
            <a:ext cx="30734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000" b="1">
                <a:latin typeface="Raleway" pitchFamily="2" charset="0"/>
              </a:rPr>
              <a:t>Grants Invoiced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B0E7D8-6B45-FC2C-8650-5ADF435459D0}"/>
              </a:ext>
            </a:extLst>
          </p:cNvPr>
          <p:cNvSpPr txBox="1"/>
          <p:nvPr/>
        </p:nvSpPr>
        <p:spPr>
          <a:xfrm>
            <a:off x="9093200" y="1417320"/>
            <a:ext cx="255651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i="1">
                <a:solidFill>
                  <a:srgbClr val="7F7F7F"/>
                </a:solidFill>
                <a:latin typeface="Raleway" pitchFamily="2" charset="0"/>
              </a:rPr>
              <a:t>Federal grants requested divided by federal grants awarded.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2398544-7FB8-A462-1977-7027B78997D5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9093200" y="2157730"/>
            <a:ext cx="2556510" cy="306197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D265D7A-EE9E-2FA8-86D7-75384F437BA3}"/>
              </a:ext>
            </a:extLst>
          </p:cNvPr>
          <p:cNvSpPr txBox="1"/>
          <p:nvPr/>
        </p:nvSpPr>
        <p:spPr>
          <a:xfrm>
            <a:off x="9093200" y="5308600"/>
            <a:ext cx="308864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>
                <a:solidFill>
                  <a:srgbClr val="3B3838"/>
                </a:solidFill>
                <a:latin typeface="Raleway" pitchFamily="2" charset="0"/>
              </a:rPr>
              <a:t>45% GRANTS INVOICED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F2062A-6F18-A990-0DA8-BAD68CAF42EE}"/>
              </a:ext>
            </a:extLst>
          </p:cNvPr>
          <p:cNvSpPr txBox="1"/>
          <p:nvPr/>
        </p:nvSpPr>
        <p:spPr>
          <a:xfrm>
            <a:off x="9093200" y="5566410"/>
            <a:ext cx="27432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>
                <a:solidFill>
                  <a:srgbClr val="3B3838"/>
                </a:solidFill>
                <a:latin typeface="Raleway" pitchFamily="2" charset="0"/>
              </a:rPr>
              <a:t>Drawdowns will occur after the grants are approved.  We are working on revisions for ESSER and SuperApp grants</a:t>
            </a:r>
          </a:p>
        </p:txBody>
      </p:sp>
    </p:spTree>
    <p:extLst>
      <p:ext uri="{BB962C8B-B14F-4D97-AF65-F5344CB8AC3E}">
        <p14:creationId xmlns:p14="http://schemas.microsoft.com/office/powerpoint/2010/main" val="407469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CD345E-F460-DF78-59E4-3D15915ADA52}"/>
              </a:ext>
            </a:extLst>
          </p:cNvPr>
          <p:cNvSpPr txBox="1"/>
          <p:nvPr/>
        </p:nvSpPr>
        <p:spPr>
          <a:xfrm>
            <a:off x="193040" y="72390"/>
            <a:ext cx="12192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b="1" dirty="0">
                <a:solidFill>
                  <a:srgbClr val="DEEBF7"/>
                </a:solidFill>
                <a:latin typeface="Raleway ExtraBold" pitchFamily="2" charset="0"/>
              </a:rPr>
              <a:t>Redesign Financial Reports – Lanier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258F09-F21D-C160-25F1-AC2E0455D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71" y="1306286"/>
            <a:ext cx="10506270" cy="500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337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CD345E-F460-DF78-59E4-3D15915ADA52}"/>
              </a:ext>
            </a:extLst>
          </p:cNvPr>
          <p:cNvSpPr txBox="1"/>
          <p:nvPr/>
        </p:nvSpPr>
        <p:spPr>
          <a:xfrm>
            <a:off x="193040" y="72390"/>
            <a:ext cx="12192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b="1" dirty="0">
                <a:solidFill>
                  <a:srgbClr val="DEEBF7"/>
                </a:solidFill>
                <a:latin typeface="Raleway ExtraBold" pitchFamily="2" charset="0"/>
              </a:rPr>
              <a:t>Redesign Financial Reports – Dalton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2FBC8B-557E-3B6F-BB17-BAC87D657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062" y="1250302"/>
            <a:ext cx="10403632" cy="5019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467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CD345E-F460-DF78-59E4-3D15915ADA52}"/>
              </a:ext>
            </a:extLst>
          </p:cNvPr>
          <p:cNvSpPr txBox="1"/>
          <p:nvPr/>
        </p:nvSpPr>
        <p:spPr>
          <a:xfrm>
            <a:off x="193040" y="72390"/>
            <a:ext cx="12192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b="1" dirty="0">
                <a:solidFill>
                  <a:srgbClr val="DEEBF7"/>
                </a:solidFill>
                <a:latin typeface="Raleway ExtraBold" pitchFamily="2" charset="0"/>
              </a:rPr>
              <a:t>Redesign Financial Reports – Zion City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0A9190-0DF5-52D0-26D9-9FF61CB9D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167" y="1308099"/>
            <a:ext cx="10926147" cy="496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07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2567</TotalTime>
  <Words>305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Raleway</vt:lpstr>
      <vt:lpstr>Aptos Display</vt:lpstr>
      <vt:lpstr>Raleway ExtraBold</vt:lpstr>
      <vt:lpstr>Arial</vt:lpstr>
      <vt:lpstr>Aptos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Cembrola</dc:creator>
  <cp:lastModifiedBy>Dan Cembrola</cp:lastModifiedBy>
  <cp:revision>21</cp:revision>
  <dcterms:created xsi:type="dcterms:W3CDTF">2024-03-07T16:53:25Z</dcterms:created>
  <dcterms:modified xsi:type="dcterms:W3CDTF">2024-05-05T13:16:38Z</dcterms:modified>
</cp:coreProperties>
</file>