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4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5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Ex2.xml" ContentType="application/vnd.ms-office.chartex+xml"/>
  <Override PartName="/ppt/charts/style8.xml" ContentType="application/vnd.ms-office.chartstyle+xml"/>
  <Override PartName="/ppt/charts/colors8.xml" ContentType="application/vnd.ms-office.chartcolorstyle+xml"/>
  <Override PartName="/ppt/charts/chart7.xml" ContentType="application/vnd.openxmlformats-officedocument.drawingml.chart+xml"/>
  <Override PartName="/ppt/charts/chartEx3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2" r:id="rId3"/>
    <p:sldId id="302" r:id="rId4"/>
    <p:sldId id="263" r:id="rId5"/>
    <p:sldId id="264" r:id="rId6"/>
    <p:sldId id="267" r:id="rId7"/>
    <p:sldId id="260" r:id="rId8"/>
    <p:sldId id="261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Shared%20drives\FIN-LA\ReDesign%20Schools%20Louisiana\Budget\FY25\RSL%20-%20FBT25%20LA%20-%20Mar2024%20v08%20-%20500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Shared%20drives\FIN-LA\ReDesign%20Schools%20Louisiana\Budget\FY25\RSL%20-%20FBT25%20LA%20-%20Mar2024%20v08%20-%20500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G:\Shared%20drives\FIN-LA\ReDesign%20Schools%20Louisiana\Budget\FY25\RSL%20-%20FBT25%20LA%20-%20Mar2024%20v08%20-%20500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G:\Shared%20drives\FIN-LA\ReDesign%20Schools%20Louisiana\Budget\FY25\RSL%20-%20FBT25%20LA%20-%20Mar2024%20v08%20-%20500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Shared%20drives\FIN-LA\ReDesign%20Schools%20Louisiana\Budget\FY25\RSL%20-%20FBT25%20LA%20-%20Mar2024%20v08%20-%20500.xlsm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G:\Shared%20drives\FIN-LA\ReDesign%20Schools%20Louisiana\Budget\FY25\RSL%20-%20FBT25%20LA%20-%20Mar2024%20v08%20-%20500.xlsm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ared%20drives\FIN-LA\ReDesign%20Schools%20Louisiana\Budget\FY25\RSL%20-%20FBT25%20LA%20-%20Mar2024%20v08%20-%20500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Shared%20drives\FIN-LA\ReDesign%20Schools%20Louisiana\Budget\FY25\RSL%20-%20FBT25%20LA%20-%20Mar2024%20v08%20-%20500.xlsm" TargetMode="External"/></Relationships>
</file>

<file path=ppt/charts/_rels/chartEx1.xml.rels><?xml version="1.0" encoding="UTF-8" standalone="yes"?>
<Relationships xmlns="http://schemas.openxmlformats.org/package/2006/relationships"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microsoft.com/office/2011/relationships/chartStyle" Target="style8.xml"/><Relationship Id="rId1" Type="http://schemas.openxmlformats.org/officeDocument/2006/relationships/oleObject" Target="file:///G:\Shared%20drives\FIN-LA\ReDesign%20Schools%20Louisiana\Budget\FY25\RSL%20-%20FBT25%20LA%20-%20Mar2024%20v08%20-%20500.xlsm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oleObject" Target="file:///G:\Shared%20drives\FIN-LA\ReDesign%20Schools%20Louisiana\Budget\FY25\RSL%20-%20FBT25%20LA%20-%20Mar2024%20v08%20-%20500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58656330749354"/>
          <c:y val="0.17958657316459242"/>
          <c:w val="0.66666666666666663"/>
          <c:h val="0.66666666666666663"/>
        </c:manualLayout>
      </c:layout>
      <c:doughnutChart>
        <c:varyColors val="1"/>
        <c:ser>
          <c:idx val="0"/>
          <c:order val="0"/>
          <c:tx>
            <c:strRef>
              <c:f>Dashboard!$U$202</c:f>
              <c:strCache>
                <c:ptCount val="1"/>
                <c:pt idx="0">
                  <c:v>SY24-25</c:v>
                </c:pt>
              </c:strCache>
            </c:strRef>
          </c:tx>
          <c:dPt>
            <c:idx val="0"/>
            <c:bubble3D val="0"/>
            <c:spPr>
              <a:solidFill>
                <a:srgbClr val="C039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A9-4219-A8D3-E6693F4ADF1B}"/>
              </c:ext>
            </c:extLst>
          </c:dPt>
          <c:dPt>
            <c:idx val="1"/>
            <c:bubble3D val="0"/>
            <c:spPr>
              <a:solidFill>
                <a:srgbClr val="F3A72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A9-4219-A8D3-E6693F4ADF1B}"/>
              </c:ext>
            </c:extLst>
          </c:dPt>
          <c:dPt>
            <c:idx val="2"/>
            <c:bubble3D val="0"/>
            <c:spPr>
              <a:solidFill>
                <a:srgbClr val="8850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A9-4219-A8D3-E6693F4ADF1B}"/>
              </c:ext>
            </c:extLst>
          </c:dPt>
          <c:dPt>
            <c:idx val="3"/>
            <c:bubble3D val="0"/>
            <c:spPr>
              <a:solidFill>
                <a:srgbClr val="2980B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A9-4219-A8D3-E6693F4ADF1B}"/>
              </c:ext>
            </c:extLst>
          </c:dPt>
          <c:dPt>
            <c:idx val="4"/>
            <c:bubble3D val="0"/>
            <c:spPr>
              <a:solidFill>
                <a:srgbClr val="16A08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A9-4219-A8D3-E6693F4ADF1B}"/>
              </c:ext>
            </c:extLst>
          </c:dPt>
          <c:dLbls>
            <c:dLbl>
              <c:idx val="0"/>
              <c:layout>
                <c:manualLayout>
                  <c:x val="0.22765976927302572"/>
                  <c:y val="0.111841543062929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A9-4219-A8D3-E6693F4ADF1B}"/>
                </c:ext>
              </c:extLst>
            </c:dLbl>
            <c:dLbl>
              <c:idx val="1"/>
              <c:layout>
                <c:manualLayout>
                  <c:x val="-0.25915909594730085"/>
                  <c:y val="-3.401073061693307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A9-4219-A8D3-E6693F4ADF1B}"/>
                </c:ext>
              </c:extLst>
            </c:dLbl>
            <c:dLbl>
              <c:idx val="2"/>
              <c:layout>
                <c:manualLayout>
                  <c:x val="-0.23435799893023548"/>
                  <c:y val="-0.1609350022652148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A9-4219-A8D3-E6693F4ADF1B}"/>
                </c:ext>
              </c:extLst>
            </c:dLbl>
            <c:dLbl>
              <c:idx val="3"/>
              <c:layout>
                <c:manualLayout>
                  <c:x val="0.15218823787820543"/>
                  <c:y val="-0.1819677028863687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A9-4219-A8D3-E6693F4ADF1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A9-4219-A8D3-E6693F4ADF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rgbClr val="40404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Dashboard!$R$203:$R$207</c:f>
              <c:strCache>
                <c:ptCount val="5"/>
                <c:pt idx="0">
                  <c:v>State and Local Revenue</c:v>
                </c:pt>
                <c:pt idx="1">
                  <c:v>Federal Revenue</c:v>
                </c:pt>
                <c:pt idx="2">
                  <c:v>Private Grants and Donations</c:v>
                </c:pt>
                <c:pt idx="3">
                  <c:v>Earned Fees</c:v>
                </c:pt>
                <c:pt idx="4">
                  <c:v>Donated Revenue</c:v>
                </c:pt>
              </c:strCache>
            </c:strRef>
          </c:cat>
          <c:val>
            <c:numRef>
              <c:f>Dashboard!$AA$203:$AA$207</c:f>
              <c:numCache>
                <c:formatCode>#,###</c:formatCode>
                <c:ptCount val="5"/>
                <c:pt idx="0">
                  <c:v>7067360.0616512522</c:v>
                </c:pt>
                <c:pt idx="1">
                  <c:v>3307823.1526249181</c:v>
                </c:pt>
                <c:pt idx="2">
                  <c:v>0</c:v>
                </c:pt>
                <c:pt idx="3">
                  <c:v>10436.746968648518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1A9-4219-A8D3-E6693F4ADF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58656330749354"/>
          <c:y val="0.17958657316459242"/>
          <c:w val="0.66666666666666663"/>
          <c:h val="0.66666666666666663"/>
        </c:manualLayout>
      </c:layout>
      <c:doughnutChart>
        <c:varyColors val="1"/>
        <c:ser>
          <c:idx val="0"/>
          <c:order val="0"/>
          <c:tx>
            <c:strRef>
              <c:f>Dashboard!$AA$210</c:f>
              <c:strCache>
                <c:ptCount val="1"/>
                <c:pt idx="0">
                  <c:v>$$$</c:v>
                </c:pt>
              </c:strCache>
            </c:strRef>
          </c:tx>
          <c:dPt>
            <c:idx val="0"/>
            <c:bubble3D val="0"/>
            <c:spPr>
              <a:solidFill>
                <a:srgbClr val="C039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BA-42FD-942B-2A3154CDF86B}"/>
              </c:ext>
            </c:extLst>
          </c:dPt>
          <c:dPt>
            <c:idx val="1"/>
            <c:bubble3D val="0"/>
            <c:spPr>
              <a:solidFill>
                <a:srgbClr val="F3A72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BA-42FD-942B-2A3154CDF86B}"/>
              </c:ext>
            </c:extLst>
          </c:dPt>
          <c:dPt>
            <c:idx val="2"/>
            <c:bubble3D val="0"/>
            <c:spPr>
              <a:solidFill>
                <a:srgbClr val="2980B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BA-42FD-942B-2A3154CDF86B}"/>
              </c:ext>
            </c:extLst>
          </c:dPt>
          <c:dPt>
            <c:idx val="3"/>
            <c:bubble3D val="0"/>
            <c:spPr>
              <a:solidFill>
                <a:srgbClr val="16A08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BA-42FD-942B-2A3154CDF86B}"/>
              </c:ext>
            </c:extLst>
          </c:dPt>
          <c:dPt>
            <c:idx val="4"/>
            <c:bubble3D val="0"/>
            <c:spPr>
              <a:solidFill>
                <a:srgbClr val="AFC8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1BA-42FD-942B-2A3154CDF86B}"/>
              </c:ext>
            </c:extLst>
          </c:dPt>
          <c:dPt>
            <c:idx val="5"/>
            <c:bubble3D val="0"/>
            <c:spPr>
              <a:solidFill>
                <a:srgbClr val="8850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1BA-42FD-942B-2A3154CDF86B}"/>
              </c:ext>
            </c:extLst>
          </c:dPt>
          <c:dPt>
            <c:idx val="6"/>
            <c:bubble3D val="0"/>
            <c:spPr>
              <a:solidFill>
                <a:srgbClr val="16A08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1BA-42FD-942B-2A3154CDF86B}"/>
              </c:ext>
            </c:extLst>
          </c:dPt>
          <c:dPt>
            <c:idx val="7"/>
            <c:bubble3D val="0"/>
            <c:spPr>
              <a:solidFill>
                <a:srgbClr val="AFC8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1BA-42FD-942B-2A3154CDF86B}"/>
              </c:ext>
            </c:extLst>
          </c:dPt>
          <c:dPt>
            <c:idx val="8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1BA-42FD-942B-2A3154CDF86B}"/>
              </c:ext>
            </c:extLst>
          </c:dPt>
          <c:dPt>
            <c:idx val="9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1BA-42FD-942B-2A3154CDF86B}"/>
              </c:ext>
            </c:extLst>
          </c:dPt>
          <c:dPt>
            <c:idx val="10"/>
            <c:bubble3D val="0"/>
            <c:spPr>
              <a:solidFill>
                <a:srgbClr val="EB948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41BA-42FD-942B-2A3154CDF86B}"/>
              </c:ext>
            </c:extLst>
          </c:dPt>
          <c:dPt>
            <c:idx val="11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41BA-42FD-942B-2A3154CDF86B}"/>
              </c:ext>
            </c:extLst>
          </c:dPt>
          <c:dLbls>
            <c:dLbl>
              <c:idx val="0"/>
              <c:layout>
                <c:manualLayout>
                  <c:x val="0.10083019397640181"/>
                  <c:y val="-0.26436214539161101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BA-42FD-942B-2A3154CDF86B}"/>
                </c:ext>
              </c:extLst>
            </c:dLbl>
            <c:dLbl>
              <c:idx val="1"/>
              <c:layout>
                <c:manualLayout>
                  <c:x val="0.40869061478501062"/>
                  <c:y val="0.1524613198477462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BA-42FD-942B-2A3154CDF86B}"/>
                </c:ext>
              </c:extLst>
            </c:dLbl>
            <c:dLbl>
              <c:idx val="2"/>
              <c:layout>
                <c:manualLayout>
                  <c:x val="-0.16556248782529662"/>
                  <c:y val="0.1954046892162121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BA-42FD-942B-2A3154CDF86B}"/>
                </c:ext>
              </c:extLst>
            </c:dLbl>
            <c:dLbl>
              <c:idx val="3"/>
              <c:layout>
                <c:manualLayout>
                  <c:x val="-0.17763521613372618"/>
                  <c:y val="-0.1512810497157772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BA-42FD-942B-2A3154CDF86B}"/>
                </c:ext>
              </c:extLst>
            </c:dLbl>
            <c:dLbl>
              <c:idx val="4"/>
              <c:layout>
                <c:manualLayout>
                  <c:x val="-8.6911742491863606E-2"/>
                  <c:y val="-0.20234262279052984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BA-42FD-942B-2A3154CDF86B}"/>
                </c:ext>
              </c:extLst>
            </c:dLbl>
            <c:dLbl>
              <c:idx val="5"/>
              <c:layout>
                <c:manualLayout>
                  <c:x val="0.20651272246965796"/>
                  <c:y val="-0.1652517156849363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BA-42FD-942B-2A3154CDF86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BA-42FD-942B-2A3154CDF86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BA-42FD-942B-2A3154CDF86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1BA-42FD-942B-2A3154CDF86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1BA-42FD-942B-2A3154CDF86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1BA-42FD-942B-2A3154CDF86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1BA-42FD-942B-2A3154CDF8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rgbClr val="40404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Dashboard!$R$211:$R$222</c:f>
              <c:strCache>
                <c:ptCount val="12"/>
                <c:pt idx="0">
                  <c:v>Salaries</c:v>
                </c:pt>
                <c:pt idx="1">
                  <c:v>Benefits and Taxes</c:v>
                </c:pt>
                <c:pt idx="2">
                  <c:v>Purchased Professional &amp; Technical Services</c:v>
                </c:pt>
                <c:pt idx="3">
                  <c:v>Purchased Property Services</c:v>
                </c:pt>
                <c:pt idx="4">
                  <c:v>Other Purchased Services</c:v>
                </c:pt>
                <c:pt idx="5">
                  <c:v>Supplies</c:v>
                </c:pt>
                <c:pt idx="6">
                  <c:v>Property</c:v>
                </c:pt>
                <c:pt idx="7">
                  <c:v>Miscellaneous</c:v>
                </c:pt>
                <c:pt idx="8">
                  <c:v>Donated Expense</c:v>
                </c:pt>
                <c:pt idx="9">
                  <c:v>Contingency</c:v>
                </c:pt>
                <c:pt idx="10">
                  <c:v>Depreciation and Amortization</c:v>
                </c:pt>
                <c:pt idx="11">
                  <c:v>Interest</c:v>
                </c:pt>
              </c:strCache>
            </c:strRef>
          </c:cat>
          <c:val>
            <c:numRef>
              <c:f>Dashboard!$AA$211:$AA$222</c:f>
              <c:numCache>
                <c:formatCode>#,###</c:formatCode>
                <c:ptCount val="12"/>
                <c:pt idx="0">
                  <c:v>4761010.4276999999</c:v>
                </c:pt>
                <c:pt idx="1">
                  <c:v>1006172.1023270502</c:v>
                </c:pt>
                <c:pt idx="2">
                  <c:v>1556213</c:v>
                </c:pt>
                <c:pt idx="3">
                  <c:v>411279</c:v>
                </c:pt>
                <c:pt idx="4">
                  <c:v>1613540.7578971058</c:v>
                </c:pt>
                <c:pt idx="5">
                  <c:v>792500</c:v>
                </c:pt>
                <c:pt idx="6">
                  <c:v>0</c:v>
                </c:pt>
                <c:pt idx="7">
                  <c:v>142000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41BA-42FD-942B-2A3154CDF8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58656330749354"/>
          <c:y val="0.17958657316459242"/>
          <c:w val="0.66666666666666663"/>
          <c:h val="0.66666666666666663"/>
        </c:manualLayout>
      </c:layout>
      <c:doughnutChart>
        <c:varyColors val="1"/>
        <c:ser>
          <c:idx val="0"/>
          <c:order val="0"/>
          <c:tx>
            <c:strRef>
              <c:f>Dashboard!$U$202</c:f>
              <c:strCache>
                <c:ptCount val="1"/>
                <c:pt idx="0">
                  <c:v>SY24-25</c:v>
                </c:pt>
              </c:strCache>
            </c:strRef>
          </c:tx>
          <c:dPt>
            <c:idx val="0"/>
            <c:bubble3D val="0"/>
            <c:spPr>
              <a:solidFill>
                <a:srgbClr val="C039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DC-40C5-BA60-675C7AA2D8FD}"/>
              </c:ext>
            </c:extLst>
          </c:dPt>
          <c:dPt>
            <c:idx val="1"/>
            <c:bubble3D val="0"/>
            <c:spPr>
              <a:solidFill>
                <a:srgbClr val="F3A72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DC-40C5-BA60-675C7AA2D8FD}"/>
              </c:ext>
            </c:extLst>
          </c:dPt>
          <c:dPt>
            <c:idx val="2"/>
            <c:bubble3D val="0"/>
            <c:spPr>
              <a:solidFill>
                <a:srgbClr val="8850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DC-40C5-BA60-675C7AA2D8FD}"/>
              </c:ext>
            </c:extLst>
          </c:dPt>
          <c:dPt>
            <c:idx val="3"/>
            <c:bubble3D val="0"/>
            <c:spPr>
              <a:solidFill>
                <a:srgbClr val="2980B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DC-40C5-BA60-675C7AA2D8FD}"/>
              </c:ext>
            </c:extLst>
          </c:dPt>
          <c:dPt>
            <c:idx val="4"/>
            <c:bubble3D val="0"/>
            <c:spPr>
              <a:solidFill>
                <a:srgbClr val="16A08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8DC-40C5-BA60-675C7AA2D8FD}"/>
              </c:ext>
            </c:extLst>
          </c:dPt>
          <c:dLbls>
            <c:dLbl>
              <c:idx val="0"/>
              <c:layout>
                <c:manualLayout>
                  <c:x val="0.22765976927302572"/>
                  <c:y val="0.1118415430629299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DC-40C5-BA60-675C7AA2D8FD}"/>
                </c:ext>
              </c:extLst>
            </c:dLbl>
            <c:dLbl>
              <c:idx val="1"/>
              <c:layout>
                <c:manualLayout>
                  <c:x val="-0.25915909594730085"/>
                  <c:y val="-3.4010730616933077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DC-40C5-BA60-675C7AA2D8FD}"/>
                </c:ext>
              </c:extLst>
            </c:dLbl>
            <c:dLbl>
              <c:idx val="2"/>
              <c:layout>
                <c:manualLayout>
                  <c:x val="-0.23435799893023548"/>
                  <c:y val="-0.1609350022652148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DC-40C5-BA60-675C7AA2D8FD}"/>
                </c:ext>
              </c:extLst>
            </c:dLbl>
            <c:dLbl>
              <c:idx val="3"/>
              <c:layout>
                <c:manualLayout>
                  <c:x val="0.15218823787820543"/>
                  <c:y val="-0.1819677028863687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DC-40C5-BA60-675C7AA2D8F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DC-40C5-BA60-675C7AA2D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rgbClr val="40404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Dashboard!$R$203:$R$207</c:f>
              <c:strCache>
                <c:ptCount val="5"/>
                <c:pt idx="0">
                  <c:v>State and Local Revenue</c:v>
                </c:pt>
                <c:pt idx="1">
                  <c:v>Federal Revenue</c:v>
                </c:pt>
                <c:pt idx="2">
                  <c:v>Private Grants and Donations</c:v>
                </c:pt>
                <c:pt idx="3">
                  <c:v>Earned Fees</c:v>
                </c:pt>
                <c:pt idx="4">
                  <c:v>Donated Revenue</c:v>
                </c:pt>
              </c:strCache>
            </c:strRef>
          </c:cat>
          <c:val>
            <c:numRef>
              <c:f>Dashboard!$AA$203:$AA$207</c:f>
              <c:numCache>
                <c:formatCode>#,###</c:formatCode>
                <c:ptCount val="5"/>
                <c:pt idx="0">
                  <c:v>7067360.0616512522</c:v>
                </c:pt>
                <c:pt idx="1">
                  <c:v>3307823.1526249181</c:v>
                </c:pt>
                <c:pt idx="2">
                  <c:v>0</c:v>
                </c:pt>
                <c:pt idx="3">
                  <c:v>10436.746968648518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8DC-40C5-BA60-675C7AA2D8F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Dashboard!$S$202</c:f>
              <c:strCache>
                <c:ptCount val="1"/>
                <c:pt idx="0">
                  <c:v>SY22-23</c:v>
                </c:pt>
              </c:strCache>
            </c:strRef>
          </c:tx>
          <c:spPr>
            <a:solidFill>
              <a:srgbClr val="D9D9D9"/>
            </a:solidFill>
            <a:ln w="3175">
              <a:solidFill>
                <a:srgbClr val="40404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392B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4BF-4B49-BCBC-020C57DCD25A}"/>
              </c:ext>
            </c:extLst>
          </c:dPt>
          <c:dPt>
            <c:idx val="1"/>
            <c:invertIfNegative val="0"/>
            <c:bubble3D val="0"/>
            <c:spPr>
              <a:solidFill>
                <a:srgbClr val="F3A72D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4BF-4B49-BCBC-020C57DCD25A}"/>
              </c:ext>
            </c:extLst>
          </c:dPt>
          <c:dPt>
            <c:idx val="2"/>
            <c:invertIfNegative val="0"/>
            <c:bubble3D val="0"/>
            <c:spPr>
              <a:solidFill>
                <a:srgbClr val="885091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4BF-4B49-BCBC-020C57DCD25A}"/>
              </c:ext>
            </c:extLst>
          </c:dPt>
          <c:dPt>
            <c:idx val="3"/>
            <c:invertIfNegative val="0"/>
            <c:bubble3D val="0"/>
            <c:spPr>
              <a:solidFill>
                <a:srgbClr val="2980B9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4BF-4B49-BCBC-020C57DCD25A}"/>
              </c:ext>
            </c:extLst>
          </c:dPt>
          <c:dPt>
            <c:idx val="4"/>
            <c:invertIfNegative val="0"/>
            <c:bubble3D val="0"/>
            <c:spPr>
              <a:solidFill>
                <a:srgbClr val="0F6C59">
                  <a:alpha val="3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4BF-4B49-BCBC-020C57DCD25A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7F7F7F"/>
                    </a:solidFill>
                    <a:latin typeface="Segoe UI"/>
                    <a:ea typeface="Segoe UI"/>
                    <a:cs typeface="Segoe U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Dashboard!$R$203:$R$207</c:f>
              <c:strCache>
                <c:ptCount val="5"/>
                <c:pt idx="0">
                  <c:v>State and Local Revenue</c:v>
                </c:pt>
                <c:pt idx="1">
                  <c:v>Federal Revenue</c:v>
                </c:pt>
                <c:pt idx="2">
                  <c:v>Private Grants and Donations</c:v>
                </c:pt>
                <c:pt idx="3">
                  <c:v>Earned Fees</c:v>
                </c:pt>
                <c:pt idx="4">
                  <c:v>Donated Revenue</c:v>
                </c:pt>
              </c:strCache>
            </c:strRef>
          </c:cat>
          <c:val>
            <c:numRef>
              <c:f>Dashboard!$S$203:$S$207</c:f>
              <c:numCache>
                <c:formatCode>#,###</c:formatCode>
                <c:ptCount val="5"/>
                <c:pt idx="0">
                  <c:v>18817.492793689322</c:v>
                </c:pt>
                <c:pt idx="1">
                  <c:v>7031.7133592233013</c:v>
                </c:pt>
                <c:pt idx="2">
                  <c:v>0</c:v>
                </c:pt>
                <c:pt idx="3">
                  <c:v>208.07939320388348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4BF-4B49-BCBC-020C57DCD25A}"/>
            </c:ext>
          </c:extLst>
        </c:ser>
        <c:ser>
          <c:idx val="1"/>
          <c:order val="1"/>
          <c:tx>
            <c:strRef>
              <c:f>Dashboard!$T$202</c:f>
              <c:strCache>
                <c:ptCount val="1"/>
                <c:pt idx="0">
                  <c:v>SY23-24</c:v>
                </c:pt>
              </c:strCache>
            </c:strRef>
          </c:tx>
          <c:spPr>
            <a:solidFill>
              <a:srgbClr val="D9D9D9"/>
            </a:solidFill>
            <a:ln w="3175">
              <a:solidFill>
                <a:srgbClr val="40404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392B">
                  <a:alpha val="6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4BF-4B49-BCBC-020C57DCD25A}"/>
              </c:ext>
            </c:extLst>
          </c:dPt>
          <c:dPt>
            <c:idx val="1"/>
            <c:invertIfNegative val="0"/>
            <c:bubble3D val="0"/>
            <c:spPr>
              <a:solidFill>
                <a:srgbClr val="F3A72D">
                  <a:alpha val="6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4BF-4B49-BCBC-020C57DCD25A}"/>
              </c:ext>
            </c:extLst>
          </c:dPt>
          <c:dPt>
            <c:idx val="2"/>
            <c:invertIfNegative val="0"/>
            <c:bubble3D val="0"/>
            <c:spPr>
              <a:solidFill>
                <a:srgbClr val="885091">
                  <a:alpha val="6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4BF-4B49-BCBC-020C57DCD25A}"/>
              </c:ext>
            </c:extLst>
          </c:dPt>
          <c:dPt>
            <c:idx val="3"/>
            <c:invertIfNegative val="0"/>
            <c:bubble3D val="0"/>
            <c:spPr>
              <a:solidFill>
                <a:srgbClr val="2980B9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4BF-4B49-BCBC-020C57DCD25A}"/>
              </c:ext>
            </c:extLst>
          </c:dPt>
          <c:dPt>
            <c:idx val="4"/>
            <c:invertIfNegative val="0"/>
            <c:bubble3D val="0"/>
            <c:spPr>
              <a:solidFill>
                <a:srgbClr val="0F6C59">
                  <a:alpha val="5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4BF-4B49-BCBC-020C57DCD25A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BF-4B49-BCBC-020C57DCD25A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4BF-4B49-BCBC-020C57DCD25A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4BF-4B49-BCBC-020C57DCD25A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4BF-4B49-BCBC-020C57DCD25A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4BF-4B49-BCBC-020C57DCD25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7F7F7F"/>
                    </a:solidFill>
                    <a:latin typeface="Segoe UI"/>
                    <a:ea typeface="Segoe UI"/>
                    <a:cs typeface="Segoe UI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Dashboard!$R$203:$R$207</c:f>
              <c:strCache>
                <c:ptCount val="5"/>
                <c:pt idx="0">
                  <c:v>State and Local Revenue</c:v>
                </c:pt>
                <c:pt idx="1">
                  <c:v>Federal Revenue</c:v>
                </c:pt>
                <c:pt idx="2">
                  <c:v>Private Grants and Donations</c:v>
                </c:pt>
                <c:pt idx="3">
                  <c:v>Earned Fees</c:v>
                </c:pt>
                <c:pt idx="4">
                  <c:v>Donated Revenue</c:v>
                </c:pt>
              </c:strCache>
            </c:strRef>
          </c:cat>
          <c:val>
            <c:numRef>
              <c:f>Dashboard!$T$203:$T$207</c:f>
              <c:numCache>
                <c:formatCode>#,###</c:formatCode>
                <c:ptCount val="5"/>
                <c:pt idx="0">
                  <c:v>12677.247174005099</c:v>
                </c:pt>
                <c:pt idx="1">
                  <c:v>17626.028722255669</c:v>
                </c:pt>
                <c:pt idx="2">
                  <c:v>0</c:v>
                </c:pt>
                <c:pt idx="3">
                  <c:v>40.34242738890417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4BF-4B49-BCBC-020C57DCD25A}"/>
            </c:ext>
          </c:extLst>
        </c:ser>
        <c:ser>
          <c:idx val="2"/>
          <c:order val="2"/>
          <c:tx>
            <c:strRef>
              <c:f>Dashboard!$U$202</c:f>
              <c:strCache>
                <c:ptCount val="1"/>
                <c:pt idx="0">
                  <c:v>SY24-25</c:v>
                </c:pt>
              </c:strCache>
            </c:strRef>
          </c:tx>
          <c:spPr>
            <a:solidFill>
              <a:srgbClr val="A6A6A6"/>
            </a:solidFill>
            <a:ln w="3175">
              <a:solidFill>
                <a:srgbClr val="40404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392B"/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4BF-4B49-BCBC-020C57DCD25A}"/>
              </c:ext>
            </c:extLst>
          </c:dPt>
          <c:dPt>
            <c:idx val="1"/>
            <c:invertIfNegative val="0"/>
            <c:bubble3D val="0"/>
            <c:spPr>
              <a:solidFill>
                <a:srgbClr val="F3A72D"/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4BF-4B49-BCBC-020C57DCD25A}"/>
              </c:ext>
            </c:extLst>
          </c:dPt>
          <c:dPt>
            <c:idx val="2"/>
            <c:invertIfNegative val="0"/>
            <c:bubble3D val="0"/>
            <c:spPr>
              <a:solidFill>
                <a:srgbClr val="885091"/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4BF-4B49-BCBC-020C57DCD25A}"/>
              </c:ext>
            </c:extLst>
          </c:dPt>
          <c:dPt>
            <c:idx val="3"/>
            <c:invertIfNegative val="0"/>
            <c:bubble3D val="0"/>
            <c:spPr>
              <a:solidFill>
                <a:srgbClr val="2980B9"/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4BF-4B49-BCBC-020C57DCD25A}"/>
              </c:ext>
            </c:extLst>
          </c:dPt>
          <c:dPt>
            <c:idx val="4"/>
            <c:invertIfNegative val="0"/>
            <c:bubble3D val="0"/>
            <c:spPr>
              <a:solidFill>
                <a:srgbClr val="0F6C59"/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24BF-4B49-BCBC-020C57DCD25A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4BF-4B49-BCBC-020C57DCD25A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4BF-4B49-BCBC-020C57DCD25A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4BF-4B49-BCBC-020C57DCD25A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24BF-4B49-BCBC-020C57DCD25A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24BF-4B49-BCBC-020C57DCD25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000000"/>
                    </a:solidFill>
                    <a:latin typeface="Segoe UI"/>
                    <a:ea typeface="Segoe UI"/>
                    <a:cs typeface="Segoe UI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Dashboard!$R$203:$R$207</c:f>
              <c:strCache>
                <c:ptCount val="5"/>
                <c:pt idx="0">
                  <c:v>State and Local Revenue</c:v>
                </c:pt>
                <c:pt idx="1">
                  <c:v>Federal Revenue</c:v>
                </c:pt>
                <c:pt idx="2">
                  <c:v>Private Grants and Donations</c:v>
                </c:pt>
                <c:pt idx="3">
                  <c:v>Earned Fees</c:v>
                </c:pt>
                <c:pt idx="4">
                  <c:v>Donated Revenue</c:v>
                </c:pt>
              </c:strCache>
            </c:strRef>
          </c:cat>
          <c:val>
            <c:numRef>
              <c:f>Dashboard!$U$203:$U$207</c:f>
              <c:numCache>
                <c:formatCode>#,###</c:formatCode>
                <c:ptCount val="5"/>
                <c:pt idx="0">
                  <c:v>14134.720123302504</c:v>
                </c:pt>
                <c:pt idx="1">
                  <c:v>6615.6463052498366</c:v>
                </c:pt>
                <c:pt idx="2">
                  <c:v>0</c:v>
                </c:pt>
                <c:pt idx="3">
                  <c:v>20.873493937297038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24BF-4B49-BCBC-020C57DCD2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75668976"/>
        <c:axId val="375669368"/>
      </c:barChart>
      <c:catAx>
        <c:axId val="3756689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375669368"/>
        <c:crosses val="autoZero"/>
        <c:auto val="1"/>
        <c:lblAlgn val="ctr"/>
        <c:lblOffset val="100"/>
        <c:noMultiLvlLbl val="0"/>
      </c:catAx>
      <c:valAx>
        <c:axId val="375669368"/>
        <c:scaling>
          <c:orientation val="minMax"/>
        </c:scaling>
        <c:delete val="1"/>
        <c:axPos val="b"/>
        <c:numFmt formatCode="#,###" sourceLinked="1"/>
        <c:majorTickMark val="none"/>
        <c:minorTickMark val="none"/>
        <c:tickLblPos val="nextTo"/>
        <c:crossAx val="375668976"/>
        <c:crosses val="max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328167346096778"/>
          <c:y val="0.80952380952380953"/>
          <c:w val="0.16149870801033592"/>
          <c:h val="0.1587301587301587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58656330749354"/>
          <c:y val="0.17958657316459242"/>
          <c:w val="0.66666666666666663"/>
          <c:h val="0.66666666666666663"/>
        </c:manualLayout>
      </c:layout>
      <c:doughnutChart>
        <c:varyColors val="1"/>
        <c:ser>
          <c:idx val="0"/>
          <c:order val="0"/>
          <c:tx>
            <c:strRef>
              <c:f>Dashboard!$AA$210</c:f>
              <c:strCache>
                <c:ptCount val="1"/>
                <c:pt idx="0">
                  <c:v>$$$</c:v>
                </c:pt>
              </c:strCache>
            </c:strRef>
          </c:tx>
          <c:dPt>
            <c:idx val="0"/>
            <c:bubble3D val="0"/>
            <c:spPr>
              <a:solidFill>
                <a:srgbClr val="C039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C6-49C8-BE82-976ED9A22956}"/>
              </c:ext>
            </c:extLst>
          </c:dPt>
          <c:dPt>
            <c:idx val="1"/>
            <c:bubble3D val="0"/>
            <c:spPr>
              <a:solidFill>
                <a:srgbClr val="F3A72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C6-49C8-BE82-976ED9A22956}"/>
              </c:ext>
            </c:extLst>
          </c:dPt>
          <c:dPt>
            <c:idx val="2"/>
            <c:bubble3D val="0"/>
            <c:spPr>
              <a:solidFill>
                <a:srgbClr val="2980B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C6-49C8-BE82-976ED9A22956}"/>
              </c:ext>
            </c:extLst>
          </c:dPt>
          <c:dPt>
            <c:idx val="3"/>
            <c:bubble3D val="0"/>
            <c:spPr>
              <a:solidFill>
                <a:srgbClr val="16A08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C6-49C8-BE82-976ED9A22956}"/>
              </c:ext>
            </c:extLst>
          </c:dPt>
          <c:dPt>
            <c:idx val="4"/>
            <c:bubble3D val="0"/>
            <c:spPr>
              <a:solidFill>
                <a:srgbClr val="AFC8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3C6-49C8-BE82-976ED9A22956}"/>
              </c:ext>
            </c:extLst>
          </c:dPt>
          <c:dPt>
            <c:idx val="5"/>
            <c:bubble3D val="0"/>
            <c:spPr>
              <a:solidFill>
                <a:srgbClr val="8850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3C6-49C8-BE82-976ED9A22956}"/>
              </c:ext>
            </c:extLst>
          </c:dPt>
          <c:dPt>
            <c:idx val="6"/>
            <c:bubble3D val="0"/>
            <c:spPr>
              <a:solidFill>
                <a:srgbClr val="16A08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3C6-49C8-BE82-976ED9A22956}"/>
              </c:ext>
            </c:extLst>
          </c:dPt>
          <c:dPt>
            <c:idx val="7"/>
            <c:bubble3D val="0"/>
            <c:spPr>
              <a:solidFill>
                <a:srgbClr val="AFC8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3C6-49C8-BE82-976ED9A22956}"/>
              </c:ext>
            </c:extLst>
          </c:dPt>
          <c:dPt>
            <c:idx val="8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3C6-49C8-BE82-976ED9A22956}"/>
              </c:ext>
            </c:extLst>
          </c:dPt>
          <c:dPt>
            <c:idx val="9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3C6-49C8-BE82-976ED9A22956}"/>
              </c:ext>
            </c:extLst>
          </c:dPt>
          <c:dPt>
            <c:idx val="10"/>
            <c:bubble3D val="0"/>
            <c:spPr>
              <a:solidFill>
                <a:srgbClr val="EB948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3C6-49C8-BE82-976ED9A22956}"/>
              </c:ext>
            </c:extLst>
          </c:dPt>
          <c:dPt>
            <c:idx val="11"/>
            <c:bubble3D val="0"/>
            <c:spPr>
              <a:solidFill>
                <a:srgbClr val="F2F2F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3C6-49C8-BE82-976ED9A22956}"/>
              </c:ext>
            </c:extLst>
          </c:dPt>
          <c:dLbls>
            <c:dLbl>
              <c:idx val="0"/>
              <c:layout>
                <c:manualLayout>
                  <c:x val="0.10083019397640181"/>
                  <c:y val="-0.26436214539161101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C6-49C8-BE82-976ED9A22956}"/>
                </c:ext>
              </c:extLst>
            </c:dLbl>
            <c:dLbl>
              <c:idx val="1"/>
              <c:layout>
                <c:manualLayout>
                  <c:x val="0.40869061478501062"/>
                  <c:y val="0.1524613198477462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C6-49C8-BE82-976ED9A22956}"/>
                </c:ext>
              </c:extLst>
            </c:dLbl>
            <c:dLbl>
              <c:idx val="2"/>
              <c:layout>
                <c:manualLayout>
                  <c:x val="-0.16556248782529662"/>
                  <c:y val="0.1954046892162121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C6-49C8-BE82-976ED9A22956}"/>
                </c:ext>
              </c:extLst>
            </c:dLbl>
            <c:dLbl>
              <c:idx val="3"/>
              <c:layout>
                <c:manualLayout>
                  <c:x val="-0.17763521613372618"/>
                  <c:y val="-0.1512810497157772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C6-49C8-BE82-976ED9A22956}"/>
                </c:ext>
              </c:extLst>
            </c:dLbl>
            <c:dLbl>
              <c:idx val="4"/>
              <c:layout>
                <c:manualLayout>
                  <c:x val="-8.6911742491863606E-2"/>
                  <c:y val="-0.20234262279052984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3C6-49C8-BE82-976ED9A22956}"/>
                </c:ext>
              </c:extLst>
            </c:dLbl>
            <c:dLbl>
              <c:idx val="5"/>
              <c:layout>
                <c:manualLayout>
                  <c:x val="0.20651272246965796"/>
                  <c:y val="-0.1652517156849363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3C6-49C8-BE82-976ED9A22956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3C6-49C8-BE82-976ED9A22956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3C6-49C8-BE82-976ED9A22956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3C6-49C8-BE82-976ED9A22956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3C6-49C8-BE82-976ED9A22956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3C6-49C8-BE82-976ED9A22956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3C6-49C8-BE82-976ED9A229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404040"/>
                    </a:solidFill>
                    <a:latin typeface="Segoe UI" panose="020B0502040204020203" pitchFamily="34" charset="0"/>
                    <a:ea typeface="+mn-ea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Dashboard!$R$211:$R$222</c:f>
              <c:strCache>
                <c:ptCount val="12"/>
                <c:pt idx="0">
                  <c:v>Salaries</c:v>
                </c:pt>
                <c:pt idx="1">
                  <c:v>Benefits and Taxes</c:v>
                </c:pt>
                <c:pt idx="2">
                  <c:v>Purchased Professional &amp; Technical Services</c:v>
                </c:pt>
                <c:pt idx="3">
                  <c:v>Purchased Property Services</c:v>
                </c:pt>
                <c:pt idx="4">
                  <c:v>Other Purchased Services</c:v>
                </c:pt>
                <c:pt idx="5">
                  <c:v>Supplies</c:v>
                </c:pt>
                <c:pt idx="6">
                  <c:v>Property</c:v>
                </c:pt>
                <c:pt idx="7">
                  <c:v>Miscellaneous</c:v>
                </c:pt>
                <c:pt idx="8">
                  <c:v>Donated Expense</c:v>
                </c:pt>
                <c:pt idx="9">
                  <c:v>Contingency</c:v>
                </c:pt>
                <c:pt idx="10">
                  <c:v>Depreciation and Amortization</c:v>
                </c:pt>
                <c:pt idx="11">
                  <c:v>Interest</c:v>
                </c:pt>
              </c:strCache>
            </c:strRef>
          </c:cat>
          <c:val>
            <c:numRef>
              <c:f>Dashboard!$AA$211:$AA$222</c:f>
              <c:numCache>
                <c:formatCode>#,###</c:formatCode>
                <c:ptCount val="12"/>
                <c:pt idx="0">
                  <c:v>4761010.4276999999</c:v>
                </c:pt>
                <c:pt idx="1">
                  <c:v>1006172.1023270502</c:v>
                </c:pt>
                <c:pt idx="2">
                  <c:v>1556213</c:v>
                </c:pt>
                <c:pt idx="3">
                  <c:v>411279</c:v>
                </c:pt>
                <c:pt idx="4">
                  <c:v>1613540.7578971058</c:v>
                </c:pt>
                <c:pt idx="5">
                  <c:v>792500</c:v>
                </c:pt>
                <c:pt idx="6">
                  <c:v>0</c:v>
                </c:pt>
                <c:pt idx="7">
                  <c:v>142000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3C6-49C8-BE82-976ED9A229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Dashboard!$S$210</c:f>
              <c:strCache>
                <c:ptCount val="1"/>
                <c:pt idx="0">
                  <c:v> SY22-23 </c:v>
                </c:pt>
              </c:strCache>
            </c:strRef>
          </c:tx>
          <c:spPr>
            <a:solidFill>
              <a:srgbClr val="D9D9D9"/>
            </a:solidFill>
            <a:ln w="3175">
              <a:solidFill>
                <a:srgbClr val="40404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392B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D0-4F07-8824-C63996A84C96}"/>
              </c:ext>
            </c:extLst>
          </c:dPt>
          <c:dPt>
            <c:idx val="1"/>
            <c:invertIfNegative val="0"/>
            <c:bubble3D val="0"/>
            <c:spPr>
              <a:solidFill>
                <a:srgbClr val="F3A72D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D0-4F07-8824-C63996A84C96}"/>
              </c:ext>
            </c:extLst>
          </c:dPt>
          <c:dPt>
            <c:idx val="2"/>
            <c:invertIfNegative val="0"/>
            <c:bubble3D val="0"/>
            <c:spPr>
              <a:solidFill>
                <a:srgbClr val="68AFDE"/>
              </a:solidFill>
              <a:ln w="3175">
                <a:solidFill>
                  <a:srgbClr val="16456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D0-4F07-8824-C63996A84C96}"/>
              </c:ext>
            </c:extLst>
          </c:dPt>
          <c:dPt>
            <c:idx val="3"/>
            <c:invertIfNegative val="0"/>
            <c:bubble3D val="0"/>
            <c:spPr>
              <a:solidFill>
                <a:srgbClr val="86EEDA"/>
              </a:solidFill>
              <a:ln w="3175">
                <a:solidFill>
                  <a:srgbClr val="0C5A4A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D0-4F07-8824-C63996A84C96}"/>
              </c:ext>
            </c:extLst>
          </c:dPt>
          <c:dPt>
            <c:idx val="4"/>
            <c:invertIfNegative val="0"/>
            <c:bubble3D val="0"/>
            <c:spPr>
              <a:solidFill>
                <a:srgbClr val="E7EED6">
                  <a:alpha val="40000"/>
                </a:srgbClr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D0-4F07-8824-C63996A84C96}"/>
              </c:ext>
            </c:extLst>
          </c:dPt>
          <c:dPt>
            <c:idx val="5"/>
            <c:invertIfNegative val="0"/>
            <c:bubble3D val="0"/>
            <c:spPr>
              <a:solidFill>
                <a:srgbClr val="C5A1CB">
                  <a:alpha val="40000"/>
                </a:srgbClr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D0-4F07-8824-C63996A84C96}"/>
              </c:ext>
            </c:extLst>
          </c:dPt>
          <c:dPt>
            <c:idx val="6"/>
            <c:invertIfNegative val="0"/>
            <c:bubble3D val="0"/>
            <c:spPr>
              <a:solidFill>
                <a:srgbClr val="0F6C59">
                  <a:alpha val="3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3D0-4F07-8824-C63996A84C96}"/>
              </c:ext>
            </c:extLst>
          </c:dPt>
          <c:dPt>
            <c:idx val="7"/>
            <c:invertIfNegative val="0"/>
            <c:bubble3D val="0"/>
            <c:spPr>
              <a:solidFill>
                <a:srgbClr val="AFC87B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3D0-4F07-8824-C63996A84C96}"/>
              </c:ext>
            </c:extLst>
          </c:dPt>
          <c:dPt>
            <c:idx val="10"/>
            <c:invertIfNegative val="0"/>
            <c:bubble3D val="0"/>
            <c:spPr>
              <a:solidFill>
                <a:srgbClr val="E57361">
                  <a:alpha val="40000"/>
                </a:srgbClr>
              </a:solidFill>
              <a:ln w="3175">
                <a:solidFill>
                  <a:srgbClr val="40404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3D0-4F07-8824-C63996A84C96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7F7F7F"/>
                    </a:solidFill>
                    <a:latin typeface="Segoe UI"/>
                    <a:ea typeface="Segoe UI"/>
                    <a:cs typeface="Segoe UI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Dashboard!$R$211:$R$222</c:f>
              <c:strCache>
                <c:ptCount val="12"/>
                <c:pt idx="0">
                  <c:v>Salaries</c:v>
                </c:pt>
                <c:pt idx="1">
                  <c:v>Benefits and Taxes</c:v>
                </c:pt>
                <c:pt idx="2">
                  <c:v>Purchased Professional &amp; Technical Services</c:v>
                </c:pt>
                <c:pt idx="3">
                  <c:v>Purchased Property Services</c:v>
                </c:pt>
                <c:pt idx="4">
                  <c:v>Other Purchased Services</c:v>
                </c:pt>
                <c:pt idx="5">
                  <c:v>Supplies</c:v>
                </c:pt>
                <c:pt idx="6">
                  <c:v>Property</c:v>
                </c:pt>
                <c:pt idx="7">
                  <c:v>Miscellaneous</c:v>
                </c:pt>
                <c:pt idx="8">
                  <c:v>Donated Expense</c:v>
                </c:pt>
                <c:pt idx="9">
                  <c:v>Contingency</c:v>
                </c:pt>
                <c:pt idx="10">
                  <c:v>Depreciation and Amortization</c:v>
                </c:pt>
                <c:pt idx="11">
                  <c:v>Interest</c:v>
                </c:pt>
              </c:strCache>
            </c:strRef>
          </c:cat>
          <c:val>
            <c:numRef>
              <c:f>Dashboard!$S$211:$S$222</c:f>
              <c:numCache>
                <c:formatCode>#,###</c:formatCode>
                <c:ptCount val="12"/>
                <c:pt idx="0">
                  <c:v>12137.670978155338</c:v>
                </c:pt>
                <c:pt idx="1">
                  <c:v>1960.8057038834947</c:v>
                </c:pt>
                <c:pt idx="2">
                  <c:v>3399.3957791262142</c:v>
                </c:pt>
                <c:pt idx="3">
                  <c:v>720.78594660194176</c:v>
                </c:pt>
                <c:pt idx="4">
                  <c:v>4319.0868009708738</c:v>
                </c:pt>
                <c:pt idx="5">
                  <c:v>1453.3890582524273</c:v>
                </c:pt>
                <c:pt idx="6">
                  <c:v>0</c:v>
                </c:pt>
                <c:pt idx="7">
                  <c:v>670.60543689320389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3D0-4F07-8824-C63996A84C96}"/>
            </c:ext>
          </c:extLst>
        </c:ser>
        <c:ser>
          <c:idx val="1"/>
          <c:order val="1"/>
          <c:tx>
            <c:strRef>
              <c:f>Dashboard!$T$210</c:f>
              <c:strCache>
                <c:ptCount val="1"/>
                <c:pt idx="0">
                  <c:v>SY23-24</c:v>
                </c:pt>
              </c:strCache>
            </c:strRef>
          </c:tx>
          <c:spPr>
            <a:solidFill>
              <a:srgbClr val="D9D9D9"/>
            </a:solidFill>
            <a:ln w="3175">
              <a:solidFill>
                <a:srgbClr val="60773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392B">
                  <a:alpha val="60000"/>
                </a:srgbClr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33D0-4F07-8824-C63996A84C96}"/>
              </c:ext>
            </c:extLst>
          </c:dPt>
          <c:dPt>
            <c:idx val="1"/>
            <c:invertIfNegative val="0"/>
            <c:bubble3D val="0"/>
            <c:spPr>
              <a:solidFill>
                <a:srgbClr val="F3A72D">
                  <a:alpha val="60000"/>
                </a:srgbClr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33D0-4F07-8824-C63996A84C96}"/>
              </c:ext>
            </c:extLst>
          </c:dPt>
          <c:dPt>
            <c:idx val="2"/>
            <c:invertIfNegative val="0"/>
            <c:bubble3D val="0"/>
            <c:spPr>
              <a:solidFill>
                <a:srgbClr val="68AFDE"/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33D0-4F07-8824-C63996A84C96}"/>
              </c:ext>
            </c:extLst>
          </c:dPt>
          <c:dPt>
            <c:idx val="3"/>
            <c:invertIfNegative val="0"/>
            <c:bubble3D val="0"/>
            <c:spPr>
              <a:solidFill>
                <a:srgbClr val="1DD7B2"/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33D0-4F07-8824-C63996A84C96}"/>
              </c:ext>
            </c:extLst>
          </c:dPt>
          <c:dPt>
            <c:idx val="4"/>
            <c:invertIfNegative val="0"/>
            <c:bubble3D val="0"/>
            <c:spPr>
              <a:solidFill>
                <a:srgbClr val="D4E1B7">
                  <a:alpha val="60000"/>
                </a:srgbClr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33D0-4F07-8824-C63996A84C96}"/>
              </c:ext>
            </c:extLst>
          </c:dPt>
          <c:dPt>
            <c:idx val="5"/>
            <c:invertIfNegative val="0"/>
            <c:bubble3D val="0"/>
            <c:spPr>
              <a:solidFill>
                <a:srgbClr val="AF7BB7">
                  <a:alpha val="60000"/>
                </a:srgbClr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E-33D0-4F07-8824-C63996A84C96}"/>
              </c:ext>
            </c:extLst>
          </c:dPt>
          <c:dPt>
            <c:idx val="6"/>
            <c:invertIfNegative val="0"/>
            <c:bubble3D val="0"/>
            <c:spPr>
              <a:solidFill>
                <a:srgbClr val="0F6C59">
                  <a:alpha val="50000"/>
                </a:srgbClr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0-33D0-4F07-8824-C63996A84C96}"/>
              </c:ext>
            </c:extLst>
          </c:dPt>
          <c:dPt>
            <c:idx val="7"/>
            <c:invertIfNegative val="0"/>
            <c:bubble3D val="0"/>
            <c:spPr>
              <a:solidFill>
                <a:srgbClr val="AFC87B">
                  <a:alpha val="60000"/>
                </a:srgbClr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33D0-4F07-8824-C63996A84C96}"/>
              </c:ext>
            </c:extLst>
          </c:dPt>
          <c:dPt>
            <c:idx val="10"/>
            <c:invertIfNegative val="0"/>
            <c:bubble3D val="0"/>
            <c:spPr>
              <a:solidFill>
                <a:srgbClr val="E57361">
                  <a:alpha val="60000"/>
                </a:srgbClr>
              </a:solidFill>
              <a:ln w="3175">
                <a:solidFill>
                  <a:srgbClr val="60773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33D0-4F07-8824-C63996A84C96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3D0-4F07-8824-C63996A84C96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3D0-4F07-8824-C63996A84C96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3D0-4F07-8824-C63996A84C96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3D0-4F07-8824-C63996A84C96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3D0-4F07-8824-C63996A84C96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3D0-4F07-8824-C63996A84C96}"/>
                </c:ext>
              </c:extLst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3D0-4F07-8824-C63996A84C96}"/>
                </c:ext>
              </c:extLst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3D0-4F07-8824-C63996A84C96}"/>
                </c:ext>
              </c:extLst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3D0-4F07-8824-C63996A84C96}"/>
                </c:ext>
              </c:extLst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3D0-4F07-8824-C63996A84C96}"/>
                </c:ext>
              </c:extLst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3D0-4F07-8824-C63996A84C96}"/>
                </c:ext>
              </c:extLst>
            </c:dLbl>
            <c:dLbl>
              <c:idx val="1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3D0-4F07-8824-C63996A84C9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rgbClr val="7F7F7F"/>
                    </a:solidFill>
                    <a:latin typeface="Segoe UI"/>
                    <a:ea typeface="Segoe UI"/>
                    <a:cs typeface="Segoe UI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Dashboard!$R$211:$R$222</c:f>
              <c:strCache>
                <c:ptCount val="12"/>
                <c:pt idx="0">
                  <c:v>Salaries</c:v>
                </c:pt>
                <c:pt idx="1">
                  <c:v>Benefits and Taxes</c:v>
                </c:pt>
                <c:pt idx="2">
                  <c:v>Purchased Professional &amp; Technical Services</c:v>
                </c:pt>
                <c:pt idx="3">
                  <c:v>Purchased Property Services</c:v>
                </c:pt>
                <c:pt idx="4">
                  <c:v>Other Purchased Services</c:v>
                </c:pt>
                <c:pt idx="5">
                  <c:v>Supplies</c:v>
                </c:pt>
                <c:pt idx="6">
                  <c:v>Property</c:v>
                </c:pt>
                <c:pt idx="7">
                  <c:v>Miscellaneous</c:v>
                </c:pt>
                <c:pt idx="8">
                  <c:v>Donated Expense</c:v>
                </c:pt>
                <c:pt idx="9">
                  <c:v>Contingency</c:v>
                </c:pt>
                <c:pt idx="10">
                  <c:v>Depreciation and Amortization</c:v>
                </c:pt>
                <c:pt idx="11">
                  <c:v>Interest</c:v>
                </c:pt>
              </c:strCache>
            </c:strRef>
          </c:cat>
          <c:val>
            <c:numRef>
              <c:f>Dashboard!$T$211:$T$222</c:f>
              <c:numCache>
                <c:formatCode>#,###</c:formatCode>
                <c:ptCount val="12"/>
                <c:pt idx="0">
                  <c:v>13616.830829586286</c:v>
                </c:pt>
                <c:pt idx="1">
                  <c:v>3076.2949403929479</c:v>
                </c:pt>
                <c:pt idx="2">
                  <c:v>5110.1356897920787</c:v>
                </c:pt>
                <c:pt idx="3">
                  <c:v>1088.9435561244927</c:v>
                </c:pt>
                <c:pt idx="4">
                  <c:v>4646.0684289017463</c:v>
                </c:pt>
                <c:pt idx="5">
                  <c:v>2189.8056699023196</c:v>
                </c:pt>
                <c:pt idx="6">
                  <c:v>0</c:v>
                </c:pt>
                <c:pt idx="7">
                  <c:v>157.83327669902911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33D0-4F07-8824-C63996A84C96}"/>
            </c:ext>
          </c:extLst>
        </c:ser>
        <c:ser>
          <c:idx val="2"/>
          <c:order val="2"/>
          <c:tx>
            <c:strRef>
              <c:f>Dashboard!$U$210</c:f>
              <c:strCache>
                <c:ptCount val="1"/>
                <c:pt idx="0">
                  <c:v>SY24-25</c:v>
                </c:pt>
              </c:strCache>
            </c:strRef>
          </c:tx>
          <c:spPr>
            <a:solidFill>
              <a:srgbClr val="A6A6A6"/>
            </a:solidFill>
            <a:ln w="3175">
              <a:solidFill>
                <a:srgbClr val="6F4177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392B"/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A-33D0-4F07-8824-C63996A84C96}"/>
              </c:ext>
            </c:extLst>
          </c:dPt>
          <c:dPt>
            <c:idx val="1"/>
            <c:invertIfNegative val="0"/>
            <c:bubble3D val="0"/>
            <c:spPr>
              <a:solidFill>
                <a:srgbClr val="F3A72D"/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33D0-4F07-8824-C63996A84C96}"/>
              </c:ext>
            </c:extLst>
          </c:dPt>
          <c:dPt>
            <c:idx val="2"/>
            <c:invertIfNegative val="0"/>
            <c:bubble3D val="0"/>
            <c:spPr>
              <a:solidFill>
                <a:srgbClr val="2980B9"/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33D0-4F07-8824-C63996A84C96}"/>
              </c:ext>
            </c:extLst>
          </c:dPt>
          <c:dPt>
            <c:idx val="3"/>
            <c:invertIfNegative val="0"/>
            <c:bubble3D val="0"/>
            <c:spPr>
              <a:solidFill>
                <a:srgbClr val="16A085"/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33D0-4F07-8824-C63996A84C96}"/>
              </c:ext>
            </c:extLst>
          </c:dPt>
          <c:dPt>
            <c:idx val="4"/>
            <c:invertIfNegative val="0"/>
            <c:bubble3D val="0"/>
            <c:spPr>
              <a:solidFill>
                <a:srgbClr val="AFC87B"/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33D0-4F07-8824-C63996A84C96}"/>
              </c:ext>
            </c:extLst>
          </c:dPt>
          <c:dPt>
            <c:idx val="5"/>
            <c:invertIfNegative val="0"/>
            <c:bubble3D val="0"/>
            <c:spPr>
              <a:solidFill>
                <a:srgbClr val="885091"/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33D0-4F07-8824-C63996A84C96}"/>
              </c:ext>
            </c:extLst>
          </c:dPt>
          <c:dPt>
            <c:idx val="6"/>
            <c:invertIfNegative val="0"/>
            <c:bubble3D val="0"/>
            <c:spPr>
              <a:solidFill>
                <a:srgbClr val="0F6C59">
                  <a:alpha val="80000"/>
                </a:srgbClr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33D0-4F07-8824-C63996A84C96}"/>
              </c:ext>
            </c:extLst>
          </c:dPt>
          <c:dPt>
            <c:idx val="7"/>
            <c:invertIfNegative val="0"/>
            <c:bubble3D val="0"/>
            <c:spPr>
              <a:solidFill>
                <a:srgbClr val="AFC87B"/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33D0-4F07-8824-C63996A84C96}"/>
              </c:ext>
            </c:extLst>
          </c:dPt>
          <c:dPt>
            <c:idx val="10"/>
            <c:invertIfNegative val="0"/>
            <c:bubble3D val="0"/>
            <c:spPr>
              <a:solidFill>
                <a:srgbClr val="E57361"/>
              </a:solidFill>
              <a:ln w="3175">
                <a:solidFill>
                  <a:srgbClr val="6F4177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A-33D0-4F07-8824-C63996A84C96}"/>
              </c:ext>
            </c:extLst>
          </c:dPt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3D0-4F07-8824-C63996A84C96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3D0-4F07-8824-C63996A84C96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33D0-4F07-8824-C63996A84C96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33D0-4F07-8824-C63996A84C96}"/>
                </c:ext>
              </c:extLst>
            </c:dLbl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33D0-4F07-8824-C63996A84C96}"/>
                </c:ext>
              </c:extLst>
            </c:dLbl>
            <c:dLbl>
              <c:idx val="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33D0-4F07-8824-C63996A84C96}"/>
                </c:ext>
              </c:extLst>
            </c:dLbl>
            <c:dLbl>
              <c:idx val="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33D0-4F07-8824-C63996A84C96}"/>
                </c:ext>
              </c:extLst>
            </c:dLbl>
            <c:dLbl>
              <c:idx val="7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33D0-4F07-8824-C63996A84C96}"/>
                </c:ext>
              </c:extLst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33D0-4F07-8824-C63996A84C96}"/>
                </c:ext>
              </c:extLst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33D0-4F07-8824-C63996A84C96}"/>
                </c:ext>
              </c:extLst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33D0-4F07-8824-C63996A84C96}"/>
                </c:ext>
              </c:extLst>
            </c:dLbl>
            <c:dLbl>
              <c:idx val="1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33D0-4F07-8824-C63996A84C96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000000"/>
                    </a:solidFill>
                    <a:latin typeface="Segoe UI"/>
                    <a:ea typeface="Segoe UI"/>
                    <a:cs typeface="Segoe UI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Dashboard!$R$211:$R$222</c:f>
              <c:strCache>
                <c:ptCount val="12"/>
                <c:pt idx="0">
                  <c:v>Salaries</c:v>
                </c:pt>
                <c:pt idx="1">
                  <c:v>Benefits and Taxes</c:v>
                </c:pt>
                <c:pt idx="2">
                  <c:v>Purchased Professional &amp; Technical Services</c:v>
                </c:pt>
                <c:pt idx="3">
                  <c:v>Purchased Property Services</c:v>
                </c:pt>
                <c:pt idx="4">
                  <c:v>Other Purchased Services</c:v>
                </c:pt>
                <c:pt idx="5">
                  <c:v>Supplies</c:v>
                </c:pt>
                <c:pt idx="6">
                  <c:v>Property</c:v>
                </c:pt>
                <c:pt idx="7">
                  <c:v>Miscellaneous</c:v>
                </c:pt>
                <c:pt idx="8">
                  <c:v>Donated Expense</c:v>
                </c:pt>
                <c:pt idx="9">
                  <c:v>Contingency</c:v>
                </c:pt>
                <c:pt idx="10">
                  <c:v>Depreciation and Amortization</c:v>
                </c:pt>
                <c:pt idx="11">
                  <c:v>Interest</c:v>
                </c:pt>
              </c:strCache>
            </c:strRef>
          </c:cat>
          <c:val>
            <c:numRef>
              <c:f>Dashboard!$U$211:$U$222</c:f>
              <c:numCache>
                <c:formatCode>#,###</c:formatCode>
                <c:ptCount val="12"/>
                <c:pt idx="0">
                  <c:v>9522.0208554000001</c:v>
                </c:pt>
                <c:pt idx="1">
                  <c:v>2012.3442046541004</c:v>
                </c:pt>
                <c:pt idx="2">
                  <c:v>3112.4259999999999</c:v>
                </c:pt>
                <c:pt idx="3">
                  <c:v>822.55799999999999</c:v>
                </c:pt>
                <c:pt idx="4">
                  <c:v>3227.0815157942116</c:v>
                </c:pt>
                <c:pt idx="5">
                  <c:v>1585</c:v>
                </c:pt>
                <c:pt idx="6">
                  <c:v>0</c:v>
                </c:pt>
                <c:pt idx="7">
                  <c:v>284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E-33D0-4F07-8824-C63996A84C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75672112"/>
        <c:axId val="377008488"/>
      </c:barChart>
      <c:catAx>
        <c:axId val="375672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377008488"/>
        <c:crosses val="autoZero"/>
        <c:auto val="1"/>
        <c:lblAlgn val="ctr"/>
        <c:lblOffset val="100"/>
        <c:noMultiLvlLbl val="0"/>
      </c:catAx>
      <c:valAx>
        <c:axId val="377008488"/>
        <c:scaling>
          <c:orientation val="minMax"/>
        </c:scaling>
        <c:delete val="1"/>
        <c:axPos val="b"/>
        <c:numFmt formatCode="#,###" sourceLinked="1"/>
        <c:majorTickMark val="none"/>
        <c:minorTickMark val="none"/>
        <c:tickLblPos val="nextTo"/>
        <c:crossAx val="375672112"/>
        <c:crosses val="max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328167346096778"/>
          <c:y val="0.87878787878787878"/>
          <c:w val="0.16149870801033592"/>
          <c:h val="0.1010101010101010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35486283031099"/>
          <c:y val="0"/>
          <c:w val="0.765385895192215"/>
          <c:h val="0.9723078839983799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Dashboard!$G$88</c:f>
              <c:strCache>
                <c:ptCount val="1"/>
                <c:pt idx="0">
                  <c:v>Red -&gt; Yellow</c:v>
                </c:pt>
              </c:strCache>
            </c:strRef>
          </c:tx>
          <c:spPr>
            <a:solidFill>
              <a:srgbClr val="C0392B"/>
            </a:solidFill>
            <a:ln w="19050">
              <a:noFill/>
            </a:ln>
            <a:effectLst/>
          </c:spPr>
          <c:invertIfNegative val="0"/>
          <c:val>
            <c:numRef>
              <c:f>Dashboard!$H$88:$J$88</c:f>
              <c:numCache>
                <c:formatCode>0%</c:formatCode>
                <c:ptCount val="3"/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3-42B0-9F77-FE5D842C8DE5}"/>
            </c:ext>
          </c:extLst>
        </c:ser>
        <c:ser>
          <c:idx val="1"/>
          <c:order val="1"/>
          <c:tx>
            <c:strRef>
              <c:f>Dashboard!$G$89</c:f>
              <c:strCache>
                <c:ptCount val="1"/>
                <c:pt idx="0">
                  <c:v>Yellow -&gt; Green</c:v>
                </c:pt>
              </c:strCache>
            </c:strRef>
          </c:tx>
          <c:spPr>
            <a:solidFill>
              <a:srgbClr val="F3A72D"/>
            </a:solidFill>
            <a:ln w="19050">
              <a:noFill/>
            </a:ln>
            <a:effectLst/>
          </c:spPr>
          <c:invertIfNegative val="0"/>
          <c:val>
            <c:numRef>
              <c:f>Dashboard!$H$89:$J$89</c:f>
              <c:numCache>
                <c:formatCode>0%</c:formatCode>
                <c:ptCount val="3"/>
                <c:pt idx="1">
                  <c:v>9.9999999999999985E-3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A3-42B0-9F77-FE5D842C8DE5}"/>
            </c:ext>
          </c:extLst>
        </c:ser>
        <c:ser>
          <c:idx val="0"/>
          <c:order val="2"/>
          <c:tx>
            <c:strRef>
              <c:f>Dashboard!$G$90</c:f>
              <c:strCache>
                <c:ptCount val="1"/>
                <c:pt idx="0">
                  <c:v>Green -&gt; Light Green</c:v>
                </c:pt>
              </c:strCache>
            </c:strRef>
          </c:tx>
          <c:spPr>
            <a:solidFill>
              <a:srgbClr val="AFC87B"/>
            </a:solidFill>
            <a:ln w="19050">
              <a:noFill/>
            </a:ln>
            <a:effectLst/>
          </c:spPr>
          <c:invertIfNegative val="0"/>
          <c:val>
            <c:numRef>
              <c:f>Dashboard!$H$90:$J$90</c:f>
              <c:numCache>
                <c:formatCode>0%</c:formatCode>
                <c:ptCount val="3"/>
                <c:pt idx="1">
                  <c:v>4.0000000000000008E-2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A3-42B0-9F77-FE5D842C8DE5}"/>
            </c:ext>
          </c:extLst>
        </c:ser>
        <c:ser>
          <c:idx val="6"/>
          <c:order val="3"/>
          <c:tx>
            <c:strRef>
              <c:f>Dashboard!$G$91</c:f>
              <c:strCache>
                <c:ptCount val="1"/>
                <c:pt idx="0">
                  <c:v>Light Green Max</c:v>
                </c:pt>
              </c:strCache>
            </c:strRef>
          </c:tx>
          <c:spPr>
            <a:solidFill>
              <a:srgbClr val="D4E1B7"/>
            </a:solidFill>
          </c:spPr>
          <c:invertIfNegative val="0"/>
          <c:val>
            <c:numRef>
              <c:f>Dashboard!$H$91:$J$91</c:f>
              <c:numCache>
                <c:formatCode>0%</c:formatCode>
                <c:ptCount val="3"/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A3-42B0-9F77-FE5D842C8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76501008"/>
        <c:axId val="376497480"/>
      </c:barChart>
      <c:lineChart>
        <c:grouping val="standard"/>
        <c:varyColors val="0"/>
        <c:ser>
          <c:idx val="3"/>
          <c:order val="4"/>
          <c:tx>
            <c:strRef>
              <c:f>Dashboard!$G$92</c:f>
              <c:strCache>
                <c:ptCount val="1"/>
                <c:pt idx="0">
                  <c:v>GROSS MARGIN CALC:</c:v>
                </c:pt>
              </c:strCache>
            </c:strRef>
          </c:tx>
          <c:spPr>
            <a:ln w="47625" cap="rnd">
              <a:solidFill>
                <a:schemeClr val="tx1"/>
              </a:solidFill>
              <a:prstDash val="solid"/>
              <a:round/>
            </a:ln>
            <a:effectLst>
              <a:glow rad="12700">
                <a:schemeClr val="bg1">
                  <a:alpha val="61000"/>
                </a:schemeClr>
              </a:glow>
            </a:effectLst>
          </c:spPr>
          <c:marker>
            <c:symbol val="none"/>
          </c:marker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EAA3-42B0-9F77-FE5D842C8DE5}"/>
              </c:ext>
            </c:extLst>
          </c:dPt>
          <c:dLbls>
            <c:dLbl>
              <c:idx val="2"/>
              <c:tx>
                <c:rich>
                  <a:bodyPr rot="0" spcFirstLastPara="1" vertOverflow="ellipsis" vert="horz" wrap="square" lIns="91440" tIns="19050" rIns="38100" bIns="19050" anchor="ctr" anchorCtr="1">
                    <a:no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rgbClr val="FFFFFF"/>
                        </a:solidFill>
                        <a:latin typeface="Segoe UI" panose="020B0502040204020203" pitchFamily="34" charset="0"/>
                        <a:ea typeface="Raleway" charset="0"/>
                        <a:cs typeface="Raleway" charset="0"/>
                      </a:defRPr>
                    </a:pPr>
                    <a:fld id="{45EE18A0-9FC9-4425-9D03-8BB751B378D0}" type="VALUE">
                      <a:rPr lang="en-US" sz="800">
                        <a:solidFill>
                          <a:srgbClr val="FFFFFF"/>
                        </a:solidFill>
                        <a:latin typeface="Segoe UI" panose="020B0502040204020203" pitchFamily="34" charset="0"/>
                      </a:rPr>
                      <a:pPr>
                        <a:defRPr sz="800" b="1" i="0" u="none" strike="noStrike" kern="1200" baseline="0">
                          <a:solidFill>
                            <a:srgbClr val="FFFFFF"/>
                          </a:solidFill>
                          <a:latin typeface="Segoe UI" panose="020B0502040204020203" pitchFamily="34" charset="0"/>
                          <a:ea typeface="Raleway" charset="0"/>
                          <a:cs typeface="Raleway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.00%" sourceLinked="0"/>
              <c:spPr>
                <a:solidFill>
                  <a:srgbClr val="000000"/>
                </a:solidFill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390243902439024"/>
                      <c:h val="8.493539032088541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AA3-42B0-9F77-FE5D842C8DE5}"/>
                </c:ext>
              </c:extLst>
            </c:dLbl>
            <c:numFmt formatCode="0.00%" sourceLinked="0"/>
            <c:spPr>
              <a:solidFill>
                <a:srgbClr val="0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9144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FFFFFF"/>
                    </a:solidFill>
                    <a:latin typeface="Segoe UI" panose="020B0502040204020203" pitchFamily="34" charset="0"/>
                    <a:ea typeface="Raleway" charset="0"/>
                    <a:cs typeface="Raleway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Dashboard!$H$92:$J$92</c:f>
              <c:numCache>
                <c:formatCode>0.00%</c:formatCode>
                <c:ptCount val="3"/>
                <c:pt idx="0">
                  <c:v>9.9083804052781787E-3</c:v>
                </c:pt>
                <c:pt idx="1">
                  <c:v>9.9083804052781787E-3</c:v>
                </c:pt>
                <c:pt idx="2">
                  <c:v>9.9083804052781787E-3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>
                      <c:ext uri="{02D57815-91ED-43cb-92C2-25804820EDAC}">
                        <c15:formulaRef>
                          <c15:sqref>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5-EAA3-42B0-9F77-FE5D842C8DE5}"/>
            </c:ext>
          </c:extLst>
        </c:ser>
        <c:ser>
          <c:idx val="4"/>
          <c:order val="5"/>
          <c:tx>
            <c:v>Acutal Low</c:v>
          </c:tx>
          <c:marker>
            <c:symbol val="none"/>
          </c:marker>
          <c:val>
            <c:numRef>
              <c:f>Dashboard!$L$87</c:f>
              <c:numCache>
                <c:formatCode>0%</c:formatCode>
                <c:ptCount val="1"/>
                <c:pt idx="0">
                  <c:v>-0.03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AA3-42B0-9F77-FE5D842C8DE5}"/>
            </c:ext>
          </c:extLst>
        </c:ser>
        <c:ser>
          <c:idx val="5"/>
          <c:order val="6"/>
          <c:tx>
            <c:v>Actual High</c:v>
          </c:tx>
          <c:marker>
            <c:symbol val="none"/>
          </c:marker>
          <c:val>
            <c:numRef>
              <c:f>Dashboard!$L$90</c:f>
              <c:numCache>
                <c:formatCode>0%</c:formatCode>
                <c:ptCount val="1"/>
                <c:pt idx="0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AA3-42B0-9F77-FE5D842C8D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504536"/>
        <c:axId val="376499832"/>
      </c:lineChart>
      <c:valAx>
        <c:axId val="376499832"/>
        <c:scaling>
          <c:orientation val="minMax"/>
          <c:max val="9.9999994039535522E-2"/>
          <c:min val="-2.9999999329447746E-2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376504536"/>
        <c:crosses val="autoZero"/>
        <c:crossBetween val="between"/>
      </c:valAx>
      <c:catAx>
        <c:axId val="37650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376499832"/>
        <c:crosses val="autoZero"/>
        <c:auto val="1"/>
        <c:lblAlgn val="ctr"/>
        <c:lblOffset val="100"/>
        <c:noMultiLvlLbl val="0"/>
      </c:catAx>
      <c:valAx>
        <c:axId val="376497480"/>
        <c:scaling>
          <c:orientation val="minMax"/>
          <c:max val="0.12999999523162842"/>
          <c:min val="0"/>
        </c:scaling>
        <c:delete val="0"/>
        <c:axPos val="r"/>
        <c:numFmt formatCode="0%" sourceLinked="1"/>
        <c:majorTickMark val="none"/>
        <c:minorTickMark val="none"/>
        <c:tickLblPos val="none"/>
        <c:spPr>
          <a:ln>
            <a:noFill/>
          </a:ln>
        </c:spPr>
        <c:crossAx val="376501008"/>
        <c:crosses val="max"/>
        <c:crossBetween val="between"/>
      </c:valAx>
      <c:catAx>
        <c:axId val="376501008"/>
        <c:scaling>
          <c:orientation val="minMax"/>
        </c:scaling>
        <c:delete val="1"/>
        <c:axPos val="b"/>
        <c:majorTickMark val="out"/>
        <c:minorTickMark val="none"/>
        <c:tickLblPos val="nextTo"/>
        <c:crossAx val="376497480"/>
        <c:crosses val="autoZero"/>
        <c:auto val="1"/>
        <c:lblAlgn val="ctr"/>
        <c:lblOffset val="100"/>
        <c:noMultiLvlLbl val="0"/>
      </c:catAx>
      <c:spPr>
        <a:gradFill flip="none" rotWithShape="1">
          <a:gsLst>
            <a:gs pos="0">
              <a:srgbClr val="F2F2F2"/>
            </a:gs>
            <a:gs pos="100000">
              <a:srgbClr val="FFFFFF"/>
            </a:gs>
          </a:gsLst>
          <a:lin ang="16200000" scaled="1"/>
          <a:tileRect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Raleway" charset="0"/>
          <a:ea typeface="Raleway" charset="0"/>
          <a:cs typeface="Raleway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54009517792699"/>
          <c:y val="0"/>
          <c:w val="0.84845990482207301"/>
          <c:h val="0.9723078839983799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Dashboard!$A$88</c:f>
              <c:strCache>
                <c:ptCount val="1"/>
                <c:pt idx="0">
                  <c:v>Red -&gt; Yellow</c:v>
                </c:pt>
              </c:strCache>
            </c:strRef>
          </c:tx>
          <c:spPr>
            <a:solidFill>
              <a:srgbClr val="C0392B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392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5F-4AD0-B73F-77E5048E22FB}"/>
              </c:ext>
            </c:extLst>
          </c:dPt>
          <c:cat>
            <c:strRef>
              <c:f>Dashboard!$B$86:$D$86</c:f>
              <c:strCache>
                <c:ptCount val="2"/>
                <c:pt idx="1">
                  <c:v>SY24-25</c:v>
                </c:pt>
              </c:strCache>
            </c:strRef>
          </c:cat>
          <c:val>
            <c:numRef>
              <c:f>Dashboard!$B$88:$D$88</c:f>
              <c:numCache>
                <c:formatCode>_(* #,##0_);_(* \(#,##0\);_(* "-"??_);_(@_)</c:formatCode>
                <c:ptCount val="3"/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5F-4AD0-B73F-77E5048E22FB}"/>
            </c:ext>
          </c:extLst>
        </c:ser>
        <c:ser>
          <c:idx val="1"/>
          <c:order val="1"/>
          <c:tx>
            <c:strRef>
              <c:f>Dashboard!$A$89</c:f>
              <c:strCache>
                <c:ptCount val="1"/>
                <c:pt idx="0">
                  <c:v>Yellow -&gt; Green</c:v>
                </c:pt>
              </c:strCache>
            </c:strRef>
          </c:tx>
          <c:spPr>
            <a:solidFill>
              <a:srgbClr val="F3A72D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3A72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D5F-4AD0-B73F-77E5048E22FB}"/>
              </c:ext>
            </c:extLst>
          </c:dPt>
          <c:val>
            <c:numRef>
              <c:f>Dashboard!$B$89:$D$89</c:f>
              <c:numCache>
                <c:formatCode>_(* #,##0_);_(* \(#,##0\);_(* "-"??_);_(@_)</c:formatCode>
                <c:ptCount val="3"/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5F-4AD0-B73F-77E5048E22FB}"/>
            </c:ext>
          </c:extLst>
        </c:ser>
        <c:ser>
          <c:idx val="0"/>
          <c:order val="2"/>
          <c:tx>
            <c:strRef>
              <c:f>Dashboard!$A$90</c:f>
              <c:strCache>
                <c:ptCount val="1"/>
                <c:pt idx="0">
                  <c:v>Green -&gt; Light Green</c:v>
                </c:pt>
              </c:strCache>
            </c:strRef>
          </c:tx>
          <c:spPr>
            <a:solidFill>
              <a:srgbClr val="AFC87B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FC87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D5F-4AD0-B73F-77E5048E22FB}"/>
              </c:ext>
            </c:extLst>
          </c:dPt>
          <c:val>
            <c:numRef>
              <c:f>Dashboard!$B$90:$D$90</c:f>
              <c:numCache>
                <c:formatCode>_(* #,##0_);_(* \(#,##0\);_(* "-"??_);_(@_)</c:formatCode>
                <c:ptCount val="3"/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D5F-4AD0-B73F-77E5048E22FB}"/>
            </c:ext>
          </c:extLst>
        </c:ser>
        <c:ser>
          <c:idx val="4"/>
          <c:order val="4"/>
          <c:tx>
            <c:strRef>
              <c:f>Dashboard!$A$91</c:f>
              <c:strCache>
                <c:ptCount val="1"/>
                <c:pt idx="0">
                  <c:v>Light Green Max</c:v>
                </c:pt>
              </c:strCache>
            </c:strRef>
          </c:tx>
          <c:spPr>
            <a:solidFill>
              <a:srgbClr val="C3D69B"/>
            </a:solidFill>
          </c:spPr>
          <c:invertIfNegative val="0"/>
          <c:val>
            <c:numRef>
              <c:f>Dashboard!$B$91:$D$91</c:f>
              <c:numCache>
                <c:formatCode>_(* #,##0_);_(* \(#,##0\);_(* "-"??_);_(@_)</c:formatCode>
                <c:ptCount val="3"/>
                <c:pt idx="1">
                  <c:v>158.94763832422083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5F-4AD0-B73F-77E5048E2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76501792"/>
        <c:axId val="376504144"/>
      </c:barChart>
      <c:lineChart>
        <c:grouping val="standard"/>
        <c:varyColors val="0"/>
        <c:ser>
          <c:idx val="3"/>
          <c:order val="3"/>
          <c:tx>
            <c:strRef>
              <c:f>Dashboard!$A$92</c:f>
              <c:strCache>
                <c:ptCount val="1"/>
                <c:pt idx="0">
                  <c:v>GROSS MARGIN CALC:</c:v>
                </c:pt>
              </c:strCache>
            </c:strRef>
          </c:tx>
          <c:spPr>
            <a:ln w="38100" cap="rnd">
              <a:solidFill>
                <a:schemeClr val="tx1"/>
              </a:solidFill>
              <a:prstDash val="solid"/>
              <a:round/>
            </a:ln>
            <a:effectLst>
              <a:glow rad="12700">
                <a:schemeClr val="bg1">
                  <a:alpha val="73000"/>
                </a:schemeClr>
              </a:glow>
              <a:innerShdw blurRad="139700">
                <a:schemeClr val="bg1"/>
              </a:innerShdw>
            </a:effectLst>
          </c:spPr>
          <c:marker>
            <c:symbol val="none"/>
          </c:marker>
          <c:dPt>
            <c:idx val="0"/>
            <c:bubble3D val="0"/>
            <c:spPr>
              <a:ln w="38100" cap="rnd">
                <a:solidFill>
                  <a:schemeClr val="tx1"/>
                </a:solidFill>
                <a:prstDash val="solid"/>
                <a:round/>
              </a:ln>
              <a:effectLst>
                <a:glow rad="12700">
                  <a:schemeClr val="bg1">
                    <a:alpha val="73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B-7D5F-4AD0-B73F-77E5048E22FB}"/>
              </c:ext>
            </c:extLst>
          </c:dPt>
          <c:dPt>
            <c:idx val="1"/>
            <c:bubble3D val="0"/>
            <c:spPr>
              <a:ln w="38100" cap="rnd">
                <a:solidFill>
                  <a:schemeClr val="tx1"/>
                </a:solidFill>
                <a:prstDash val="solid"/>
                <a:miter lim="800000"/>
              </a:ln>
              <a:effectLst>
                <a:glow rad="12700">
                  <a:schemeClr val="bg1">
                    <a:alpha val="73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D-7D5F-4AD0-B73F-77E5048E22F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D5F-4AD0-B73F-77E5048E22F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D5F-4AD0-B73F-77E5048E22FB}"/>
                </c:ext>
              </c:extLst>
            </c:dLbl>
            <c:dLbl>
              <c:idx val="2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90243902439024"/>
                      <c:h val="8.48517327617006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7D5F-4AD0-B73F-77E5048E22FB}"/>
                </c:ext>
              </c:extLst>
            </c:dLbl>
            <c:spPr>
              <a:solidFill>
                <a:srgbClr val="0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91440" anchor="ctr" anchorCtr="1"/>
              <a:lstStyle/>
              <a:p>
                <a:pPr>
                  <a:defRPr sz="800" b="1" i="0" u="none" strike="noStrike" kern="1200" baseline="0">
                    <a:solidFill>
                      <a:srgbClr val="FFFFFF"/>
                    </a:solidFill>
                    <a:latin typeface="Segoe UI" panose="020B0502040204020203" pitchFamily="34" charset="0"/>
                    <a:ea typeface="Raleway" charset="0"/>
                    <a:cs typeface="Raleway" charset="0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Dashboard!$B$92:$D$92</c:f>
              <c:numCache>
                <c:formatCode>_(* #,##0_);_(* \(#,##0\);_(* "-"??_);_(@_)</c:formatCode>
                <c:ptCount val="3"/>
                <c:pt idx="0">
                  <c:v>144.22661798749564</c:v>
                </c:pt>
                <c:pt idx="1">
                  <c:v>144.22661798749564</c:v>
                </c:pt>
                <c:pt idx="2">
                  <c:v>144.22661798749564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7D5F-4AD0-B73F-77E5048E2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6501792"/>
        <c:axId val="376504144"/>
      </c:lineChart>
      <c:valAx>
        <c:axId val="376504144"/>
        <c:scaling>
          <c:orientation val="minMax"/>
          <c:max val="241"/>
          <c:min val="0"/>
        </c:scaling>
        <c:delete val="0"/>
        <c:axPos val="l"/>
        <c:numFmt formatCode="_(* #,##0_);_(* \(#,##0\);_(* &quot;-&quot;??_);_(@_)" sourceLinked="1"/>
        <c:majorTickMark val="out"/>
        <c:minorTickMark val="none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7F7F7F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376501792"/>
        <c:crosses val="autoZero"/>
        <c:crossBetween val="between"/>
      </c:valAx>
      <c:catAx>
        <c:axId val="37650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</a:ln>
        </c:spPr>
        <c:txPr>
          <a:bodyPr/>
          <a:lstStyle/>
          <a:p>
            <a:pPr>
              <a:defRPr sz="900" b="0">
                <a:solidFill>
                  <a:srgbClr val="7F7F7F"/>
                </a:solidFill>
                <a:latin typeface="Segoe UI"/>
                <a:ea typeface="Segoe UI"/>
                <a:cs typeface="Segoe UI"/>
              </a:defRPr>
            </a:pPr>
            <a:endParaRPr lang="en-US"/>
          </a:p>
        </c:txPr>
        <c:crossAx val="376504144"/>
        <c:crosses val="autoZero"/>
        <c:auto val="1"/>
        <c:lblAlgn val="ctr"/>
        <c:lblOffset val="100"/>
        <c:noMultiLvlLbl val="0"/>
      </c:catAx>
      <c:spPr>
        <a:gradFill flip="none" rotWithShape="1">
          <a:gsLst>
            <a:gs pos="0">
              <a:srgbClr val="F2F2F2"/>
            </a:gs>
            <a:gs pos="100000">
              <a:srgbClr val="FFFFFF"/>
            </a:gs>
          </a:gsLst>
          <a:lin ang="16200000" scaled="1"/>
          <a:tileRect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Raleway" charset="0"/>
          <a:ea typeface="Raleway" charset="0"/>
          <a:cs typeface="Raleway" charset="0"/>
        </a:defRPr>
      </a:pPr>
      <a:endParaRPr lang="en-US"/>
    </a:p>
  </c:txPr>
  <c:externalData r:id="rId1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>
    <cx:plotArea>
      <cx:plotAreaRegion/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Dashboard!$I$12:$I$14</cx:f>
        <cx:lvl ptCount="3">
          <cx:pt idx="0">Revenue</cx:pt>
          <cx:pt idx="1">Expenses</cx:pt>
          <cx:pt idx="2">Net Income</cx:pt>
        </cx:lvl>
      </cx:strDim>
      <cx:numDim type="val">
        <cx:f>Dashboard!$J$12:$J$14</cx:f>
        <cx:lvl ptCount="3" formatCode="#,##0">
          <cx:pt idx="0">10385619.96124482</cx:pt>
          <cx:pt idx="1">-10282715.287924156</cx:pt>
          <cx:pt idx="2">102904.67332066409</cx:pt>
        </cx:lvl>
      </cx:numDim>
    </cx:data>
  </cx:chartData>
  <cx:chart>
    <cx:plotArea>
      <cx:plotAreaRegion>
        <cx:plotSurface>
          <cx:spPr>
            <a:gradFill flip="none" rotWithShape="1">
              <a:gsLst>
                <a:gs pos="0">
                  <a:srgbClr val="F2F2F2"/>
                </a:gs>
                <a:gs pos="100000">
                  <a:srgbClr val="FFFFFF"/>
                </a:gs>
              </a:gsLst>
              <a:lin ang="16200000" scaled="1"/>
              <a:tileRect/>
            </a:gradFill>
          </cx:spPr>
        </cx:plotSurface>
        <cx:series layoutId="waterfall" uniqueId="{C0BDFEAB-3536-4447-B0D6-78DE0B1132F6}">
          <cx:spPr>
            <a:solidFill>
              <a:srgbClr val="D9D9D9"/>
            </a:solidFill>
            <a:ln w="12700">
              <a:solidFill>
                <a:srgbClr val="7F7F7F"/>
              </a:solidFill>
            </a:ln>
          </cx:spPr>
          <cx:dataPt idx="0">
            <cx:spPr>
              <a:solidFill>
                <a:srgbClr val="AFC87B"/>
              </a:solidFill>
            </cx:spPr>
          </cx:dataPt>
          <cx:dataPt idx="1">
            <cx:spPr>
              <a:solidFill>
                <a:srgbClr val="C0392B"/>
              </a:solidFill>
            </cx:spPr>
          </cx:dataPt>
          <cx:dataPt idx="2">
            <cx:spPr>
              <a:solidFill>
                <a:srgbClr val="A6A6A6"/>
              </a:solidFill>
            </cx:spPr>
          </cx:dataPt>
          <cx:dataLabels pos="inEnd">
            <cx:numFmt formatCode="[&gt;=1000] #,##0.0,,&quot;m&quot;;[&lt;1000] #,##0.0,,&quot;m&quot;;General" sourceLinked="0"/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000" b="1">
                    <a:solidFill>
                      <a:sysClr val="windowText" lastClr="000000"/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n-US" sz="1000" b="1">
                  <a:solidFill>
                    <a:sysClr val="windowText" lastClr="000000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cx:txPr>
            <cx:visibility seriesName="0" categoryName="0" value="1"/>
            <cx:separator>, </cx:separator>
            <cx:dataLabel idx="0">
              <cx:numFmt formatCode=" 0.0,, &quot;M&quot;;-0.0,, &quot;M&quot;;&quot;&quot;" sourceLinked="0"/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sz="1000">
                      <a:solidFill>
                        <a:srgbClr val="314C14"/>
                      </a:solidFill>
                    </a:defRPr>
                  </a:pPr>
                  <a:r>
                    <a:rPr lang="en-US" sz="1000" b="1">
                      <a:solidFill>
                        <a:srgbClr val="314C14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10.4 M</a:t>
                  </a:r>
                </a:p>
              </cx:txPr>
              <cx:separator>, </cx:separator>
            </cx:dataLabel>
            <cx:dataLabel idx="1">
              <cx:numFmt formatCode=" 0.0,, &quot;M&quot;;-0.0,, &quot;M&quot;;&quot;&quot;" sourceLinked="0"/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 sz="1000">
                      <a:solidFill>
                        <a:srgbClr val="641800"/>
                      </a:solidFill>
                    </a:defRPr>
                  </a:pPr>
                  <a:r>
                    <a:rPr lang="en-US" sz="1000" b="1">
                      <a:solidFill>
                        <a:srgbClr val="641800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-10.3 M</a:t>
                  </a:r>
                </a:p>
              </cx:txPr>
              <cx:separator>, </cx:separator>
            </cx:dataLabel>
            <cx:dataLabel idx="2">
              <cx:numFmt formatCode=" 0.0,, &quot;M&quot;;-0.0,, &quot;M&quot;;&quot;&quot;" sourceLinked="0"/>
              <cx:txPr>
                <a:bodyPr spcFirstLastPara="1" vertOverflow="ellipsis" wrap="square" lIns="0" tIns="0" rIns="0" bIns="0" anchor="ctr" anchorCtr="1">
                  <a:spAutoFit/>
                </a:bodyPr>
                <a:lstStyle/>
                <a:p>
                  <a:pPr>
                    <a:defRPr/>
                  </a:pPr>
                  <a:r>
                    <a:rPr lang="en-US" sz="1000" b="1">
                      <a:solidFill>
                        <a:sysClr val="windowText" lastClr="000000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0.1 M</a:t>
                  </a:r>
                </a:p>
              </cx:txPr>
              <cx:separator>, </cx:separator>
            </cx:dataLabel>
          </cx:dataLabels>
          <cx:dataId val="0"/>
          <cx:layoutPr>
            <cx:subtotals>
              <cx:idx val="2"/>
            </cx:subtotals>
          </cx:layoutPr>
        </cx:series>
      </cx:plotAreaRegion>
      <cx:axis id="0">
        <cx:catScaling gapWidth="0.5"/>
        <cx:tickLabels/>
        <cx:spPr>
          <a:ln w="12700">
            <a:solidFill>
              <a:srgbClr val="000000"/>
            </a:solidFill>
          </a:ln>
        </cx:spPr>
        <cx:txPr>
          <a:bodyPr spcFirstLastPara="1" vertOverflow="ellipsis" wrap="square" lIns="0" tIns="0" rIns="0" bIns="0" anchor="ctr" anchorCtr="1"/>
          <a:lstStyle/>
          <a:p>
            <a:pPr>
              <a:defRPr sz="1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 sz="1000">
              <a:latin typeface="Segoe UI" panose="020B0502040204020203" pitchFamily="34" charset="0"/>
              <a:cs typeface="Segoe UI" panose="020B0502040204020203" pitchFamily="34" charset="0"/>
            </a:endParaRPr>
          </a:p>
        </cx:txPr>
      </cx:axis>
      <cx:axis id="1">
        <cx:valScaling/>
        <cx:majorGridlines>
          <cx:spPr>
            <a:ln>
              <a:solidFill>
                <a:schemeClr val="bg1">
                  <a:lumMod val="95000"/>
                </a:schemeClr>
              </a:solidFill>
            </a:ln>
          </cx:spPr>
        </cx:majorGridlines>
        <cx:tickLabels/>
        <cx:numFmt formatCode=" 0,, &quot;M&quot;;-0,, &quot;M&quot;;&quot;&quot;" sourceLinked="0"/>
        <cx:spPr>
          <a:ln w="12700">
            <a:solidFill>
              <a:srgbClr val="000000"/>
            </a:solidFill>
          </a:ln>
        </cx:spPr>
        <cx:txPr>
          <a:bodyPr spcFirstLastPara="1" vertOverflow="ellipsis" wrap="square" lIns="0" tIns="0" rIns="0" bIns="0" anchor="ctr" anchorCtr="1"/>
          <a:lstStyle/>
          <a:p>
            <a:pPr>
              <a:defRPr sz="1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 sz="1000">
              <a:latin typeface="Segoe UI" panose="020B0502040204020203" pitchFamily="34" charset="0"/>
              <a:cs typeface="Segoe UI" panose="020B0502040204020203" pitchFamily="34" charset="0"/>
            </a:endParaRPr>
          </a:p>
        </cx:txPr>
      </cx:axis>
    </cx:plotArea>
  </cx:chart>
  <cx:spPr>
    <a:noFill/>
  </cx:spPr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Dashboard!$I$41:$I$46</cx:f>
        <cx:lvl ptCount="6">
          <cx:pt idx="0">Starting Cash</cx:pt>
          <cx:pt idx="1">Net Income</cx:pt>
          <cx:pt idx="2">Fixed Assets</cx:pt>
          <cx:pt idx="3">Debt</cx:pt>
          <cx:pt idx="4">Other Adj</cx:pt>
          <cx:pt idx="5">Ending Cash</cx:pt>
        </cx:lvl>
      </cx:strDim>
      <cx:numDim type="val">
        <cx:f>Dashboard!$J$41:$J$46</cx:f>
        <cx:lvl ptCount="6" formatCode="_(* #,##0_);_(* \(#,##0\);_(* &quot;-&quot;??_);_(@_)">
          <cx:pt idx="0">5469478.0382015789</cx:pt>
          <cx:pt idx="1">102904.67332066409</cx:pt>
          <cx:pt idx="2">0</cx:pt>
          <cx:pt idx="3">0</cx:pt>
          <cx:pt idx="4">-1509256</cx:pt>
          <cx:pt idx="5">4063126.711522243</cx:pt>
        </cx:lvl>
      </cx:numDim>
    </cx:data>
  </cx:chartData>
  <cx:chart>
    <cx:plotArea>
      <cx:plotAreaRegion>
        <cx:plotSurface>
          <cx:spPr>
            <a:gradFill flip="none" rotWithShape="1">
              <a:gsLst>
                <a:gs pos="0">
                  <a:srgbClr val="F2F2F2"/>
                </a:gs>
                <a:gs pos="100000">
                  <a:srgbClr val="FFFFFF"/>
                </a:gs>
              </a:gsLst>
              <a:lin ang="16200000" scaled="1"/>
              <a:tileRect/>
            </a:gradFill>
          </cx:spPr>
        </cx:plotSurface>
        <cx:series layoutId="waterfall" uniqueId="{31AAD25A-3610-4D9F-87E8-47206D29FDD4}">
          <cx:spPr>
            <a:solidFill>
              <a:srgbClr val="D9D9D9"/>
            </a:solidFill>
            <a:ln w="12700">
              <a:solidFill>
                <a:srgbClr val="7F7F7F"/>
              </a:solidFill>
            </a:ln>
          </cx:spPr>
          <cx:dataPt idx="0">
            <cx:spPr>
              <a:solidFill>
                <a:srgbClr val="A6A6A6"/>
              </a:solidFill>
            </cx:spPr>
          </cx:dataPt>
          <cx:dataPt idx="1">
            <cx:spPr>
              <a:solidFill>
                <a:srgbClr val="AFC87B"/>
              </a:solidFill>
              <a:ln>
                <a:solidFill>
                  <a:srgbClr val="75903C"/>
                </a:solidFill>
              </a:ln>
            </cx:spPr>
          </cx:dataPt>
          <cx:dataPt idx="2">
            <cx:spPr>
              <a:solidFill>
                <a:srgbClr val="C0392B"/>
              </a:solidFill>
              <a:ln>
                <a:solidFill>
                  <a:srgbClr val="85281E"/>
                </a:solidFill>
              </a:ln>
            </cx:spPr>
          </cx:dataPt>
          <cx:dataPt idx="3">
            <cx:spPr>
              <a:solidFill>
                <a:srgbClr val="C0392B"/>
              </a:solidFill>
              <a:ln>
                <a:solidFill>
                  <a:srgbClr val="85281E"/>
                </a:solidFill>
              </a:ln>
            </cx:spPr>
          </cx:dataPt>
          <cx:dataPt idx="4">
            <cx:spPr>
              <a:solidFill>
                <a:srgbClr val="C0392B"/>
              </a:solidFill>
              <a:ln>
                <a:solidFill>
                  <a:srgbClr val="85281E"/>
                </a:solidFill>
              </a:ln>
            </cx:spPr>
          </cx:dataPt>
          <cx:dataPt idx="5">
            <cx:spPr>
              <a:solidFill>
                <a:srgbClr val="A6A6A6"/>
              </a:solidFill>
            </cx:spPr>
          </cx:dataPt>
          <cx:dataLabels pos="outEnd">
            <cx:numFmt formatCode="[&gt;=1000] #,##0.0,,&quot;m&quot;;[&lt;1000] #,##0.0,,&quot;m&quot;;General" sourceLinked="0"/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sz="1000" b="1"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n-US" sz="1000" b="1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cx:txPr>
            <cx:visibility seriesName="0" categoryName="0" value="1"/>
            <cx:separator>, </cx:separator>
            <cx:dataLabel idx="0">
              <cx:numFmt formatCode="0.0,, &quot;M&quot;;-0.0,, " sourceLinked="0"/>
              <cx:separator>, </cx:separator>
            </cx:dataLabel>
            <cx:dataLabel idx="1">
              <cx:numFmt formatCode=" 0.0,, &quot;M&quot;;-0.0,, &quot;M&quot;;&quot;&quot;" sourceLinked="0"/>
              <cx:separator>, </cx:separator>
            </cx:dataLabel>
            <cx:dataLabel idx="2">
              <cx:numFmt formatCode=" 0.0,, &quot;M&quot;;-0.0,, &quot;M&quot;;&quot;&quot;" sourceLinked="0"/>
              <cx:separator>, </cx:separator>
            </cx:dataLabel>
            <cx:dataLabel idx="3">
              <cx:numFmt formatCode=" 0.0,, &quot;M&quot;;-0.0,, &quot;M&quot;;&quot;&quot;" sourceLinked="0"/>
              <cx:separator>, </cx:separator>
            </cx:dataLabel>
            <cx:dataLabel idx="4">
              <cx:numFmt formatCode=" 0.0,, &quot;M&quot;;-0.0,, &quot;M&quot;;&quot;&quot;" sourceLinked="0"/>
              <cx:separator>, </cx:separator>
            </cx:dataLabel>
            <cx:dataLabel idx="5">
              <cx:numFmt formatCode=" 0.0,, &quot;M&quot;;-0.0,, &quot;M&quot;;&quot;&quot;" sourceLinked="0"/>
              <cx:separator>, </cx:separator>
            </cx:dataLabel>
          </cx:dataLabels>
          <cx:dataId val="0"/>
          <cx:layoutPr>
            <cx:subtotals>
              <cx:idx val="0"/>
              <cx:idx val="5"/>
            </cx:subtotals>
          </cx:layoutPr>
        </cx:series>
      </cx:plotAreaRegion>
      <cx:axis id="0">
        <cx:catScaling gapWidth="0.5"/>
        <cx:tickLabels/>
        <cx:txPr>
          <a:bodyPr spcFirstLastPara="1" vertOverflow="ellipsis" wrap="square" lIns="0" tIns="0" rIns="0" bIns="0" anchor="ctr" anchorCtr="1"/>
          <a:lstStyle/>
          <a:p>
            <a:pPr>
              <a:defRPr sz="1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 sz="1000">
              <a:latin typeface="Segoe UI" panose="020B0502040204020203" pitchFamily="34" charset="0"/>
              <a:cs typeface="Segoe UI" panose="020B0502040204020203" pitchFamily="34" charset="0"/>
            </a:endParaRPr>
          </a:p>
        </cx:txPr>
      </cx:axis>
      <cx:axis id="1">
        <cx:valScaling/>
        <cx:majorGridlines>
          <cx:spPr>
            <a:ln>
              <a:solidFill>
                <a:schemeClr val="bg1">
                  <a:lumMod val="95000"/>
                </a:schemeClr>
              </a:solidFill>
            </a:ln>
          </cx:spPr>
        </cx:majorGridlines>
        <cx:tickLabels/>
        <cx:numFmt formatCode=" 0,, &quot;M&quot;;-0,, &quot;M&quot;;&quot;&quot;" sourceLinked="0"/>
        <cx:txPr>
          <a:bodyPr spcFirstLastPara="1" vertOverflow="ellipsis" wrap="square" lIns="0" tIns="0" rIns="0" bIns="0" anchor="ctr" anchorCtr="1"/>
          <a:lstStyle/>
          <a:p>
            <a:pPr>
              <a:defRPr sz="1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n-US" sz="1000">
              <a:latin typeface="Segoe UI" panose="020B0502040204020203" pitchFamily="34" charset="0"/>
              <a:cs typeface="Segoe UI" panose="020B0502040204020203" pitchFamily="34" charset="0"/>
            </a:endParaRPr>
          </a:p>
        </cx:txPr>
      </cx:axis>
    </cx:plotArea>
  </cx:chart>
  <cx:spPr>
    <a:noFill/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45C53-0188-42D3-9A6B-B27738D84791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9E34A-6905-4D14-AC85-6AA98AD31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4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F712-E057-B176-B8C7-6B12BF189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49C0-4598-2503-B381-48C78FADB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6460-79B6-937B-2AAB-4B7DDA7C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686E9-68D3-4EAA-346F-0BD2EC57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9A035-742B-F426-5A6A-8E5875F4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9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58E61-FC05-8A5B-116C-A0F732A3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186F43-06E7-EE84-7D2E-5F75AFC4B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CC2160-4D73-20EF-9C94-7BF48FB7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E00A1-15CB-2C8F-00F5-9984303F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C8488-4321-AC66-297B-9E33BA1E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1C854FC-3D51-8A1E-9DD2-14DF330815A9}"/>
              </a:ext>
            </a:extLst>
          </p:cNvPr>
          <p:cNvSpPr txBox="1"/>
          <p:nvPr userDrawn="1"/>
        </p:nvSpPr>
        <p:spPr>
          <a:xfrm>
            <a:off x="11214100" y="6515100"/>
            <a:ext cx="79756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>
                <a:latin typeface="Segoe UI" panose="020B0502040204020203" pitchFamily="34" charset="0"/>
              </a:rPr>
              <a:t>Page </a:t>
            </a:r>
            <a:fld id="{5D18FA70-2B49-46AF-8A94-39892C57ACDD}" type="slidenum">
              <a:rPr lang="en-US" sz="1200" smtClean="0">
                <a:latin typeface="Segoe UI" panose="020B0502040204020203" pitchFamily="34" charset="0"/>
              </a:rPr>
              <a:t>‹#›</a:t>
            </a:fld>
            <a:endParaRPr lang="en-US" sz="120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8705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F94D6-4A62-F2CE-080B-121485632B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E0CD4-80FC-22F3-8C17-B20CC694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26CFB-4E20-0389-7C2D-78F492642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5580C-9AA9-669D-4347-76059FF3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2EF89-568F-9204-4A59-746ADB00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46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|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688B4C5-9BB8-11ED-DBBC-3DBF29915867}"/>
              </a:ext>
            </a:extLst>
          </p:cNvPr>
          <p:cNvSpPr/>
          <p:nvPr userDrawn="1"/>
        </p:nvSpPr>
        <p:spPr>
          <a:xfrm>
            <a:off x="0" y="0"/>
            <a:ext cx="12192000" cy="839470"/>
          </a:xfrm>
          <a:prstGeom prst="rect">
            <a:avLst/>
          </a:prstGeom>
          <a:solidFill>
            <a:srgbClr val="0166B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EdOpsBlue">
            <a:extLst>
              <a:ext uri="{FF2B5EF4-FFF2-40B4-BE49-F238E27FC236}">
                <a16:creationId xmlns:a16="http://schemas.microsoft.com/office/drawing/2014/main" id="{00000000-0008-0000-2200-00002F0000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2092" y="115570"/>
            <a:ext cx="1821008" cy="5803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216225-9E26-7DA7-3D40-12615112C4A7}"/>
              </a:ext>
            </a:extLst>
          </p:cNvPr>
          <p:cNvSpPr txBox="1"/>
          <p:nvPr userDrawn="1"/>
        </p:nvSpPr>
        <p:spPr>
          <a:xfrm>
            <a:off x="0" y="6600190"/>
            <a:ext cx="521297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1000">
                <a:solidFill>
                  <a:srgbClr val="AFABAB"/>
                </a:solidFill>
                <a:latin typeface="Raleway" pitchFamily="2" charset="0"/>
              </a:rPr>
              <a:t>PAGE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E728D5-01EC-798E-F555-4F46B9A18D08}"/>
              </a:ext>
            </a:extLst>
          </p:cNvPr>
          <p:cNvSpPr txBox="1"/>
          <p:nvPr userDrawn="1"/>
        </p:nvSpPr>
        <p:spPr>
          <a:xfrm>
            <a:off x="394297" y="6598920"/>
            <a:ext cx="3937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fld id="{BD15999C-2B6A-4CF1-9686-A3F9A0069E13}" type="slidenum">
              <a:rPr lang="en-US" sz="1000" smtClean="0">
                <a:solidFill>
                  <a:srgbClr val="AFABAB"/>
                </a:solidFill>
                <a:latin typeface="Raleway" pitchFamily="2" charset="0"/>
              </a:rPr>
              <a:t>‹#›</a:t>
            </a:fld>
            <a:endParaRPr lang="en-US" sz="1000">
              <a:solidFill>
                <a:srgbClr val="AFABAB"/>
              </a:solidFill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972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F177-6EF9-4E63-A015-F197F0522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62CC7-C987-87F9-30E7-6B5E01F11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BDEFD-1269-18AE-CA9A-5171DCC98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304E1-947F-0CE9-F8B1-AD92010F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783F2-C4A1-DCDC-7219-CC65C9D22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1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3378-4186-AF16-392F-31428FE0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CB648-AC08-324F-280D-5AEA8C974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3AB80-791B-B159-FAC8-E7C0F7DB2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AC36F-E278-F65E-A5E5-089B57CB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E6B1A-A02F-806B-444D-BE3B1A93B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7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A6E76-7750-5C7D-0A1B-CB70A3AE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0F6A-65E7-EB7F-9804-8C00E5797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0530D-1BBD-B77D-E42D-7CF8E7E1E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1EFE4-E72D-3CAD-28D8-79CFD551E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E2BA0-8C0B-A148-D2F1-334CF82D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3EAAB-1E4D-F342-188D-4E22A5FCF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0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8DFD-0C5B-98E0-7A26-4F96B116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C473A-1CFE-50A5-290B-C2AF3C41C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28AB7-4DF3-1D48-9B6A-A416EEB6B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883D83-D136-633A-5F56-EFEA10000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5CD217-8799-DC14-6BBF-1DAD66B65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F675DD-E6B4-2578-B57D-699B4C53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377C50-4652-DCC6-0B48-4A92C9B0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066637-5F11-B878-5C4D-723B81FB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6B24B-BC3D-25DF-7508-85F1A6D8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A72B74-01C8-53D8-025E-E203FA2B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1CA4A-9939-9706-C3B3-9B3F7085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93AF6-5937-282B-A272-27C92B3FC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DC58D-AB34-1266-965E-57CA5F155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0FFAD-8828-6AF8-6FFA-09914553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B40D3-262E-9574-C679-2A968400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1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3005-A3EA-537C-15A6-9A1E2F91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D3D48-DEA8-6C62-270B-AA2C839A4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D6AC4-C163-F3C5-4F9A-49B00A207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27911-89A8-257F-EC25-C6E905DC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7722B2-FD51-3188-7778-E13F41158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62B4D-C05F-4284-084E-5889494A9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2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7F9E3-D5A9-FF5C-75B1-1156FE57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56847F-ABF3-B920-1D50-D0351D923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C08EB-AD25-2CD3-AC27-DE59E41CA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C5FCB-4A2C-7D48-A0FD-25FAD0D1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FE4F3-EB23-5CD6-C937-300B4195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A0250-EF35-A0DF-E39E-5CD58A6E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8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D881C-4067-2D3C-D527-52CB258DD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A12FB-20A1-1197-7E63-B95716F28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A0E46-3AB1-C844-CF5B-0514F82F93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8A3101-CDD7-4973-BB67-E55DC581D9CB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A46DC-0DB4-E44C-5B1E-48C16ADE2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7008E-983A-685D-2CD9-B9CB26887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CD5195-03E1-4251-B18F-16DFF40B6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7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59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microsoft.com/office/2014/relationships/chartEx" Target="../charts/chartEx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microsoft.com/office/2014/relationships/chartEx" Target="../charts/chartEx3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lient">
            <a:extLst>
              <a:ext uri="{FF2B5EF4-FFF2-40B4-BE49-F238E27FC236}">
                <a16:creationId xmlns:a16="http://schemas.microsoft.com/office/drawing/2014/main" id="{00000000-0008-0000-29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4627" y="2439644"/>
            <a:ext cx="4025747" cy="172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4D7FE55-79B3-6B14-E1AE-B017BABEE947}"/>
              </a:ext>
            </a:extLst>
          </p:cNvPr>
          <p:cNvSpPr/>
          <p:nvPr/>
        </p:nvSpPr>
        <p:spPr>
          <a:xfrm>
            <a:off x="9194800" y="0"/>
            <a:ext cx="2997200" cy="6858000"/>
          </a:xfrm>
          <a:prstGeom prst="rect">
            <a:avLst/>
          </a:prstGeom>
          <a:gradFill flip="none" rotWithShape="1">
            <a:gsLst>
              <a:gs pos="23000">
                <a:srgbClr val="439AD5"/>
              </a:gs>
              <a:gs pos="100000">
                <a:srgbClr val="2980B9"/>
              </a:gs>
            </a:gsLst>
            <a:lin ang="5400000" scaled="1"/>
            <a:tileRect/>
          </a:gra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47F515-165D-BEA2-3743-7713F0FB579A}"/>
              </a:ext>
            </a:extLst>
          </p:cNvPr>
          <p:cNvSpPr txBox="1"/>
          <p:nvPr/>
        </p:nvSpPr>
        <p:spPr>
          <a:xfrm>
            <a:off x="9533890" y="5267960"/>
            <a:ext cx="2546350" cy="2616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100">
                <a:solidFill>
                  <a:srgbClr val="BDD7EE"/>
                </a:solidFill>
                <a:latin typeface="Segoe UI" panose="020B0502040204020203" pitchFamily="34" charset="0"/>
              </a:rPr>
              <a:t>PREPARED  </a:t>
            </a:r>
            <a:r>
              <a:rPr lang="en-US" sz="1100" b="1">
                <a:solidFill>
                  <a:srgbClr val="FFFFFF"/>
                </a:solidFill>
                <a:latin typeface="Segoe UI" panose="020B0502040204020203" pitchFamily="34" charset="0"/>
              </a:rPr>
              <a:t>MAY 15, 2024</a:t>
            </a:r>
            <a:r>
              <a:rPr lang="en-US" sz="1100">
                <a:solidFill>
                  <a:srgbClr val="BDD7EE"/>
                </a:solidFill>
                <a:latin typeface="Segoe UI" panose="020B0502040204020203" pitchFamily="34" charset="0"/>
              </a:rPr>
              <a:t> BY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3C7099-A09F-8560-F273-0EBDC2B65FD1}"/>
              </a:ext>
            </a:extLst>
          </p:cNvPr>
          <p:cNvSpPr txBox="1"/>
          <p:nvPr/>
        </p:nvSpPr>
        <p:spPr>
          <a:xfrm>
            <a:off x="9533890" y="5435600"/>
            <a:ext cx="254635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b="1">
                <a:solidFill>
                  <a:srgbClr val="FFFFFF"/>
                </a:solidFill>
                <a:latin typeface="Segoe UI" panose="020B0502040204020203" pitchFamily="34" charset="0"/>
              </a:rPr>
              <a:t>EdOps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67594-E34D-D038-78D1-289F0B518DBF}"/>
              </a:ext>
            </a:extLst>
          </p:cNvPr>
          <p:cNvSpPr txBox="1"/>
          <p:nvPr/>
        </p:nvSpPr>
        <p:spPr>
          <a:xfrm>
            <a:off x="0" y="4334510"/>
            <a:ext cx="9197340" cy="8617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5000" b="1">
                <a:solidFill>
                  <a:srgbClr val="2980B9"/>
                </a:solidFill>
                <a:latin typeface="Segoe UI" panose="020B0502040204020203" pitchFamily="34" charset="0"/>
              </a:rPr>
              <a:t>SY24-25 Budget</a:t>
            </a:r>
          </a:p>
        </p:txBody>
      </p:sp>
    </p:spTree>
    <p:extLst>
      <p:ext uri="{BB962C8B-B14F-4D97-AF65-F5344CB8AC3E}">
        <p14:creationId xmlns:p14="http://schemas.microsoft.com/office/powerpoint/2010/main" val="420088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/>
        </p:nvSpPr>
        <p:spPr>
          <a:xfrm>
            <a:off x="193040" y="72390"/>
            <a:ext cx="12192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DEEBF7"/>
                </a:solidFill>
                <a:latin typeface="Raleway ExtraBold"/>
                <a:ea typeface="Raleway ExtraBold"/>
                <a:cs typeface="Raleway ExtraBold"/>
                <a:sym typeface="Raleway ExtraBold"/>
              </a:rPr>
              <a:t>Contents</a:t>
            </a:r>
            <a:endParaRPr/>
          </a:p>
        </p:txBody>
      </p:sp>
      <p:sp>
        <p:nvSpPr>
          <p:cNvPr id="107" name="Google Shape;107;p18"/>
          <p:cNvSpPr txBox="1"/>
          <p:nvPr/>
        </p:nvSpPr>
        <p:spPr>
          <a:xfrm>
            <a:off x="219710" y="1085850"/>
            <a:ext cx="10515600" cy="318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67171"/>
              </a:buClr>
              <a:buSzPts val="1800"/>
              <a:buFont typeface="Noto Sans Symbols"/>
              <a:buChar char="▪"/>
            </a:pPr>
            <a:r>
              <a:rPr lang="en-US" sz="1800" b="1" dirty="0">
                <a:solidFill>
                  <a:srgbClr val="767171"/>
                </a:solidFill>
                <a:latin typeface="Raleway"/>
                <a:ea typeface="Raleway"/>
                <a:cs typeface="Raleway"/>
                <a:sym typeface="Raleway"/>
              </a:rPr>
              <a:t>Executive Summary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767171"/>
              </a:buClr>
              <a:buSzPts val="1800"/>
              <a:buFont typeface="Noto Sans Symbols"/>
              <a:buChar char="▪"/>
            </a:pPr>
            <a:r>
              <a:rPr lang="en-US" sz="1800" b="1" dirty="0">
                <a:solidFill>
                  <a:srgbClr val="767171"/>
                </a:solidFill>
                <a:latin typeface="Raleway"/>
                <a:ea typeface="Raleway"/>
                <a:cs typeface="Raleway"/>
                <a:sym typeface="Raleway"/>
              </a:rPr>
              <a:t>SY25 Budget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767171"/>
              </a:buClr>
              <a:buSzPts val="1800"/>
              <a:buFont typeface="Noto Sans Symbols"/>
              <a:buChar char="▪"/>
            </a:pPr>
            <a:r>
              <a:rPr lang="en-US" sz="1800" b="1" dirty="0">
                <a:solidFill>
                  <a:srgbClr val="767171"/>
                </a:solidFill>
                <a:latin typeface="Raleway"/>
                <a:ea typeface="Raleway"/>
                <a:cs typeface="Raleway"/>
                <a:sym typeface="Raleway"/>
              </a:rPr>
              <a:t>Revenue Overview</a:t>
            </a:r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767171"/>
              </a:buClr>
              <a:buSzPts val="1800"/>
              <a:buFont typeface="Noto Sans Symbols"/>
              <a:buChar char="▪"/>
            </a:pPr>
            <a:r>
              <a:rPr lang="en-US" sz="1800" b="1" dirty="0">
                <a:solidFill>
                  <a:srgbClr val="767171"/>
                </a:solidFill>
                <a:latin typeface="Raleway"/>
                <a:ea typeface="Raleway"/>
                <a:cs typeface="Raleway"/>
                <a:sym typeface="Raleway"/>
              </a:rPr>
              <a:t>Expense Overview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SzPts val="1800"/>
              <a:buFont typeface="Noto Sans Symbols"/>
              <a:buChar char="▪"/>
            </a:pPr>
            <a:r>
              <a:rPr lang="en-US" b="1" dirty="0">
                <a:solidFill>
                  <a:srgbClr val="767171"/>
                </a:solidFill>
                <a:latin typeface="Raleway"/>
                <a:sym typeface="Raleway"/>
              </a:rPr>
              <a:t>Net Income and Gross Margin</a:t>
            </a:r>
          </a:p>
          <a:p>
            <a:pPr>
              <a:lnSpc>
                <a:spcPct val="120000"/>
              </a:lnSpc>
              <a:spcBef>
                <a:spcPts val="1000"/>
              </a:spcBef>
              <a:buClr>
                <a:srgbClr val="767171"/>
              </a:buClr>
              <a:buSzPts val="1800"/>
              <a:buFont typeface="Noto Sans Symbols"/>
              <a:buChar char="▪"/>
            </a:pPr>
            <a:r>
              <a:rPr lang="en-US" b="1" dirty="0">
                <a:solidFill>
                  <a:srgbClr val="767171"/>
                </a:solidFill>
                <a:latin typeface="Raleway"/>
                <a:sym typeface="Raleway"/>
              </a:rPr>
              <a:t> Ending Cash and Days of Cash</a:t>
            </a:r>
            <a:endParaRPr lang="en-US"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767171"/>
              </a:buClr>
              <a:buSzPts val="1800"/>
              <a:buFont typeface="Noto Sans Symbols"/>
              <a:buChar char="▪"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0CA501-A416-7755-3228-AFFEA2C4BF49}"/>
              </a:ext>
            </a:extLst>
          </p:cNvPr>
          <p:cNvSpPr txBox="1"/>
          <p:nvPr/>
        </p:nvSpPr>
        <p:spPr>
          <a:xfrm>
            <a:off x="203200" y="6858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Segoe UI" panose="020B0502040204020203" pitchFamily="34" charset="0"/>
              </a:rPr>
              <a:t>Executive Summary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65DCEE-B67E-472E-8D11-F38921DA1233}"/>
              </a:ext>
            </a:extLst>
          </p:cNvPr>
          <p:cNvSpPr/>
          <p:nvPr/>
        </p:nvSpPr>
        <p:spPr>
          <a:xfrm>
            <a:off x="4028440" y="982980"/>
            <a:ext cx="64770" cy="5875020"/>
          </a:xfrm>
          <a:prstGeom prst="rect">
            <a:avLst/>
          </a:prstGeom>
          <a:solidFill>
            <a:srgbClr val="D9D9D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4DE9D6-A1B9-8896-8F3B-A869B58C35B5}"/>
              </a:ext>
            </a:extLst>
          </p:cNvPr>
          <p:cNvSpPr/>
          <p:nvPr/>
        </p:nvSpPr>
        <p:spPr>
          <a:xfrm>
            <a:off x="8115300" y="982980"/>
            <a:ext cx="64770" cy="5875020"/>
          </a:xfrm>
          <a:prstGeom prst="rect">
            <a:avLst/>
          </a:prstGeom>
          <a:solidFill>
            <a:srgbClr val="D9D9D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B6E175-C628-F6A5-00B3-D189AD07EF7C}"/>
              </a:ext>
            </a:extLst>
          </p:cNvPr>
          <p:cNvSpPr txBox="1"/>
          <p:nvPr/>
        </p:nvSpPr>
        <p:spPr>
          <a:xfrm>
            <a:off x="8351854" y="1417415"/>
            <a:ext cx="3742690" cy="267765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endParaRPr lang="en-US" sz="1400" dirty="0">
              <a:latin typeface="Segoe UI" panose="020B0502040204020203" pitchFamily="34" charset="0"/>
            </a:endParaRP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Efficiently manage closure of Zion City to ensure that the transition minimally impacts students and staff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endParaRPr lang="en-US" sz="1400" dirty="0">
              <a:latin typeface="Segoe UI" panose="020B0502040204020203" pitchFamily="34" charset="0"/>
            </a:endParaRP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Prepare to utilize reserve funds as needed in FY25, this is allowable and can be built into our budget through the budget amendment process if needed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endParaRPr lang="en-US" sz="1400" dirty="0">
              <a:latin typeface="Segoe UI" panose="020B0502040204020203" pitchFamily="34" charset="0"/>
            </a:endParaRP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Continue student recruitment to bolster enrollment in FY25 and in out years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450DC8-3174-9CB9-3569-2751C2B33014}"/>
              </a:ext>
            </a:extLst>
          </p:cNvPr>
          <p:cNvSpPr txBox="1"/>
          <p:nvPr/>
        </p:nvSpPr>
        <p:spPr>
          <a:xfrm>
            <a:off x="205540" y="982980"/>
            <a:ext cx="374269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-US" sz="2000" b="1" dirty="0">
                <a:latin typeface="Segoe UI" panose="020B0502040204020203" pitchFamily="34" charset="0"/>
              </a:rPr>
              <a:t>PROCESS &amp; PRIORITIES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0570B-C963-128B-38E0-0F3B06E21D28}"/>
              </a:ext>
            </a:extLst>
          </p:cNvPr>
          <p:cNvSpPr txBox="1"/>
          <p:nvPr/>
        </p:nvSpPr>
        <p:spPr>
          <a:xfrm>
            <a:off x="3945890" y="974959"/>
            <a:ext cx="437388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-US" sz="2000" b="1" dirty="0">
                <a:latin typeface="Segoe UI" panose="020B0502040204020203" pitchFamily="34" charset="0"/>
              </a:rPr>
              <a:t>REVENUE &amp; EXPENSE HIGHLIGHTS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261E4B-2DC8-B846-8A3D-27EE968D777F}"/>
              </a:ext>
            </a:extLst>
          </p:cNvPr>
          <p:cNvSpPr txBox="1"/>
          <p:nvPr/>
        </p:nvSpPr>
        <p:spPr>
          <a:xfrm>
            <a:off x="8306805" y="999022"/>
            <a:ext cx="3742690" cy="40011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-US" sz="2000" b="1" dirty="0">
                <a:latin typeface="Segoe UI" panose="020B0502040204020203" pitchFamily="34" charset="0"/>
              </a:rPr>
              <a:t>KEY METRICS &amp; NEXT STEPS</a:t>
            </a:r>
            <a:endParaRPr lang="en-US" sz="1400" b="1" dirty="0">
              <a:latin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0A5782-D82A-B57F-6DF9-D51B233DD70C}"/>
              </a:ext>
            </a:extLst>
          </p:cNvPr>
          <p:cNvSpPr txBox="1"/>
          <p:nvPr/>
        </p:nvSpPr>
        <p:spPr>
          <a:xfrm>
            <a:off x="308140" y="1519500"/>
            <a:ext cx="3418511" cy="267765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The key priorities for the SY24-25 budget are to</a:t>
            </a:r>
          </a:p>
          <a:p>
            <a:pPr>
              <a:buClr>
                <a:srgbClr val="000000"/>
              </a:buClr>
              <a:buSzPts val="1400"/>
            </a:pPr>
            <a:endParaRPr lang="en-US" sz="1400" dirty="0">
              <a:latin typeface="Segoe UI" panose="020B0502040204020203" pitchFamily="34" charset="0"/>
            </a:endParaRPr>
          </a:p>
          <a:p>
            <a:pPr lvl="1"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Maintain financial discipline to continue to support our high-performing programs</a:t>
            </a:r>
          </a:p>
          <a:p>
            <a:pPr marL="171450" lvl="1">
              <a:buClr>
                <a:srgbClr val="000000"/>
              </a:buClr>
              <a:buSzPts val="1400"/>
            </a:pPr>
            <a:endParaRPr lang="en-US" sz="1400" dirty="0">
              <a:latin typeface="Segoe UI" panose="020B0502040204020203" pitchFamily="34" charset="0"/>
            </a:endParaRPr>
          </a:p>
          <a:p>
            <a:pPr lvl="1"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Reward our staff by increasing compensation</a:t>
            </a:r>
          </a:p>
          <a:p>
            <a:pPr marL="171450" lvl="1">
              <a:buClr>
                <a:srgbClr val="000000"/>
              </a:buClr>
              <a:buSzPts val="1400"/>
            </a:pPr>
            <a:endParaRPr lang="en-US" sz="1400" dirty="0">
              <a:latin typeface="Segoe UI" panose="020B0502040204020203" pitchFamily="34" charset="0"/>
            </a:endParaRPr>
          </a:p>
          <a:p>
            <a:pPr lvl="1"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Navigate the closure of Zion City </a:t>
            </a:r>
          </a:p>
          <a:p>
            <a:pPr>
              <a:buClr>
                <a:srgbClr val="000000"/>
              </a:buClr>
              <a:buSzPts val="1400"/>
            </a:pPr>
            <a:endParaRPr lang="en-US" sz="1400" dirty="0">
              <a:latin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0DC239-9D74-3D6F-58F5-47851C3E87E2}"/>
              </a:ext>
            </a:extLst>
          </p:cNvPr>
          <p:cNvSpPr txBox="1"/>
          <p:nvPr/>
        </p:nvSpPr>
        <p:spPr>
          <a:xfrm>
            <a:off x="4173420" y="1417415"/>
            <a:ext cx="4005581" cy="224676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Enrollment</a:t>
            </a:r>
            <a:r>
              <a:rPr lang="en-US" sz="1400" b="1" dirty="0">
                <a:latin typeface="Segoe UI" panose="020B0502040204020203" pitchFamily="34" charset="0"/>
              </a:rPr>
              <a:t>: </a:t>
            </a:r>
            <a:r>
              <a:rPr lang="en-US" sz="1400" dirty="0">
                <a:latin typeface="Segoe UI" panose="020B0502040204020203" pitchFamily="34" charset="0"/>
              </a:rPr>
              <a:t>Our enrollment target for next year is 500.  This is a conservative estimate that we hope to improve upon. </a:t>
            </a:r>
          </a:p>
          <a:p>
            <a:pPr>
              <a:buClr>
                <a:srgbClr val="000000"/>
              </a:buClr>
              <a:buSzPts val="1400"/>
            </a:pPr>
            <a:endParaRPr lang="en-US" sz="1400" dirty="0">
              <a:latin typeface="Segoe UI" panose="020B0502040204020203" pitchFamily="34" charset="0"/>
            </a:endParaRP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latin typeface="Segoe UI" panose="020B0502040204020203" pitchFamily="34" charset="0"/>
              </a:rPr>
              <a:t>Staffing</a:t>
            </a:r>
            <a:r>
              <a:rPr lang="en-US" sz="1400" b="1" dirty="0">
                <a:latin typeface="Segoe UI" panose="020B0502040204020203" pitchFamily="34" charset="0"/>
              </a:rPr>
              <a:t>:</a:t>
            </a:r>
            <a:r>
              <a:rPr lang="en-US" sz="1400" dirty="0">
                <a:latin typeface="Segoe UI" panose="020B0502040204020203" pitchFamily="34" charset="0"/>
              </a:rPr>
              <a:t> We have been able to retain the majority of our staff moving into FY25.   We’re continuing to review our staffing model as we move into a post-ESSER funding phase.  </a:t>
            </a:r>
          </a:p>
          <a:p>
            <a:pPr>
              <a:buClr>
                <a:srgbClr val="000000"/>
              </a:buClr>
              <a:buSzPts val="1400"/>
            </a:pPr>
            <a:endParaRPr lang="en-US" sz="1400" dirty="0">
              <a:latin typeface="Segoe UI" panose="020B0502040204020203" pitchFamily="34" charset="0"/>
            </a:endParaRP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endParaRPr lang="fr-FR" sz="1400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55AB51-BDEF-C100-A5C2-9072E3B4A4C6}"/>
              </a:ext>
            </a:extLst>
          </p:cNvPr>
          <p:cNvSpPr txBox="1"/>
          <p:nvPr/>
        </p:nvSpPr>
        <p:spPr>
          <a:xfrm>
            <a:off x="203200" y="68580"/>
            <a:ext cx="4318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  <a:latin typeface="Segoe UI" panose="020B0502040204020203" pitchFamily="34" charset="0"/>
              </a:rPr>
              <a:t>SY25 Budget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A8390E-DCF6-B7F6-F9DF-FD6E3019B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58226"/>
              </p:ext>
            </p:extLst>
          </p:nvPr>
        </p:nvGraphicFramePr>
        <p:xfrm>
          <a:off x="259079" y="826770"/>
          <a:ext cx="4264660" cy="4312964"/>
        </p:xfrm>
        <a:graphic>
          <a:graphicData uri="http://schemas.openxmlformats.org/drawingml/2006/table">
            <a:tbl>
              <a:tblPr/>
              <a:tblGrid>
                <a:gridCol w="373380">
                  <a:extLst>
                    <a:ext uri="{9D8B030D-6E8A-4147-A177-3AD203B41FA5}">
                      <a16:colId xmlns:a16="http://schemas.microsoft.com/office/drawing/2014/main" val="4179358075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3791075525"/>
                    </a:ext>
                  </a:extLst>
                </a:gridCol>
                <a:gridCol w="1160780">
                  <a:extLst>
                    <a:ext uri="{9D8B030D-6E8A-4147-A177-3AD203B41FA5}">
                      <a16:colId xmlns:a16="http://schemas.microsoft.com/office/drawing/2014/main" val="1706137909"/>
                    </a:ext>
                  </a:extLst>
                </a:gridCol>
              </a:tblGrid>
              <a:tr h="192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393127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State and Local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7,067,360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8612167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Federal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3,307,823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034778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Earned Fees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10,437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66487"/>
                  </a:ext>
                </a:extLst>
              </a:tr>
              <a:tr h="192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Total Revenue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10,385,620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773589"/>
                  </a:ext>
                </a:extLst>
              </a:tr>
              <a:tr h="192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EXPENSES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6137602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Salaries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4,761,010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8942319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Benefits and Taxes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1,006,172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567941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Purchased Professional &amp; Technical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1,556,213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6201770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Purchased Property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411,279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119618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Other Purchased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1,613,541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4079446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Supplies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792,500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8581353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Miscellaneous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142,000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0378000"/>
                  </a:ext>
                </a:extLst>
              </a:tr>
              <a:tr h="192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Total Expenses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10,282,715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321679"/>
                  </a:ext>
                </a:extLst>
              </a:tr>
              <a:tr h="192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Net Income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102,905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866588"/>
                  </a:ext>
                </a:extLst>
              </a:tr>
              <a:tr h="192405">
                <a:tc gridSpan="2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5B9BD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5B9BD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522156"/>
                  </a:ext>
                </a:extLst>
              </a:tr>
              <a:tr h="676319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55993"/>
                  </a:ext>
                </a:extLst>
              </a:tr>
              <a:tr h="19240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C0392B"/>
                        </a:solidFill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4957279"/>
                  </a:ext>
                </a:extLst>
              </a:tr>
              <a:tr h="192405">
                <a:tc gridSpan="2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 dirty="0">
                        <a:solidFill>
                          <a:srgbClr val="C0392B"/>
                        </a:solidFill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8760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666D023-D8F1-3878-91AF-D826E2EC0304}"/>
              </a:ext>
            </a:extLst>
          </p:cNvPr>
          <p:cNvSpPr/>
          <p:nvPr/>
        </p:nvSpPr>
        <p:spPr>
          <a:xfrm>
            <a:off x="4886960" y="36703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3ABB52-6CBD-C3E7-6EF1-1477E1255244}"/>
              </a:ext>
            </a:extLst>
          </p:cNvPr>
          <p:cNvCxnSpPr/>
          <p:nvPr/>
        </p:nvCxnSpPr>
        <p:spPr>
          <a:xfrm>
            <a:off x="5270500" y="72390"/>
            <a:ext cx="667512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051EA6D-C586-9493-F4B7-CDC6183FCD88}"/>
              </a:ext>
            </a:extLst>
          </p:cNvPr>
          <p:cNvSpPr txBox="1"/>
          <p:nvPr/>
        </p:nvSpPr>
        <p:spPr>
          <a:xfrm>
            <a:off x="5168900" y="48260"/>
            <a:ext cx="264541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latin typeface="Segoe UI" panose="020B0502040204020203" pitchFamily="34" charset="0"/>
              </a:rPr>
              <a:t>REVENUE</a:t>
            </a:r>
          </a:p>
        </p:txBody>
      </p:sp>
      <p:graphicFrame>
        <p:nvGraphicFramePr>
          <p:cNvPr id="7" name="DashboardRevenueDonut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501741"/>
              </p:ext>
            </p:extLst>
          </p:nvPr>
        </p:nvGraphicFramePr>
        <p:xfrm>
          <a:off x="9782810" y="199390"/>
          <a:ext cx="228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E2809F4-F65E-013F-5F05-4D26B2129E87}"/>
              </a:ext>
            </a:extLst>
          </p:cNvPr>
          <p:cNvSpPr txBox="1"/>
          <p:nvPr/>
        </p:nvSpPr>
        <p:spPr>
          <a:xfrm>
            <a:off x="5168900" y="325120"/>
            <a:ext cx="4304030" cy="83099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>
                <a:solidFill>
                  <a:srgbClr val="404040"/>
                </a:solidFill>
                <a:latin typeface="Segoe UI" panose="020B0502040204020203" pitchFamily="34" charset="0"/>
              </a:rPr>
              <a:t>We have budgeted </a:t>
            </a:r>
            <a:r>
              <a:rPr lang="en-US" sz="1200" b="1" dirty="0">
                <a:solidFill>
                  <a:srgbClr val="404040"/>
                </a:solidFill>
                <a:latin typeface="Segoe UI" panose="020B0502040204020203" pitchFamily="34" charset="0"/>
              </a:rPr>
              <a:t>$10,385,620 </a:t>
            </a:r>
            <a:r>
              <a:rPr lang="en-US" sz="1200" dirty="0">
                <a:solidFill>
                  <a:srgbClr val="404040"/>
                </a:solidFill>
                <a:latin typeface="Segoe UI" panose="020B0502040204020203" pitchFamily="34" charset="0"/>
              </a:rPr>
              <a:t>in revenue based upon 500 students, . The largest components of revenue are $7.1m (68.0%) in State and Local Revenue and $3.3m (31.9%) in Federal Revenue.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4BCD17F-61B1-8837-3877-B1B214D282D1}"/>
              </a:ext>
            </a:extLst>
          </p:cNvPr>
          <p:cNvCxnSpPr/>
          <p:nvPr/>
        </p:nvCxnSpPr>
        <p:spPr>
          <a:xfrm>
            <a:off x="5270500" y="2358390"/>
            <a:ext cx="667512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44343BE-C4E8-FC9D-B57E-316B756DE60C}"/>
              </a:ext>
            </a:extLst>
          </p:cNvPr>
          <p:cNvSpPr txBox="1"/>
          <p:nvPr/>
        </p:nvSpPr>
        <p:spPr>
          <a:xfrm>
            <a:off x="5168900" y="2334260"/>
            <a:ext cx="264541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b="1">
                <a:latin typeface="Segoe UI" panose="020B0502040204020203" pitchFamily="34" charset="0"/>
              </a:rPr>
              <a:t>EXPENSES</a:t>
            </a:r>
          </a:p>
        </p:txBody>
      </p:sp>
      <p:graphicFrame>
        <p:nvGraphicFramePr>
          <p:cNvPr id="11" name="DashboardExpensesDonut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57437"/>
              </p:ext>
            </p:extLst>
          </p:nvPr>
        </p:nvGraphicFramePr>
        <p:xfrm>
          <a:off x="9782810" y="2485390"/>
          <a:ext cx="2286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1869CF2-0384-43B3-C602-C10ECD4DEBFE}"/>
              </a:ext>
            </a:extLst>
          </p:cNvPr>
          <p:cNvSpPr txBox="1"/>
          <p:nvPr/>
        </p:nvSpPr>
        <p:spPr>
          <a:xfrm>
            <a:off x="5168900" y="2611120"/>
            <a:ext cx="4304030" cy="101566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>
                <a:solidFill>
                  <a:srgbClr val="404040"/>
                </a:solidFill>
                <a:latin typeface="Segoe UI" panose="020B0502040204020203" pitchFamily="34" charset="0"/>
              </a:rPr>
              <a:t>We have budgeted </a:t>
            </a:r>
            <a:r>
              <a:rPr lang="en-US" sz="1200" b="1" dirty="0">
                <a:solidFill>
                  <a:srgbClr val="404040"/>
                </a:solidFill>
                <a:latin typeface="Segoe UI" panose="020B0502040204020203" pitchFamily="34" charset="0"/>
              </a:rPr>
              <a:t>$10,282,715 </a:t>
            </a:r>
            <a:r>
              <a:rPr lang="en-US" sz="1200" dirty="0">
                <a:solidFill>
                  <a:srgbClr val="404040"/>
                </a:solidFill>
                <a:latin typeface="Segoe UI" panose="020B0502040204020203" pitchFamily="34" charset="0"/>
              </a:rPr>
              <a:t>in expenses based on 76.85 staff, a 6.5 student to teacher ratio, and 142,000 in square feet for the facility.  The largest components of expense are $4,761,010 (46.3%) in Salaries and $1,613,541 (15.7%) in Other Purchased Services.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2F1EB3-5A47-150D-A4F2-951735BCA5D5}"/>
              </a:ext>
            </a:extLst>
          </p:cNvPr>
          <p:cNvCxnSpPr/>
          <p:nvPr/>
        </p:nvCxnSpPr>
        <p:spPr>
          <a:xfrm>
            <a:off x="5270500" y="4644390"/>
            <a:ext cx="667512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15" name="DashboardAdjustmentWaterfall">
                <a:extLst>
                  <a:ext uri="{FF2B5EF4-FFF2-40B4-BE49-F238E27FC236}">
                    <a16:creationId xmlns:a16="http://schemas.microsoft.com/office/drawing/2014/main" id="{00000000-0008-0000-0100-000008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99654401"/>
                  </p:ext>
                </p:extLst>
              </p:nvPr>
            </p:nvGraphicFramePr>
            <p:xfrm>
              <a:off x="9782810" y="4771390"/>
              <a:ext cx="2286000" cy="20574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5" name="DashboardAdjustmentWaterfall">
                <a:extLst>
                  <a:ext uri="{FF2B5EF4-FFF2-40B4-BE49-F238E27FC236}">
                    <a16:creationId xmlns:a16="http://schemas.microsoft.com/office/drawing/2014/main" id="{00000000-0008-0000-0100-0000080000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782810" y="4771390"/>
                <a:ext cx="2286000" cy="205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024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05E803-B2BB-2752-1054-EF8FE2F904F8}"/>
              </a:ext>
            </a:extLst>
          </p:cNvPr>
          <p:cNvSpPr txBox="1"/>
          <p:nvPr/>
        </p:nvSpPr>
        <p:spPr>
          <a:xfrm>
            <a:off x="203200" y="6858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  <a:latin typeface="Segoe UI" panose="020B0502040204020203" pitchFamily="34" charset="0"/>
              </a:rPr>
              <a:t>Revenue |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9578F8-48CC-1C42-1086-28CA31BCA213}"/>
              </a:ext>
            </a:extLst>
          </p:cNvPr>
          <p:cNvSpPr txBox="1"/>
          <p:nvPr/>
        </p:nvSpPr>
        <p:spPr>
          <a:xfrm>
            <a:off x="203200" y="1083310"/>
            <a:ext cx="377571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SY25 BUDGETED REVENUE %</a:t>
            </a:r>
          </a:p>
        </p:txBody>
      </p:sp>
      <p:graphicFrame>
        <p:nvGraphicFramePr>
          <p:cNvPr id="4" name="DashboardRevenueDonut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971744"/>
              </p:ext>
            </p:extLst>
          </p:nvPr>
        </p:nvGraphicFramePr>
        <p:xfrm>
          <a:off x="0" y="1484630"/>
          <a:ext cx="393192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62C7726-13C3-DCFE-1BF9-E7A2C972E4B3}"/>
              </a:ext>
            </a:extLst>
          </p:cNvPr>
          <p:cNvSpPr/>
          <p:nvPr/>
        </p:nvSpPr>
        <p:spPr>
          <a:xfrm>
            <a:off x="4043680" y="98298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2E7756-B9DD-6880-F45C-867FD2AACF36}"/>
              </a:ext>
            </a:extLst>
          </p:cNvPr>
          <p:cNvSpPr txBox="1"/>
          <p:nvPr/>
        </p:nvSpPr>
        <p:spPr>
          <a:xfrm>
            <a:off x="4311650" y="1083310"/>
            <a:ext cx="377571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REVENUE PER STUDENT</a:t>
            </a:r>
          </a:p>
        </p:txBody>
      </p:sp>
      <p:graphicFrame>
        <p:nvGraphicFramePr>
          <p:cNvPr id="7" name="DashboardPercentRevenue">
            <a:extLst>
              <a:ext uri="{FF2B5EF4-FFF2-40B4-BE49-F238E27FC236}">
                <a16:creationId xmlns:a16="http://schemas.microsoft.com/office/drawing/2014/main" id="{00000000-0008-0000-0100-00002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872407"/>
              </p:ext>
            </p:extLst>
          </p:nvPr>
        </p:nvGraphicFramePr>
        <p:xfrm>
          <a:off x="4108450" y="1484630"/>
          <a:ext cx="3931920" cy="292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42E9C2-8079-D695-D666-5B727003D76F}"/>
              </a:ext>
            </a:extLst>
          </p:cNvPr>
          <p:cNvSpPr/>
          <p:nvPr/>
        </p:nvSpPr>
        <p:spPr>
          <a:xfrm>
            <a:off x="8152130" y="98298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111C10-45C9-DE34-C862-75D20DE5A001}"/>
              </a:ext>
            </a:extLst>
          </p:cNvPr>
          <p:cNvSpPr txBox="1"/>
          <p:nvPr/>
        </p:nvSpPr>
        <p:spPr>
          <a:xfrm>
            <a:off x="8420100" y="1083310"/>
            <a:ext cx="377571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COMMENTS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99C031-A1F7-4719-C664-1F0BE229601B}"/>
              </a:ext>
            </a:extLst>
          </p:cNvPr>
          <p:cNvSpPr txBox="1"/>
          <p:nvPr/>
        </p:nvSpPr>
        <p:spPr>
          <a:xfrm>
            <a:off x="8291830" y="1501140"/>
            <a:ext cx="3742690" cy="33239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We have budgeted </a:t>
            </a:r>
            <a:r>
              <a:rPr lang="en-US" sz="1400" b="1" dirty="0">
                <a:solidFill>
                  <a:srgbClr val="404040"/>
                </a:solidFill>
                <a:latin typeface="Segoe UI" panose="020B0502040204020203" pitchFamily="34" charset="0"/>
              </a:rPr>
              <a:t>$10,385,620 </a:t>
            </a: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in revenue for SY24-25, which is $2.1m less than the amount forecasted for the year before.  This is largely due to ESSER funding coming to an end in September.</a:t>
            </a:r>
          </a:p>
          <a:p>
            <a:endParaRPr lang="en-US" sz="1400" dirty="0">
              <a:solidFill>
                <a:srgbClr val="404040"/>
              </a:solidFill>
              <a:latin typeface="Segoe UI" panose="020B0502040204020203" pitchFamily="34" charset="0"/>
            </a:endParaRPr>
          </a:p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The largest components of revenue are State and Local Revenue (68.0%) and Federal Revenue (31.9%).</a:t>
            </a:r>
          </a:p>
          <a:p>
            <a:endParaRPr lang="en-US" sz="1400" dirty="0">
              <a:solidFill>
                <a:srgbClr val="404040"/>
              </a:solidFill>
              <a:latin typeface="Segoe UI" panose="020B0502040204020203" pitchFamily="34" charset="0"/>
            </a:endParaRPr>
          </a:p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Highlighted year-to-year changes: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$4m decrease (62.5% less per student) in Federal Revenue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$1.8m increase (11.5% more per student) in State and Local Revenue</a:t>
            </a:r>
          </a:p>
        </p:txBody>
      </p:sp>
    </p:spTree>
    <p:extLst>
      <p:ext uri="{BB962C8B-B14F-4D97-AF65-F5344CB8AC3E}">
        <p14:creationId xmlns:p14="http://schemas.microsoft.com/office/powerpoint/2010/main" val="415896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4D709C-1B7D-2D4C-EDB0-4B942DDBC794}"/>
              </a:ext>
            </a:extLst>
          </p:cNvPr>
          <p:cNvSpPr txBox="1"/>
          <p:nvPr/>
        </p:nvSpPr>
        <p:spPr>
          <a:xfrm>
            <a:off x="203200" y="6858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  <a:latin typeface="Segoe UI" panose="020B0502040204020203" pitchFamily="34" charset="0"/>
              </a:rPr>
              <a:t>Expenses |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7355E9-7F2D-5FF4-3764-907F5F7E7B7B}"/>
              </a:ext>
            </a:extLst>
          </p:cNvPr>
          <p:cNvSpPr txBox="1"/>
          <p:nvPr/>
        </p:nvSpPr>
        <p:spPr>
          <a:xfrm>
            <a:off x="248920" y="1083310"/>
            <a:ext cx="377571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SY25 BUDGETED EXPENSE %</a:t>
            </a:r>
          </a:p>
        </p:txBody>
      </p:sp>
      <p:graphicFrame>
        <p:nvGraphicFramePr>
          <p:cNvPr id="4" name="DashboardExpensesDonut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354428"/>
              </p:ext>
            </p:extLst>
          </p:nvPr>
        </p:nvGraphicFramePr>
        <p:xfrm>
          <a:off x="45720" y="1493520"/>
          <a:ext cx="393192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87B4B6E-062F-7B4A-61BA-B732C156F874}"/>
              </a:ext>
            </a:extLst>
          </p:cNvPr>
          <p:cNvSpPr/>
          <p:nvPr/>
        </p:nvSpPr>
        <p:spPr>
          <a:xfrm>
            <a:off x="4089400" y="98298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78944B-E38D-C5DF-E398-FD47058752F4}"/>
              </a:ext>
            </a:extLst>
          </p:cNvPr>
          <p:cNvSpPr txBox="1"/>
          <p:nvPr/>
        </p:nvSpPr>
        <p:spPr>
          <a:xfrm>
            <a:off x="4357370" y="1083310"/>
            <a:ext cx="377571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EXPENSE PER STUDENT</a:t>
            </a:r>
          </a:p>
        </p:txBody>
      </p:sp>
      <p:graphicFrame>
        <p:nvGraphicFramePr>
          <p:cNvPr id="7" name="DashboardPercentExpenses">
            <a:extLst>
              <a:ext uri="{FF2B5EF4-FFF2-40B4-BE49-F238E27FC236}">
                <a16:creationId xmlns:a16="http://schemas.microsoft.com/office/drawing/2014/main" id="{00000000-0008-0000-0100-00001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200883"/>
              </p:ext>
            </p:extLst>
          </p:nvPr>
        </p:nvGraphicFramePr>
        <p:xfrm>
          <a:off x="4154170" y="1493520"/>
          <a:ext cx="3931920" cy="456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559B0032-DFC1-DB6D-EE2E-676BAF31F29E}"/>
              </a:ext>
            </a:extLst>
          </p:cNvPr>
          <p:cNvSpPr/>
          <p:nvPr/>
        </p:nvSpPr>
        <p:spPr>
          <a:xfrm>
            <a:off x="8197850" y="98298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BAEC63-10BA-364F-6F6F-9620118BDB54}"/>
              </a:ext>
            </a:extLst>
          </p:cNvPr>
          <p:cNvSpPr txBox="1"/>
          <p:nvPr/>
        </p:nvSpPr>
        <p:spPr>
          <a:xfrm>
            <a:off x="8465820" y="1083310"/>
            <a:ext cx="377571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COMMENTS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7211A0-6AAC-C106-A04A-ACC494CB1D09}"/>
              </a:ext>
            </a:extLst>
          </p:cNvPr>
          <p:cNvSpPr txBox="1"/>
          <p:nvPr/>
        </p:nvSpPr>
        <p:spPr>
          <a:xfrm>
            <a:off x="8337550" y="1501140"/>
            <a:ext cx="3756660" cy="483209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We have budgeted </a:t>
            </a:r>
            <a:r>
              <a:rPr lang="en-US" sz="1400" b="1" dirty="0">
                <a:solidFill>
                  <a:srgbClr val="404040"/>
                </a:solidFill>
                <a:latin typeface="Segoe UI" panose="020B0502040204020203" pitchFamily="34" charset="0"/>
              </a:rPr>
              <a:t>$10,282,720 </a:t>
            </a: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in expenses for SY24-25, which is $2m less than the amount forecasted for the year before.  This is also due to reducing programs that were previously funded by ESSER funds.</a:t>
            </a:r>
          </a:p>
          <a:p>
            <a:endParaRPr lang="en-US" sz="1400" dirty="0">
              <a:solidFill>
                <a:srgbClr val="404040"/>
              </a:solidFill>
              <a:latin typeface="Segoe UI" panose="020B0502040204020203" pitchFamily="34" charset="0"/>
            </a:endParaRPr>
          </a:p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The largest components of expenses are Salaries (46.3%) and Other Purchased Services (15.7%).</a:t>
            </a:r>
          </a:p>
          <a:p>
            <a:endParaRPr lang="en-US" sz="1400" dirty="0">
              <a:solidFill>
                <a:srgbClr val="404040"/>
              </a:solidFill>
              <a:latin typeface="Segoe UI" panose="020B0502040204020203" pitchFamily="34" charset="0"/>
            </a:endParaRPr>
          </a:p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Highlighted year-to-year changes: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$849k decrease (30.1% less per student) in Salaries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$549k decrease (39.1% less per student) in Purchased Professional &amp; Technical Services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$301k decrease (30.5% less per student) in Other Purchased Services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$261k decrease (34.6% less per student) in Benefits and Taxes</a:t>
            </a:r>
          </a:p>
          <a:p>
            <a:pPr indent="-285750">
              <a:buClr>
                <a:srgbClr val="000000"/>
              </a:buClr>
              <a:buSzPts val="1400"/>
              <a:buFont typeface="Segoe UI" panose="020B0502040204020203" pitchFamily="34" charset="0"/>
              <a:buChar char="●"/>
            </a:pPr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$110k decrease (27.6% less per student) in Supplies</a:t>
            </a:r>
          </a:p>
        </p:txBody>
      </p:sp>
    </p:spTree>
    <p:extLst>
      <p:ext uri="{BB962C8B-B14F-4D97-AF65-F5344CB8AC3E}">
        <p14:creationId xmlns:p14="http://schemas.microsoft.com/office/powerpoint/2010/main" val="101675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7FBE68-3AB4-C456-865B-CC2E988776DF}"/>
              </a:ext>
            </a:extLst>
          </p:cNvPr>
          <p:cNvSpPr txBox="1"/>
          <p:nvPr/>
        </p:nvSpPr>
        <p:spPr>
          <a:xfrm>
            <a:off x="203200" y="6858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  <a:latin typeface="Segoe UI" panose="020B0502040204020203" pitchFamily="34" charset="0"/>
              </a:rPr>
              <a:t>Net Income and Gross Margin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D89002-4264-56DA-1379-C04F96AD242C}"/>
              </a:ext>
            </a:extLst>
          </p:cNvPr>
          <p:cNvSpPr txBox="1"/>
          <p:nvPr/>
        </p:nvSpPr>
        <p:spPr>
          <a:xfrm>
            <a:off x="612140" y="867410"/>
            <a:ext cx="274320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NET INCOME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DashboardChartNetIncome">
                <a:extLst>
                  <a:ext uri="{FF2B5EF4-FFF2-40B4-BE49-F238E27FC236}">
                    <a16:creationId xmlns:a16="http://schemas.microsoft.com/office/drawing/2014/main" id="{00000000-0008-0000-0100-000009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00653872"/>
                  </p:ext>
                </p:extLst>
              </p:nvPr>
            </p:nvGraphicFramePr>
            <p:xfrm>
              <a:off x="612140" y="1430019"/>
              <a:ext cx="27432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DashboardChartNetIncome">
                <a:extLst>
                  <a:ext uri="{FF2B5EF4-FFF2-40B4-BE49-F238E27FC236}">
                    <a16:creationId xmlns:a16="http://schemas.microsoft.com/office/drawing/2014/main" id="{00000000-0008-0000-0100-0000090000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2140" y="1430019"/>
                <a:ext cx="2743200" cy="2743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1B33B8-5508-5F4D-5204-17013FD75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522392"/>
              </p:ext>
            </p:extLst>
          </p:nvPr>
        </p:nvGraphicFramePr>
        <p:xfrm>
          <a:off x="481330" y="4248150"/>
          <a:ext cx="3055874" cy="82296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659128">
                  <a:extLst>
                    <a:ext uri="{9D8B030D-6E8A-4147-A177-3AD203B41FA5}">
                      <a16:colId xmlns:a16="http://schemas.microsoft.com/office/drawing/2014/main" val="2226573974"/>
                    </a:ext>
                  </a:extLst>
                </a:gridCol>
                <a:gridCol w="1396746">
                  <a:extLst>
                    <a:ext uri="{9D8B030D-6E8A-4147-A177-3AD203B41FA5}">
                      <a16:colId xmlns:a16="http://schemas.microsoft.com/office/drawing/2014/main" val="373645404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Revenue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10,385,620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5485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Expenses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10,282,715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50478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Net Income</a:t>
                      </a:r>
                      <a:endParaRPr lang="en-US" sz="1200" b="1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102,905</a:t>
                      </a:r>
                      <a:endParaRPr lang="en-US" sz="1200" b="1" i="0" u="none" strike="noStrike" dirty="0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323333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E97F592-C350-2B55-8B84-15EE3FF3C748}"/>
              </a:ext>
            </a:extLst>
          </p:cNvPr>
          <p:cNvSpPr/>
          <p:nvPr/>
        </p:nvSpPr>
        <p:spPr>
          <a:xfrm>
            <a:off x="4028440" y="98298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E1A767-A7DA-1B40-ABAD-40781A0C879B}"/>
              </a:ext>
            </a:extLst>
          </p:cNvPr>
          <p:cNvSpPr txBox="1"/>
          <p:nvPr/>
        </p:nvSpPr>
        <p:spPr>
          <a:xfrm>
            <a:off x="4692650" y="867410"/>
            <a:ext cx="274320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GROSS MARGIN</a:t>
            </a:r>
          </a:p>
        </p:txBody>
      </p:sp>
      <p:graphicFrame>
        <p:nvGraphicFramePr>
          <p:cNvPr id="8" name="DashboardChartKpiGrossMargin">
            <a:extLst>
              <a:ext uri="{FF2B5EF4-FFF2-40B4-BE49-F238E27FC236}">
                <a16:creationId xmlns:a16="http://schemas.microsoft.com/office/drawing/2014/main" id="{00000000-0008-0000-0100-00001F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495049"/>
              </p:ext>
            </p:extLst>
          </p:nvPr>
        </p:nvGraphicFramePr>
        <p:xfrm>
          <a:off x="4692650" y="1430019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BBE204A-8F51-442D-178F-D9F8FB21E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252108"/>
              </p:ext>
            </p:extLst>
          </p:nvPr>
        </p:nvGraphicFramePr>
        <p:xfrm>
          <a:off x="4561840" y="4248150"/>
          <a:ext cx="3055874" cy="13106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659128">
                  <a:extLst>
                    <a:ext uri="{9D8B030D-6E8A-4147-A177-3AD203B41FA5}">
                      <a16:colId xmlns:a16="http://schemas.microsoft.com/office/drawing/2014/main" val="3604831582"/>
                    </a:ext>
                  </a:extLst>
                </a:gridCol>
                <a:gridCol w="1396746">
                  <a:extLst>
                    <a:ext uri="{9D8B030D-6E8A-4147-A177-3AD203B41FA5}">
                      <a16:colId xmlns:a16="http://schemas.microsoft.com/office/drawing/2014/main" val="26530441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Revenue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10,385,620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0957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Expenses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10,282,715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08118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Net Income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102,905</a:t>
                      </a:r>
                      <a:endParaRPr lang="en-US" sz="1200" b="0" i="0" u="none" strike="noStrike" dirty="0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4533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Gross Margin</a:t>
                      </a: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0.99%</a:t>
                      </a: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979088"/>
                  </a:ext>
                </a:extLst>
              </a:tr>
              <a:tr h="2133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Gross Margin = Net Income / Revenue</a:t>
                      </a: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effectLst/>
                        <a:highlight>
                          <a:srgbClr val="FFFDF5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651049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B32B47FE-6C47-D5AB-D62B-FA125E493387}"/>
              </a:ext>
            </a:extLst>
          </p:cNvPr>
          <p:cNvSpPr/>
          <p:nvPr/>
        </p:nvSpPr>
        <p:spPr>
          <a:xfrm>
            <a:off x="8108950" y="98298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A661AB-2D5C-8D5B-8D8E-2D4032807A61}"/>
              </a:ext>
            </a:extLst>
          </p:cNvPr>
          <p:cNvSpPr txBox="1"/>
          <p:nvPr/>
        </p:nvSpPr>
        <p:spPr>
          <a:xfrm>
            <a:off x="8773160" y="867410"/>
            <a:ext cx="274320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COMMENTS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70FF7E-09D0-42A1-6358-CF7B2A098B0F}"/>
              </a:ext>
            </a:extLst>
          </p:cNvPr>
          <p:cNvSpPr txBox="1"/>
          <p:nvPr/>
        </p:nvSpPr>
        <p:spPr>
          <a:xfrm>
            <a:off x="8275320" y="1512570"/>
            <a:ext cx="3756660" cy="9541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The forecasted net income is $102,905 on $10,385,620 in revenue. This yields  .99% in gross margin.</a:t>
            </a:r>
          </a:p>
          <a:p>
            <a:endParaRPr lang="en-US" sz="1400" dirty="0">
              <a:solidFill>
                <a:srgbClr val="404040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485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CFEE8F-AFC8-1985-032E-1F11A6DD3B33}"/>
              </a:ext>
            </a:extLst>
          </p:cNvPr>
          <p:cNvSpPr txBox="1"/>
          <p:nvPr/>
        </p:nvSpPr>
        <p:spPr>
          <a:xfrm>
            <a:off x="203200" y="68580"/>
            <a:ext cx="12192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  <a:latin typeface="Segoe UI" panose="020B0502040204020203" pitchFamily="34" charset="0"/>
              </a:rPr>
              <a:t>Ending Cash and Days of Cash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80796-026C-9C93-F913-6D34992515E2}"/>
              </a:ext>
            </a:extLst>
          </p:cNvPr>
          <p:cNvSpPr txBox="1"/>
          <p:nvPr/>
        </p:nvSpPr>
        <p:spPr>
          <a:xfrm>
            <a:off x="215900" y="867410"/>
            <a:ext cx="374269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ENDING CASH WATERFALL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DashboardChartEndingCash">
                <a:extLst>
                  <a:ext uri="{FF2B5EF4-FFF2-40B4-BE49-F238E27FC236}">
                    <a16:creationId xmlns:a16="http://schemas.microsoft.com/office/drawing/2014/main" id="{00000000-0008-0000-0100-00000500000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63633765"/>
                  </p:ext>
                </p:extLst>
              </p:nvPr>
            </p:nvGraphicFramePr>
            <p:xfrm>
              <a:off x="182880" y="1430019"/>
              <a:ext cx="3657600" cy="27432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DashboardChartEndingCash">
                <a:extLst>
                  <a:ext uri="{FF2B5EF4-FFF2-40B4-BE49-F238E27FC236}">
                    <a16:creationId xmlns:a16="http://schemas.microsoft.com/office/drawing/2014/main" id="{00000000-0008-0000-0100-0000050000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2880" y="1430019"/>
                <a:ext cx="3657600" cy="27432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7ED54F9-9FA0-A232-FF99-0BF68149A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802078"/>
              </p:ext>
            </p:extLst>
          </p:nvPr>
        </p:nvGraphicFramePr>
        <p:xfrm>
          <a:off x="125730" y="4248150"/>
          <a:ext cx="3835400" cy="192024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2082800">
                  <a:extLst>
                    <a:ext uri="{9D8B030D-6E8A-4147-A177-3AD203B41FA5}">
                      <a16:colId xmlns:a16="http://schemas.microsoft.com/office/drawing/2014/main" val="420825497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2650907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Starting Cash</a:t>
                      </a:r>
                      <a:endParaRPr lang="en-US" sz="1200" b="1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5,469,478</a:t>
                      </a:r>
                      <a:endParaRPr lang="en-US" sz="1200" b="1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5145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Net Income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102,905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78184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Fixed Assets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-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061445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Debt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                              -   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681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Other Adj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              (1,509,256)</a:t>
                      </a:r>
                      <a:endParaRPr lang="en-US" sz="1200" b="0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2569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Net Annual Cash Increase</a:t>
                      </a: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-1,406,351</a:t>
                      </a:r>
                      <a:endParaRPr lang="en-US" sz="1200" b="1" i="0" u="none" strike="noStrike" dirty="0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9668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Ending Cash</a:t>
                      </a:r>
                      <a:endParaRPr lang="en-US" sz="1200" b="1" i="0" u="none" strike="noStrike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effectLst/>
                          <a:highlight>
                            <a:srgbClr val="FFFDF5"/>
                          </a:highlight>
                          <a:latin typeface="Segoe UI" panose="020B0502040204020203" pitchFamily="34" charset="0"/>
                        </a:rPr>
                        <a:t>               4,063,127 </a:t>
                      </a:r>
                      <a:endParaRPr lang="en-US" sz="1200" b="1" i="0" u="none" strike="noStrike" dirty="0">
                        <a:effectLst/>
                        <a:highlight>
                          <a:srgbClr val="FFFDF5"/>
                        </a:highlight>
                        <a:latin typeface="Segoe UI" panose="020B0502040204020203" pitchFamily="34" charset="0"/>
                      </a:endParaRPr>
                    </a:p>
                  </a:txBody>
                  <a:tcPr marL="127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31368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26BAB14-6AE4-6231-158B-AE152339EC7C}"/>
              </a:ext>
            </a:extLst>
          </p:cNvPr>
          <p:cNvSpPr/>
          <p:nvPr/>
        </p:nvSpPr>
        <p:spPr>
          <a:xfrm>
            <a:off x="4028440" y="98298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E1B13C-EBA3-BCC9-D1FF-A7C9D814FF21}"/>
              </a:ext>
            </a:extLst>
          </p:cNvPr>
          <p:cNvSpPr txBox="1"/>
          <p:nvPr/>
        </p:nvSpPr>
        <p:spPr>
          <a:xfrm>
            <a:off x="4296410" y="867410"/>
            <a:ext cx="374269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DAYS OF CASH</a:t>
            </a:r>
          </a:p>
        </p:txBody>
      </p:sp>
      <p:graphicFrame>
        <p:nvGraphicFramePr>
          <p:cNvPr id="8" name="DashboardChartKpiDaysOfCash">
            <a:extLst>
              <a:ext uri="{FF2B5EF4-FFF2-40B4-BE49-F238E27FC236}">
                <a16:creationId xmlns:a16="http://schemas.microsoft.com/office/drawing/2014/main" id="{00000000-0008-0000-0100-00001E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667129"/>
              </p:ext>
            </p:extLst>
          </p:nvPr>
        </p:nvGraphicFramePr>
        <p:xfrm>
          <a:off x="4729480" y="1430019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3CC4FB5-1332-5E9E-4D3D-6B66E3D1B3B3}"/>
              </a:ext>
            </a:extLst>
          </p:cNvPr>
          <p:cNvSpPr/>
          <p:nvPr/>
        </p:nvSpPr>
        <p:spPr>
          <a:xfrm>
            <a:off x="8108950" y="982980"/>
            <a:ext cx="64770" cy="6017260"/>
          </a:xfrm>
          <a:prstGeom prst="rect">
            <a:avLst/>
          </a:prstGeom>
          <a:solidFill>
            <a:srgbClr val="D9D9D9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0F04F-BB97-B437-0429-949C83F037F5}"/>
              </a:ext>
            </a:extLst>
          </p:cNvPr>
          <p:cNvSpPr txBox="1"/>
          <p:nvPr/>
        </p:nvSpPr>
        <p:spPr>
          <a:xfrm>
            <a:off x="8376920" y="867410"/>
            <a:ext cx="3742690" cy="400110"/>
          </a:xfrm>
          <a:prstGeom prst="rect">
            <a:avLst/>
          </a:prstGeom>
          <a:noFill/>
        </p:spPr>
        <p:txBody>
          <a:bodyPr vert="horz" rtlCol="0" anchorCtr="1">
            <a:spAutoFit/>
          </a:bodyPr>
          <a:lstStyle/>
          <a:p>
            <a:r>
              <a:rPr lang="en-US" sz="2000" b="1">
                <a:solidFill>
                  <a:srgbClr val="7F7F7F"/>
                </a:solidFill>
                <a:latin typeface="Segoe UI" panose="020B0502040204020203" pitchFamily="34" charset="0"/>
              </a:rPr>
              <a:t>COMMENTS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84381D-CE50-7ABC-791E-446438E78E95}"/>
              </a:ext>
            </a:extLst>
          </p:cNvPr>
          <p:cNvSpPr txBox="1"/>
          <p:nvPr/>
        </p:nvSpPr>
        <p:spPr>
          <a:xfrm>
            <a:off x="8343900" y="1512570"/>
            <a:ext cx="3756660" cy="16004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We are predicting 144 days of cash at 6/30/25. This is based upon ending the year with 4,063,127 in cash.  </a:t>
            </a:r>
          </a:p>
          <a:p>
            <a:endParaRPr lang="en-US" sz="1400" dirty="0">
              <a:solidFill>
                <a:srgbClr val="404040"/>
              </a:solidFill>
              <a:latin typeface="Segoe UI" panose="020B0502040204020203" pitchFamily="34" charset="0"/>
            </a:endParaRPr>
          </a:p>
          <a:p>
            <a:r>
              <a:rPr lang="en-US" sz="1400" dirty="0">
                <a:solidFill>
                  <a:srgbClr val="404040"/>
                </a:solidFill>
                <a:latin typeface="Segoe UI" panose="020B0502040204020203" pitchFamily="34" charset="0"/>
              </a:rPr>
              <a:t>This is a conservative estimate that is anticipating added expenses due to the closure of Zion City.</a:t>
            </a:r>
          </a:p>
        </p:txBody>
      </p:sp>
    </p:spTree>
    <p:extLst>
      <p:ext uri="{BB962C8B-B14F-4D97-AF65-F5344CB8AC3E}">
        <p14:creationId xmlns:p14="http://schemas.microsoft.com/office/powerpoint/2010/main" val="21153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80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85B8D7-05AB-8F4F-22E8-D6C350515E6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60" y="457200"/>
            <a:ext cx="5056632" cy="601675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39C0A9-9629-EDDD-3590-1E4401BC461C}"/>
              </a:ext>
            </a:extLst>
          </p:cNvPr>
          <p:cNvSpPr txBox="1"/>
          <p:nvPr/>
        </p:nvSpPr>
        <p:spPr>
          <a:xfrm>
            <a:off x="7823200" y="2466340"/>
            <a:ext cx="3797300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000" b="1">
                <a:solidFill>
                  <a:srgbClr val="FFFFFF"/>
                </a:solidFill>
                <a:latin typeface="Segoe UI" panose="020B0502040204020203" pitchFamily="34" charset="0"/>
              </a:rPr>
              <a:t>QUESTIONS?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00B47D-51D1-0EB0-70A2-D5D8B6F296C9}"/>
              </a:ext>
            </a:extLst>
          </p:cNvPr>
          <p:cNvSpPr txBox="1"/>
          <p:nvPr/>
        </p:nvSpPr>
        <p:spPr>
          <a:xfrm>
            <a:off x="7124700" y="3020060"/>
            <a:ext cx="3797300" cy="16680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rgbClr val="FFFFFF"/>
                </a:solidFill>
                <a:latin typeface="Segoe UI" panose="020B0502040204020203" pitchFamily="34" charset="0"/>
              </a:rPr>
              <a:t>Please contact your</a:t>
            </a:r>
          </a:p>
          <a:p>
            <a:pPr algn="ctr">
              <a:lnSpc>
                <a:spcPct val="150000"/>
              </a:lnSpc>
            </a:pPr>
            <a:r>
              <a:rPr lang="en-US" sz="1400" b="1" dirty="0" err="1">
                <a:solidFill>
                  <a:srgbClr val="FFFFFF"/>
                </a:solidFill>
                <a:latin typeface="Segoe UI" panose="020B0502040204020203" pitchFamily="34" charset="0"/>
              </a:rPr>
              <a:t>EdOps</a:t>
            </a:r>
            <a:r>
              <a:rPr lang="en-US" sz="1400" b="1" dirty="0">
                <a:solidFill>
                  <a:srgbClr val="FFFFFF"/>
                </a:solidFill>
                <a:latin typeface="Segoe UI" panose="020B0502040204020203" pitchFamily="34" charset="0"/>
              </a:rPr>
              <a:t> Finance Manager:</a:t>
            </a:r>
          </a:p>
          <a:p>
            <a:pPr algn="ctr">
              <a:lnSpc>
                <a:spcPct val="150000"/>
              </a:lnSpc>
            </a:pPr>
            <a:endParaRPr lang="en-US" sz="1400" b="1" dirty="0">
              <a:solidFill>
                <a:srgbClr val="FFFFFF"/>
              </a:solidFill>
              <a:latin typeface="Segoe UI" panose="020B0502040204020203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rgbClr val="FFFFFF"/>
                </a:solidFill>
                <a:latin typeface="Segoe UI" panose="020B0502040204020203" pitchFamily="34" charset="0"/>
              </a:rPr>
              <a:t>Dan Cembrola</a:t>
            </a:r>
          </a:p>
          <a:p>
            <a:pPr algn="ctr">
              <a:lnSpc>
                <a:spcPct val="150000"/>
              </a:lnSpc>
            </a:pPr>
            <a:r>
              <a:rPr lang="en-US" sz="1400" b="1" dirty="0">
                <a:solidFill>
                  <a:srgbClr val="FFFFFF"/>
                </a:solidFill>
                <a:latin typeface="Segoe UI" panose="020B0502040204020203" pitchFamily="34" charset="0"/>
              </a:rPr>
              <a:t>dcembrola@ed-ops.com</a:t>
            </a:r>
          </a:p>
        </p:txBody>
      </p:sp>
    </p:spTree>
    <p:extLst>
      <p:ext uri="{BB962C8B-B14F-4D97-AF65-F5344CB8AC3E}">
        <p14:creationId xmlns:p14="http://schemas.microsoft.com/office/powerpoint/2010/main" val="216517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828</Words>
  <Application>Microsoft Office PowerPoint</Application>
  <PresentationFormat>Widescreen</PresentationFormat>
  <Paragraphs>203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Aptos</vt:lpstr>
      <vt:lpstr>Aptos Display</vt:lpstr>
      <vt:lpstr>Arial</vt:lpstr>
      <vt:lpstr>Noto Sans Symbols</vt:lpstr>
      <vt:lpstr>Raleway</vt:lpstr>
      <vt:lpstr>Raleway ExtraBold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Cembrola</dc:creator>
  <cp:lastModifiedBy>Dan Cembrola</cp:lastModifiedBy>
  <cp:revision>16</cp:revision>
  <dcterms:created xsi:type="dcterms:W3CDTF">2024-05-15T23:43:12Z</dcterms:created>
  <dcterms:modified xsi:type="dcterms:W3CDTF">2024-05-16T11:44:50Z</dcterms:modified>
</cp:coreProperties>
</file>