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9" r:id="rId6"/>
    <p:sldId id="270" r:id="rId7"/>
    <p:sldId id="271" r:id="rId8"/>
    <p:sldId id="262" r:id="rId9"/>
    <p:sldId id="263" r:id="rId10"/>
  </p:sldIdLst>
  <p:sldSz cx="12192000" cy="6858000"/>
  <p:notesSz cx="6858000" cy="9144000"/>
  <p:embeddedFontLst>
    <p:embeddedFont>
      <p:font typeface="Raleway" pitchFamily="2" charset="0"/>
      <p:regular r:id="rId11"/>
      <p:bold r:id="rId12"/>
      <p:italic r:id="rId13"/>
      <p:boldItalic r:id="rId14"/>
    </p:embeddedFont>
    <p:embeddedFont>
      <p:font typeface="Raleway ExtraBold" pitchFamily="2" charset="0"/>
      <p:bold r:id="rId15"/>
      <p:boldItalic r:id="rId16"/>
    </p:embeddedFont>
    <p:embeddedFont>
      <p:font typeface="Wingdings 2" panose="05020102010507070707" pitchFamily="18" charset="2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7EB1-1905-CA96-E91F-181043DB4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C63BE-FCD3-AF4B-68EA-0F0373C33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27197-F105-11BD-AF3C-6DE9891E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307C2-312B-8755-814B-864F0F3F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77818-AAA0-F2A6-481E-F3AA3E92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55D1F8F-8360-0D71-DA2F-E048AA81F581}"/>
              </a:ext>
            </a:extLst>
          </p:cNvPr>
          <p:cNvSpPr txBox="1"/>
          <p:nvPr userDrawn="1"/>
        </p:nvSpPr>
        <p:spPr>
          <a:xfrm>
            <a:off x="281940" y="6600190"/>
            <a:ext cx="521297" cy="24622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000">
                <a:solidFill>
                  <a:srgbClr val="AFABAB"/>
                </a:solidFill>
                <a:latin typeface="Raleway" pitchFamily="2" charset="0"/>
              </a:rPr>
              <a:t>PAGE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A54CE-EF3A-D66B-BBED-9AF865EC5530}"/>
              </a:ext>
            </a:extLst>
          </p:cNvPr>
          <p:cNvSpPr txBox="1"/>
          <p:nvPr userDrawn="1"/>
        </p:nvSpPr>
        <p:spPr>
          <a:xfrm>
            <a:off x="676237" y="6598920"/>
            <a:ext cx="393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993B0E60-C6E9-482F-A2CB-DD320ADBBEEF}" type="slidenum">
              <a:rPr lang="en-US" sz="1000" smtClean="0">
                <a:solidFill>
                  <a:srgbClr val="AFABAB"/>
                </a:solidFill>
                <a:latin typeface="Raleway" pitchFamily="2" charset="0"/>
              </a:rPr>
              <a:t>‹#›</a:t>
            </a:fld>
            <a:endParaRPr lang="en-US" sz="1000">
              <a:solidFill>
                <a:srgbClr val="AFABAB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227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ABAED-13DB-C6AF-B259-DF1DEC2E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5DB62-1A00-C7EF-94EA-45E6D9C1D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15467-CBD1-8C23-CB33-604636AA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21976-966C-8A33-0507-57450AAB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37A1D-E561-D89B-469A-82A421E9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45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|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03A29A6-C684-F925-8196-BBB6B8BAA13F}"/>
              </a:ext>
            </a:extLst>
          </p:cNvPr>
          <p:cNvSpPr/>
          <p:nvPr userDrawn="1"/>
        </p:nvSpPr>
        <p:spPr>
          <a:xfrm>
            <a:off x="0" y="0"/>
            <a:ext cx="12192000" cy="839470"/>
          </a:xfrm>
          <a:prstGeom prst="rect">
            <a:avLst/>
          </a:prstGeom>
          <a:solidFill>
            <a:srgbClr val="0166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EdOpsBlue">
            <a:extLst>
              <a:ext uri="{FF2B5EF4-FFF2-40B4-BE49-F238E27FC236}">
                <a16:creationId xmlns:a16="http://schemas.microsoft.com/office/drawing/2014/main" id="{00000000-0008-0000-2700-00002F0000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2092" y="115570"/>
            <a:ext cx="1821008" cy="5803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B25921-B728-5225-C88B-8A639DE9E374}"/>
              </a:ext>
            </a:extLst>
          </p:cNvPr>
          <p:cNvSpPr txBox="1"/>
          <p:nvPr userDrawn="1"/>
        </p:nvSpPr>
        <p:spPr>
          <a:xfrm>
            <a:off x="0" y="6600190"/>
            <a:ext cx="521297" cy="24622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000">
                <a:solidFill>
                  <a:srgbClr val="AFABAB"/>
                </a:solidFill>
                <a:latin typeface="Raleway" pitchFamily="2" charset="0"/>
              </a:rPr>
              <a:t>PAGE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A746A7-0448-C458-3384-D920852E1995}"/>
              </a:ext>
            </a:extLst>
          </p:cNvPr>
          <p:cNvSpPr txBox="1"/>
          <p:nvPr userDrawn="1"/>
        </p:nvSpPr>
        <p:spPr>
          <a:xfrm>
            <a:off x="394297" y="6598920"/>
            <a:ext cx="393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664B43D0-277E-4F70-8702-1A56E18358A2}" type="slidenum">
              <a:rPr lang="en-US" sz="1000" smtClean="0">
                <a:solidFill>
                  <a:srgbClr val="AFABAB"/>
                </a:solidFill>
                <a:latin typeface="Raleway" pitchFamily="2" charset="0"/>
              </a:rPr>
              <a:t>‹#›</a:t>
            </a:fld>
            <a:endParaRPr lang="en-US" sz="1000">
              <a:solidFill>
                <a:srgbClr val="AFABAB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6420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43DC0F6-1578-FA90-3AF2-C25A05CBA262}"/>
              </a:ext>
            </a:extLst>
          </p:cNvPr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rgbClr val="0066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9002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2A19D-B03F-387E-A0F0-7DC506D39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1759F-0431-C542-80C8-5F374A224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A6CC8-6ACF-DF70-ECA6-9392E07F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B6175-D5A6-0448-312C-37E45684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4066C-6855-01EE-AD7C-7011396D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22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B46413-6A10-4FDA-80AA-0D78575620CE}"/>
              </a:ext>
            </a:extLst>
          </p:cNvPr>
          <p:cNvSpPr txBox="1"/>
          <p:nvPr userDrawn="1"/>
        </p:nvSpPr>
        <p:spPr>
          <a:xfrm>
            <a:off x="11272520" y="6600190"/>
            <a:ext cx="521297" cy="24622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000">
                <a:solidFill>
                  <a:srgbClr val="AFABAB"/>
                </a:solidFill>
                <a:latin typeface="Raleway" pitchFamily="2" charset="0"/>
              </a:rPr>
              <a:t>PAGE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981CF4-A4B4-CCC5-E299-79E3FB026C6E}"/>
              </a:ext>
            </a:extLst>
          </p:cNvPr>
          <p:cNvSpPr txBox="1"/>
          <p:nvPr userDrawn="1"/>
        </p:nvSpPr>
        <p:spPr>
          <a:xfrm>
            <a:off x="11666817" y="6598920"/>
            <a:ext cx="393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963C7559-2368-4078-AC0F-08EE5DC33008}" type="slidenum">
              <a:rPr lang="en-US" sz="1000" smtClean="0">
                <a:solidFill>
                  <a:srgbClr val="AFABAB"/>
                </a:solidFill>
                <a:latin typeface="Raleway" pitchFamily="2" charset="0"/>
              </a:rPr>
              <a:t>‹#›</a:t>
            </a:fld>
            <a:endParaRPr lang="en-US" sz="1000">
              <a:solidFill>
                <a:srgbClr val="AFABAB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3043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38710-638C-629B-0003-41386BD4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81EF6-7EE3-3FD7-BA48-F6C81F6DA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C4BB3-5A68-74AB-439D-AEF9A535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FCFC-3D92-D3D9-A2F3-DD77F5DE5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80A3B-67F2-4BA5-DB22-48B88F9B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7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7665-E5D4-ACA2-F952-8EAB884E7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DBBC4-0F59-5A31-D800-66195817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A89F2-E37A-4682-C2A8-E8DB9BFE7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4739E-A80A-A757-F93C-AD6AEB01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28D31-96BD-7345-9591-3E29AC90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18D5-2FB2-D42A-04A3-84D68913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B1159-CE6F-21B8-8A80-22510F6A4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10AAA-E307-024B-5EB9-85255D0BE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3AA8D-E889-43E9-F902-032FA2E7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283CC-4D8B-78AA-17F6-0BC496FA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18B1C-BC46-7399-5BCB-5D5D8C63E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91DC-3D12-50D1-A12B-A223ECDA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C1DB3-2E6C-CC52-8A34-A921BF5A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1C51A-A90D-9817-08EB-C3A3B6E07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8B05A-A66A-00AC-6DED-1C3F97734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0F9F4-611A-AF71-8ED9-56B7CF5C4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65310-31E6-0044-69A6-B2095D60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FE0D5E-0049-C665-430F-FE306126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D096A9-772D-0EFB-187F-6988AEAA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1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88853-9678-2888-81F9-530DA1C0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9CB9B-6F57-5E44-E9E2-D475EA2B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DB088-B458-5DFE-4BEE-949C4E78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AA076-D982-870C-8CD7-A2AD0A0D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92F8D-3EC7-6E22-70F8-E9BCE607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B89F5-E9B1-9A09-1F1A-EB264C43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FE33C-A3B7-16F7-AB78-097094B9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7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D7F7-2B19-326A-6EA3-AB780FC8D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8A476-72AB-252D-5D39-14A3F2894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33F78-7AAE-107E-AA82-D1C3DD746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E2E88-7E9E-53E7-AE00-7674FCD12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8692F-F571-54A9-2CC4-271888A3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8FCB3-E2B0-6CAB-C30A-C91D2E13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9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2CD0-0A07-1CD8-9FBF-52FE70EBF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C3AD9E-0005-8F09-8A91-A08507F45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8A68E-51F1-1818-88B3-9C8BD7590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734DA-DF16-5891-210C-154D13DA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C4CF4-725F-D987-C5E2-BA918758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A9DBE-8D76-06A7-2574-B96BD0A1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0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1A4F82-EF04-9C6E-550B-C0B22BEE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3F0E0-4BDB-6328-FB65-4ABF0F623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A11B8-5BC3-1A4F-B896-9A6301C5F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498FA5-783F-452C-91BE-17D47F97ECC9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EBA23-A8BF-8174-AD22-AD0F7CC5E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8B710-594E-ED73-A79D-B201CF07B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2" r:id="rId10"/>
    <p:sldLayoutId id="2147483658" r:id="rId11"/>
    <p:sldLayoutId id="2147483660" r:id="rId12"/>
    <p:sldLayoutId id="2147483661" r:id="rId13"/>
    <p:sldLayoutId id="2147483659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lient">
            <a:extLst>
              <a:ext uri="{FF2B5EF4-FFF2-40B4-BE49-F238E27FC236}">
                <a16:creationId xmlns:a16="http://schemas.microsoft.com/office/drawing/2014/main" id="{00000000-0008-0000-2700-000030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5311" y="2208278"/>
            <a:ext cx="1884179" cy="9174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A785C4-A6FD-C027-5BF9-A21D9C8CF934}"/>
              </a:ext>
            </a:extLst>
          </p:cNvPr>
          <p:cNvSpPr txBox="1"/>
          <p:nvPr/>
        </p:nvSpPr>
        <p:spPr>
          <a:xfrm>
            <a:off x="0" y="5326380"/>
            <a:ext cx="9197340" cy="86177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5000" b="1">
                <a:solidFill>
                  <a:srgbClr val="0066B3"/>
                </a:solidFill>
                <a:latin typeface="Raleway ExtraBold" pitchFamily="2" charset="0"/>
              </a:rPr>
              <a:t>January 2024 Financials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6A2603-6FD9-F7E9-5D42-01387FA0EBBA}"/>
              </a:ext>
            </a:extLst>
          </p:cNvPr>
          <p:cNvSpPr/>
          <p:nvPr/>
        </p:nvSpPr>
        <p:spPr>
          <a:xfrm>
            <a:off x="9197340" y="0"/>
            <a:ext cx="2994660" cy="6870700"/>
          </a:xfrm>
          <a:prstGeom prst="rect">
            <a:avLst/>
          </a:prstGeom>
          <a:solidFill>
            <a:srgbClr val="0066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555BF-5A58-0167-E408-C1DFE3D4A63B}"/>
              </a:ext>
            </a:extLst>
          </p:cNvPr>
          <p:cNvSpPr txBox="1"/>
          <p:nvPr/>
        </p:nvSpPr>
        <p:spPr>
          <a:xfrm>
            <a:off x="9640570" y="4992741"/>
            <a:ext cx="2108200" cy="2616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1100">
                <a:solidFill>
                  <a:srgbClr val="BDD7EE"/>
                </a:solidFill>
                <a:latin typeface="Raleway" pitchFamily="2" charset="0"/>
              </a:rPr>
              <a:t>PREPARED  </a:t>
            </a:r>
            <a:r>
              <a:rPr lang="en-US" sz="1100" b="1">
                <a:solidFill>
                  <a:srgbClr val="FFFFFF"/>
                </a:solidFill>
                <a:latin typeface="Raleway" pitchFamily="2" charset="0"/>
              </a:rPr>
              <a:t>MAR'24</a:t>
            </a:r>
            <a:r>
              <a:rPr lang="en-US" sz="1100">
                <a:solidFill>
                  <a:srgbClr val="BDD7EE"/>
                </a:solidFill>
                <a:latin typeface="Raleway" pitchFamily="2" charset="0"/>
              </a:rPr>
              <a:t>  BY</a:t>
            </a:r>
          </a:p>
        </p:txBody>
      </p:sp>
      <p:pic>
        <p:nvPicPr>
          <p:cNvPr id="6" name="EdOpsBlue">
            <a:extLst>
              <a:ext uri="{FF2B5EF4-FFF2-40B4-BE49-F238E27FC236}">
                <a16:creationId xmlns:a16="http://schemas.microsoft.com/office/drawing/2014/main" id="{00000000-0008-0000-2700-00002F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7459" y="5321300"/>
            <a:ext cx="2494422" cy="79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0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E686EB-5EAC-6A7C-EBA7-5784B358C890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DEEBF7"/>
                </a:solidFill>
                <a:latin typeface="Raleway ExtraBold" pitchFamily="2" charset="0"/>
              </a:rPr>
              <a:t>Contents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F3917F-D0D8-F0BF-F067-66947AB0B415}"/>
              </a:ext>
            </a:extLst>
          </p:cNvPr>
          <p:cNvSpPr txBox="1"/>
          <p:nvPr/>
        </p:nvSpPr>
        <p:spPr>
          <a:xfrm>
            <a:off x="219710" y="1085850"/>
            <a:ext cx="10515600" cy="177875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indent="-28575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767171"/>
                </a:solidFill>
                <a:latin typeface="Raleway" pitchFamily="2" charset="0"/>
              </a:rPr>
              <a:t>Executive Summary</a:t>
            </a:r>
          </a:p>
          <a:p>
            <a:pPr indent="-28575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767171"/>
                </a:solidFill>
                <a:latin typeface="Raleway" pitchFamily="2" charset="0"/>
              </a:rPr>
              <a:t>Key Performance Indicators</a:t>
            </a:r>
          </a:p>
          <a:p>
            <a:pPr indent="-28575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767171"/>
                </a:solidFill>
                <a:latin typeface="Raleway" pitchFamily="2" charset="0"/>
              </a:rPr>
              <a:t>Forecast Overview</a:t>
            </a:r>
          </a:p>
          <a:p>
            <a:pPr indent="-28575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767171"/>
                </a:solidFill>
                <a:latin typeface="Raleway" pitchFamily="2" charset="0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72758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D345E-F460-DF78-59E4-3D15915ADA52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DEEBF7"/>
                </a:solidFill>
                <a:latin typeface="Raleway ExtraBold" pitchFamily="2" charset="0"/>
              </a:rPr>
              <a:t>Executive 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D364F6-B928-665F-4729-FE8E77FAAA15}"/>
              </a:ext>
            </a:extLst>
          </p:cNvPr>
          <p:cNvSpPr txBox="1"/>
          <p:nvPr/>
        </p:nvSpPr>
        <p:spPr>
          <a:xfrm>
            <a:off x="193040" y="951963"/>
            <a:ext cx="11479237" cy="5615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sz="1800" b="1" dirty="0">
              <a:solidFill>
                <a:srgbClr val="767171"/>
              </a:solidFill>
              <a:latin typeface="Raleway" pitchFamily="2" charset="0"/>
            </a:endParaRP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767171"/>
                </a:solidFill>
                <a:latin typeface="Raleway" pitchFamily="2" charset="0"/>
              </a:rPr>
              <a:t>As of </a:t>
            </a:r>
            <a:r>
              <a:rPr lang="en-US" b="1" dirty="0">
                <a:solidFill>
                  <a:srgbClr val="767171"/>
                </a:solidFill>
                <a:latin typeface="Raleway" pitchFamily="2" charset="0"/>
              </a:rPr>
              <a:t>1</a:t>
            </a:r>
            <a:r>
              <a:rPr lang="en-US" sz="1800" b="1" dirty="0">
                <a:solidFill>
                  <a:srgbClr val="767171"/>
                </a:solidFill>
                <a:latin typeface="Raleway" pitchFamily="2" charset="0"/>
              </a:rPr>
              <a:t>/31/2024, Redesign had 163 days cash on hand, comfortably above the target of 45 days.  Total cash and cash equivalents equaled $3.5M.   The current projected year-end cash balance is $5.5M.  This projected increase is largely due to Federal grant reimbursements that will be processed in the second half of FY24.  </a:t>
            </a: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767171"/>
              </a:solidFill>
              <a:latin typeface="Raleway" pitchFamily="2" charset="0"/>
            </a:endParaRP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67171"/>
                </a:solidFill>
                <a:latin typeface="Raleway" pitchFamily="2" charset="0"/>
              </a:rPr>
              <a:t>Consolidated net income is currently projected at $888K compared to a budgeted $711K.  This positive variance is attributable to the ESSER III EB grant which was not previously in our FY24 forecast.  </a:t>
            </a: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767171"/>
              </a:solidFill>
              <a:latin typeface="Raleway" pitchFamily="2" charset="0"/>
            </a:endParaRP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67171"/>
                </a:solidFill>
                <a:latin typeface="Raleway" pitchFamily="2" charset="0"/>
              </a:rPr>
              <a:t>Budget Update: FY25 budgeting is underway, we are currently assuming that enrollment will not fluctuate greatly despite closing of Zion City.  </a:t>
            </a:r>
            <a:endParaRPr lang="en-US" sz="1800" b="1" dirty="0">
              <a:solidFill>
                <a:srgbClr val="767171"/>
              </a:solidFill>
              <a:latin typeface="Raleway" pitchFamily="2" charset="0"/>
            </a:endParaRP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767171"/>
              </a:solidFill>
              <a:latin typeface="Raleway" pitchFamily="2" charset="0"/>
            </a:endParaRP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sz="1800" b="1" dirty="0">
              <a:solidFill>
                <a:srgbClr val="767171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60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6C7E6C-66F0-BB74-CA78-C5087247EE28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DEEBF7"/>
                </a:solidFill>
                <a:latin typeface="Raleway ExtraBold" pitchFamily="2" charset="0"/>
              </a:rPr>
              <a:t>Key Performance Indicators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8669A8-9ED0-601B-76BE-E1E57956EE08}"/>
              </a:ext>
            </a:extLst>
          </p:cNvPr>
          <p:cNvSpPr txBox="1"/>
          <p:nvPr/>
        </p:nvSpPr>
        <p:spPr>
          <a:xfrm>
            <a:off x="63500" y="1071880"/>
            <a:ext cx="30734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b="1">
                <a:latin typeface="Raleway" pitchFamily="2" charset="0"/>
              </a:rPr>
              <a:t>Days of Cash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613F4C-2A10-F21D-0E44-BC7F634246EF}"/>
              </a:ext>
            </a:extLst>
          </p:cNvPr>
          <p:cNvSpPr txBox="1"/>
          <p:nvPr/>
        </p:nvSpPr>
        <p:spPr>
          <a:xfrm>
            <a:off x="63500" y="1417320"/>
            <a:ext cx="255651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i="1">
                <a:solidFill>
                  <a:srgbClr val="7F7F7F"/>
                </a:solidFill>
                <a:latin typeface="Raleway" pitchFamily="2" charset="0"/>
              </a:rPr>
              <a:t>Cash balance at year-end divided by average daily expenses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3EE2A3-354E-3A51-D8B1-F47BD7737804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2157730"/>
            <a:ext cx="2556510" cy="30619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52A768-61CA-3870-900B-517FA1DA66DC}"/>
              </a:ext>
            </a:extLst>
          </p:cNvPr>
          <p:cNvSpPr txBox="1"/>
          <p:nvPr/>
        </p:nvSpPr>
        <p:spPr>
          <a:xfrm>
            <a:off x="63500" y="5308600"/>
            <a:ext cx="308864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solidFill>
                  <a:srgbClr val="3B3838"/>
                </a:solidFill>
                <a:latin typeface="Raleway" pitchFamily="2" charset="0"/>
              </a:rPr>
              <a:t>163 DAYS OF CASH AT YEAR'S 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53D1B9-4624-6D0A-668D-F02CB629707C}"/>
              </a:ext>
            </a:extLst>
          </p:cNvPr>
          <p:cNvSpPr txBox="1"/>
          <p:nvPr/>
        </p:nvSpPr>
        <p:spPr>
          <a:xfrm>
            <a:off x="63500" y="5566410"/>
            <a:ext cx="2743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>
                <a:solidFill>
                  <a:srgbClr val="3B3838"/>
                </a:solidFill>
                <a:latin typeface="Raleway" pitchFamily="2" charset="0"/>
              </a:rPr>
              <a:t>The school will end the year with 163 days of cash. This is above the recommended 60 days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0D1624-405D-BEE9-23A6-6F3F8E660707}"/>
              </a:ext>
            </a:extLst>
          </p:cNvPr>
          <p:cNvSpPr txBox="1"/>
          <p:nvPr/>
        </p:nvSpPr>
        <p:spPr>
          <a:xfrm>
            <a:off x="2921000" y="840740"/>
            <a:ext cx="3048000" cy="6017260"/>
          </a:xfrm>
          <a:prstGeom prst="rect">
            <a:avLst/>
          </a:prstGeom>
          <a:solidFill>
            <a:srgbClr val="D9D9D9">
              <a:alpha val="20000"/>
            </a:srgbClr>
          </a:solidFill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F98080-E446-476B-E36C-66885E30973E}"/>
              </a:ext>
            </a:extLst>
          </p:cNvPr>
          <p:cNvSpPr txBox="1"/>
          <p:nvPr/>
        </p:nvSpPr>
        <p:spPr>
          <a:xfrm>
            <a:off x="3073400" y="1071880"/>
            <a:ext cx="30734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b="1">
                <a:latin typeface="Raleway" pitchFamily="2" charset="0"/>
              </a:rPr>
              <a:t>Gross Margin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4E9D05-2531-C155-0E75-DD6591B1795C}"/>
              </a:ext>
            </a:extLst>
          </p:cNvPr>
          <p:cNvSpPr txBox="1"/>
          <p:nvPr/>
        </p:nvSpPr>
        <p:spPr>
          <a:xfrm>
            <a:off x="3073400" y="1417320"/>
            <a:ext cx="255651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i="1">
                <a:solidFill>
                  <a:srgbClr val="7F7F7F"/>
                </a:solidFill>
                <a:latin typeface="Raleway" pitchFamily="2" charset="0"/>
              </a:rPr>
              <a:t>Revenue less expenses, divided by revenue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C91221-9E89-4A3A-03A6-3BE52EAB2FCE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073400" y="2157730"/>
            <a:ext cx="2556510" cy="30619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8DD765E-5D5E-A02B-6DD6-F53B30C3DACC}"/>
              </a:ext>
            </a:extLst>
          </p:cNvPr>
          <p:cNvSpPr txBox="1"/>
          <p:nvPr/>
        </p:nvSpPr>
        <p:spPr>
          <a:xfrm>
            <a:off x="3073400" y="5308600"/>
            <a:ext cx="308864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solidFill>
                  <a:srgbClr val="3B3838"/>
                </a:solidFill>
                <a:latin typeface="Raleway" pitchFamily="2" charset="0"/>
              </a:rPr>
              <a:t>6.7% GROSS MARGIN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296D3A-7557-EF25-D419-7AD5E7D01D48}"/>
              </a:ext>
            </a:extLst>
          </p:cNvPr>
          <p:cNvSpPr txBox="1"/>
          <p:nvPr/>
        </p:nvSpPr>
        <p:spPr>
          <a:xfrm>
            <a:off x="3073400" y="5566410"/>
            <a:ext cx="2743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>
                <a:solidFill>
                  <a:srgbClr val="3B3838"/>
                </a:solidFill>
                <a:latin typeface="Raleway" pitchFamily="2" charset="0"/>
              </a:rPr>
              <a:t>The forecasted net income is $888k, which is $177k above the budget. It yields a 6.7% gross margin.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F566E1-A425-7F94-DFCC-57117B0A08A2}"/>
              </a:ext>
            </a:extLst>
          </p:cNvPr>
          <p:cNvSpPr txBox="1"/>
          <p:nvPr/>
        </p:nvSpPr>
        <p:spPr>
          <a:xfrm>
            <a:off x="6083300" y="1071880"/>
            <a:ext cx="30734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b="1">
                <a:latin typeface="Raleway" pitchFamily="2" charset="0"/>
              </a:rPr>
              <a:t>Fund Balance 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84B7DA-9CAE-F7B8-8DFF-0D68D4DC9C68}"/>
              </a:ext>
            </a:extLst>
          </p:cNvPr>
          <p:cNvSpPr txBox="1"/>
          <p:nvPr/>
        </p:nvSpPr>
        <p:spPr>
          <a:xfrm>
            <a:off x="6083300" y="1417320"/>
            <a:ext cx="255651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i="1">
                <a:solidFill>
                  <a:srgbClr val="7F7F7F"/>
                </a:solidFill>
                <a:latin typeface="Raleway" pitchFamily="2" charset="0"/>
              </a:rPr>
              <a:t>Forecasted Ending Fund Balance / Total Expenses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E98BF60-3509-25E4-0749-C6111859D598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083300" y="2157730"/>
            <a:ext cx="2556510" cy="306197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E400E5-09C7-FAB7-F9CB-9C3D7E5ACBA1}"/>
              </a:ext>
            </a:extLst>
          </p:cNvPr>
          <p:cNvSpPr txBox="1"/>
          <p:nvPr/>
        </p:nvSpPr>
        <p:spPr>
          <a:xfrm>
            <a:off x="6083300" y="5308600"/>
            <a:ext cx="308864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solidFill>
                  <a:srgbClr val="3B3838"/>
                </a:solidFill>
                <a:latin typeface="Raleway" pitchFamily="2" charset="0"/>
              </a:rPr>
              <a:t>45.01% AT YEAR'S 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FA2BF-8D98-3337-E452-FD5E92E69721}"/>
              </a:ext>
            </a:extLst>
          </p:cNvPr>
          <p:cNvSpPr txBox="1"/>
          <p:nvPr/>
        </p:nvSpPr>
        <p:spPr>
          <a:xfrm>
            <a:off x="6083300" y="5566410"/>
            <a:ext cx="2743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>
                <a:solidFill>
                  <a:srgbClr val="3B3838"/>
                </a:solidFill>
                <a:latin typeface="Raleway" pitchFamily="2" charset="0"/>
              </a:rPr>
              <a:t>The school is projected to end the year with a fund balance of $5,540,818. Last year's fund balance was $4,652,628.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B6F49E-7D80-D44E-9268-E06FA9ED23EB}"/>
              </a:ext>
            </a:extLst>
          </p:cNvPr>
          <p:cNvSpPr txBox="1"/>
          <p:nvPr/>
        </p:nvSpPr>
        <p:spPr>
          <a:xfrm>
            <a:off x="8897620" y="840740"/>
            <a:ext cx="3285490" cy="6017260"/>
          </a:xfrm>
          <a:prstGeom prst="rect">
            <a:avLst/>
          </a:prstGeom>
          <a:solidFill>
            <a:srgbClr val="D9D9D9">
              <a:alpha val="20000"/>
            </a:srgbClr>
          </a:solidFill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80B9F7-A315-2360-6810-96058C168EAA}"/>
              </a:ext>
            </a:extLst>
          </p:cNvPr>
          <p:cNvSpPr txBox="1"/>
          <p:nvPr/>
        </p:nvSpPr>
        <p:spPr>
          <a:xfrm>
            <a:off x="9093200" y="1071880"/>
            <a:ext cx="30734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b="1">
                <a:latin typeface="Raleway" pitchFamily="2" charset="0"/>
              </a:rPr>
              <a:t>Grants Invoiced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B0E7D8-6B45-FC2C-8650-5ADF435459D0}"/>
              </a:ext>
            </a:extLst>
          </p:cNvPr>
          <p:cNvSpPr txBox="1"/>
          <p:nvPr/>
        </p:nvSpPr>
        <p:spPr>
          <a:xfrm>
            <a:off x="9093200" y="1417320"/>
            <a:ext cx="255651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i="1">
                <a:solidFill>
                  <a:srgbClr val="7F7F7F"/>
                </a:solidFill>
                <a:latin typeface="Raleway" pitchFamily="2" charset="0"/>
              </a:rPr>
              <a:t>Federal grants requested divided by federal grants awarded.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2398544-7FB8-A462-1977-7027B78997D5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9093200" y="2157730"/>
            <a:ext cx="2556510" cy="306197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D265D7A-EE9E-2FA8-86D7-75384F437BA3}"/>
              </a:ext>
            </a:extLst>
          </p:cNvPr>
          <p:cNvSpPr txBox="1"/>
          <p:nvPr/>
        </p:nvSpPr>
        <p:spPr>
          <a:xfrm>
            <a:off x="9093200" y="5308600"/>
            <a:ext cx="308864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solidFill>
                  <a:srgbClr val="3B3838"/>
                </a:solidFill>
                <a:latin typeface="Raleway" pitchFamily="2" charset="0"/>
              </a:rPr>
              <a:t>45% GRANTS INVOICED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F2062A-6F18-A990-0DA8-BAD68CAF42EE}"/>
              </a:ext>
            </a:extLst>
          </p:cNvPr>
          <p:cNvSpPr txBox="1"/>
          <p:nvPr/>
        </p:nvSpPr>
        <p:spPr>
          <a:xfrm>
            <a:off x="9093200" y="5566410"/>
            <a:ext cx="2743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>
                <a:solidFill>
                  <a:srgbClr val="3B3838"/>
                </a:solidFill>
                <a:latin typeface="Raleway" pitchFamily="2" charset="0"/>
              </a:rPr>
              <a:t>Drawdowns will occur after the grants are approved.  We are working on revisions for ESSER and SuperApp grants</a:t>
            </a:r>
          </a:p>
        </p:txBody>
      </p:sp>
    </p:spTree>
    <p:extLst>
      <p:ext uri="{BB962C8B-B14F-4D97-AF65-F5344CB8AC3E}">
        <p14:creationId xmlns:p14="http://schemas.microsoft.com/office/powerpoint/2010/main" val="407469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D345E-F460-DF78-59E4-3D15915ADA52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 dirty="0">
                <a:solidFill>
                  <a:srgbClr val="DEEBF7"/>
                </a:solidFill>
                <a:latin typeface="Raleway ExtraBold" pitchFamily="2" charset="0"/>
              </a:rPr>
              <a:t>Redesign Financial Reports – Lanier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FB5445-97A6-49EB-DC98-DF55706DB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98" y="1146035"/>
            <a:ext cx="9051056" cy="534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3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D345E-F460-DF78-59E4-3D15915ADA52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 dirty="0">
                <a:solidFill>
                  <a:srgbClr val="DEEBF7"/>
                </a:solidFill>
                <a:latin typeface="Raleway ExtraBold" pitchFamily="2" charset="0"/>
              </a:rPr>
              <a:t>Redesign Financial Reports – Dalton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499AB7-9356-FD43-A49B-27DEB6FAC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900" y="1302197"/>
            <a:ext cx="9052560" cy="477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6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D345E-F460-DF78-59E4-3D15915ADA52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 dirty="0">
                <a:solidFill>
                  <a:srgbClr val="DEEBF7"/>
                </a:solidFill>
                <a:latin typeface="Raleway ExtraBold" pitchFamily="2" charset="0"/>
              </a:rPr>
              <a:t>Redesign Financial Reports – Zion City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9BABF0-C626-194A-D265-A63CE87B7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118" y="1132628"/>
            <a:ext cx="9481352" cy="52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0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C260E7-9671-1AC7-B67B-5EA043585DA5}"/>
              </a:ext>
            </a:extLst>
          </p:cNvPr>
          <p:cNvSpPr txBox="1"/>
          <p:nvPr/>
        </p:nvSpPr>
        <p:spPr>
          <a:xfrm>
            <a:off x="0" y="-1"/>
            <a:ext cx="800100" cy="6858000"/>
          </a:xfrm>
          <a:prstGeom prst="rect">
            <a:avLst/>
          </a:prstGeom>
          <a:solidFill>
            <a:srgbClr val="0166B3"/>
          </a:solidFill>
        </p:spPr>
        <p:txBody>
          <a:bodyPr vert="vert270" rtlCol="0">
            <a:spAutoFit/>
          </a:bodyPr>
          <a:lstStyle/>
          <a:p>
            <a:r>
              <a:rPr lang="en-US" sz="3200">
                <a:solidFill>
                  <a:srgbClr val="DEEBF7"/>
                </a:solidFill>
                <a:latin typeface="Raleway ExtraBold" pitchFamily="2" charset="0"/>
              </a:rPr>
              <a:t>  Annotated Financials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5C0133-A98A-A13B-8E20-736B8BD3D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28189"/>
              </p:ext>
            </p:extLst>
          </p:nvPr>
        </p:nvGraphicFramePr>
        <p:xfrm>
          <a:off x="1057909" y="168909"/>
          <a:ext cx="8876203" cy="61697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5935">
                  <a:extLst>
                    <a:ext uri="{9D8B030D-6E8A-4147-A177-3AD203B41FA5}">
                      <a16:colId xmlns:a16="http://schemas.microsoft.com/office/drawing/2014/main" val="1945015963"/>
                    </a:ext>
                  </a:extLst>
                </a:gridCol>
                <a:gridCol w="941524">
                  <a:extLst>
                    <a:ext uri="{9D8B030D-6E8A-4147-A177-3AD203B41FA5}">
                      <a16:colId xmlns:a16="http://schemas.microsoft.com/office/drawing/2014/main" val="1256823809"/>
                    </a:ext>
                  </a:extLst>
                </a:gridCol>
                <a:gridCol w="910234">
                  <a:extLst>
                    <a:ext uri="{9D8B030D-6E8A-4147-A177-3AD203B41FA5}">
                      <a16:colId xmlns:a16="http://schemas.microsoft.com/office/drawing/2014/main" val="787038589"/>
                    </a:ext>
                  </a:extLst>
                </a:gridCol>
                <a:gridCol w="775121">
                  <a:extLst>
                    <a:ext uri="{9D8B030D-6E8A-4147-A177-3AD203B41FA5}">
                      <a16:colId xmlns:a16="http://schemas.microsoft.com/office/drawing/2014/main" val="1572377902"/>
                    </a:ext>
                  </a:extLst>
                </a:gridCol>
                <a:gridCol w="268803">
                  <a:extLst>
                    <a:ext uri="{9D8B030D-6E8A-4147-A177-3AD203B41FA5}">
                      <a16:colId xmlns:a16="http://schemas.microsoft.com/office/drawing/2014/main" val="4155867826"/>
                    </a:ext>
                  </a:extLst>
                </a:gridCol>
                <a:gridCol w="142224">
                  <a:extLst>
                    <a:ext uri="{9D8B030D-6E8A-4147-A177-3AD203B41FA5}">
                      <a16:colId xmlns:a16="http://schemas.microsoft.com/office/drawing/2014/main" val="3982652826"/>
                    </a:ext>
                  </a:extLst>
                </a:gridCol>
                <a:gridCol w="932990">
                  <a:extLst>
                    <a:ext uri="{9D8B030D-6E8A-4147-A177-3AD203B41FA5}">
                      <a16:colId xmlns:a16="http://schemas.microsoft.com/office/drawing/2014/main" val="2387824000"/>
                    </a:ext>
                  </a:extLst>
                </a:gridCol>
                <a:gridCol w="992724">
                  <a:extLst>
                    <a:ext uri="{9D8B030D-6E8A-4147-A177-3AD203B41FA5}">
                      <a16:colId xmlns:a16="http://schemas.microsoft.com/office/drawing/2014/main" val="392016669"/>
                    </a:ext>
                  </a:extLst>
                </a:gridCol>
                <a:gridCol w="920190">
                  <a:extLst>
                    <a:ext uri="{9D8B030D-6E8A-4147-A177-3AD203B41FA5}">
                      <a16:colId xmlns:a16="http://schemas.microsoft.com/office/drawing/2014/main" val="1087648965"/>
                    </a:ext>
                  </a:extLst>
                </a:gridCol>
                <a:gridCol w="1116458">
                  <a:extLst>
                    <a:ext uri="{9D8B030D-6E8A-4147-A177-3AD203B41FA5}">
                      <a16:colId xmlns:a16="http://schemas.microsoft.com/office/drawing/2014/main" val="1128328225"/>
                    </a:ext>
                  </a:extLst>
                </a:gridCol>
              </a:tblGrid>
              <a:tr h="289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Year-To-Date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Annual Forecast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extLst>
                  <a:ext uri="{0D108BD9-81ED-4DB2-BD59-A6C34878D82A}">
                    <a16:rowId xmlns:a16="http://schemas.microsoft.com/office/drawing/2014/main" val="1237992153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Actual</a:t>
                      </a: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Budget</a:t>
                      </a: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Variance</a:t>
                      </a: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Forecast</a:t>
                      </a: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Budget</a:t>
                      </a: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Variance</a:t>
                      </a: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595959"/>
                          </a:solidFill>
                          <a:effectLst/>
                          <a:latin typeface="Raleway" pitchFamily="2" charset="0"/>
                        </a:rPr>
                        <a:t>Remaining</a:t>
                      </a:r>
                    </a:p>
                  </a:txBody>
                  <a:tcPr marL="4474" marR="4474" marT="4474" marB="0" anchor="ctr"/>
                </a:tc>
                <a:extLst>
                  <a:ext uri="{0D108BD9-81ED-4DB2-BD59-A6C34878D82A}">
                    <a16:rowId xmlns:a16="http://schemas.microsoft.com/office/drawing/2014/main" val="716530125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Revenue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498295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State and Local Revenue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3,438,973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3,218,112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220,861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5,267,360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5,516,764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(249,404)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1,828,387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extLst>
                  <a:ext uri="{0D108BD9-81ED-4DB2-BD59-A6C34878D82A}">
                    <a16:rowId xmlns:a16="http://schemas.microsoft.com/office/drawing/2014/main" val="2704043655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Federal Revenue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310,844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4,086,060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(3,775,216)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7,926,586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7,261,924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664,662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7,615,742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487906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Private Grants and Donations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4,321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4,321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4,321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4,321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extLst>
                  <a:ext uri="{0D108BD9-81ED-4DB2-BD59-A6C34878D82A}">
                    <a16:rowId xmlns:a16="http://schemas.microsoft.com/office/drawing/2014/main" val="3831727215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Earned Fees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-  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34601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Total Revenue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3,754,138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7,304,173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(3,550,035)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13,198,267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12,778,688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  419,579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9,444,129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0214066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27304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Expenses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extLst>
                  <a:ext uri="{0D108BD9-81ED-4DB2-BD59-A6C34878D82A}">
                    <a16:rowId xmlns:a16="http://schemas.microsoft.com/office/drawing/2014/main" val="3873149089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Salaries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2,924,877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3,252,016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327,139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5,625,801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5,574,884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(50,917)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2,700,924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37777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Employee Benefits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592,745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739,336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146,592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1,267,434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1,267,434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     (0)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674,689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extLst>
                  <a:ext uri="{0D108BD9-81ED-4DB2-BD59-A6C34878D82A}">
                    <a16:rowId xmlns:a16="http://schemas.microsoft.com/office/drawing/2014/main" val="3703084256"/>
                  </a:ext>
                </a:extLst>
              </a:tr>
              <a:tr h="3306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Purchased Professional And Technical Services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1,072,029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1,209,294 </a:t>
                      </a:r>
                      <a:endParaRPr lang="en-US" sz="900" b="0" i="0" u="none" strike="noStrike" dirty="0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137,265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2,101,183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2,073,075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(28,108)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1,029,155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041632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Purchased Property Services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252,528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191,684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(60,844)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437,942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328,602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(109,340)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185,414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extLst>
                  <a:ext uri="{0D108BD9-81ED-4DB2-BD59-A6C34878D82A}">
                    <a16:rowId xmlns:a16="http://schemas.microsoft.com/office/drawing/2014/main" val="1845170451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Other Purchased Services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825,869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1,057,298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231,429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1,900,922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1,812,510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(88,412)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1,075,053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715758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Supplies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374,339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520,855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146,516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927,471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892,894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(34,577)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553,132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/>
                </a:tc>
                <a:extLst>
                  <a:ext uri="{0D108BD9-81ED-4DB2-BD59-A6C34878D82A}">
                    <a16:rowId xmlns:a16="http://schemas.microsoft.com/office/drawing/2014/main" val="3843342780"/>
                  </a:ext>
                </a:extLst>
              </a:tr>
              <a:tr h="3306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Debt Service And Miscellaneous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  8,597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68,886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60,289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 49,325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118,090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68,765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      40,728 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841299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Total Expenses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6,050,982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7,039,368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 988,386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12,310,078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12,067,488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 (242,589)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6,259,095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589888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Net Income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(2,296,844)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  264,805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(2,561,649)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  888,189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    711,200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 176,989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3,185,034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451240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Cash Flow Adjustments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3,522,270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(1,208,785)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4,731,055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3,202,191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(1,509,256)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4,711,447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(320,079)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5528"/>
                  </a:ext>
                </a:extLst>
              </a:tr>
              <a:tr h="2899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Change in Cash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1,225,425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 (943,981)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2,169,406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4,090,380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   (798,056)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 4,888,436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  <a:latin typeface="Raleway" pitchFamily="2" charset="0"/>
                        </a:rPr>
                        <a:t> 2,864,955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4474" marR="4474" marT="4474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38844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17ABF48-B4FF-AC0A-230D-062DF5460E03}"/>
              </a:ext>
            </a:extLst>
          </p:cNvPr>
          <p:cNvSpPr txBox="1"/>
          <p:nvPr/>
        </p:nvSpPr>
        <p:spPr>
          <a:xfrm>
            <a:off x="7810500" y="1829434"/>
            <a:ext cx="36195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>
                <a:solidFill>
                  <a:srgbClr val="0166B3"/>
                </a:solidFill>
                <a:latin typeface="Wingdings 2" panose="05020102010507070707" pitchFamily="18" charset="2"/>
              </a:rPr>
              <a:t>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04FEB6-DDBE-2C03-C1B0-0D0FE7F8F545}"/>
              </a:ext>
            </a:extLst>
          </p:cNvPr>
          <p:cNvSpPr txBox="1"/>
          <p:nvPr/>
        </p:nvSpPr>
        <p:spPr>
          <a:xfrm>
            <a:off x="7810500" y="4342822"/>
            <a:ext cx="36195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>
                <a:solidFill>
                  <a:srgbClr val="0166B3"/>
                </a:solidFill>
                <a:latin typeface="Wingdings 2" panose="05020102010507070707" pitchFamily="18" charset="2"/>
              </a:rPr>
              <a:t>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7D8BB-D627-0053-5BEC-6A2934F506CE}"/>
              </a:ext>
            </a:extLst>
          </p:cNvPr>
          <p:cNvSpPr txBox="1"/>
          <p:nvPr/>
        </p:nvSpPr>
        <p:spPr>
          <a:xfrm>
            <a:off x="7810500" y="4587297"/>
            <a:ext cx="36195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>
                <a:solidFill>
                  <a:srgbClr val="0166B3"/>
                </a:solidFill>
                <a:latin typeface="Wingdings 2" panose="05020102010507070707" pitchFamily="18" charset="2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7A62FA-8EC8-16CD-3D2F-8120235EF83E}"/>
              </a:ext>
            </a:extLst>
          </p:cNvPr>
          <p:cNvSpPr txBox="1"/>
          <p:nvPr/>
        </p:nvSpPr>
        <p:spPr>
          <a:xfrm>
            <a:off x="7810500" y="4831772"/>
            <a:ext cx="36195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>
                <a:solidFill>
                  <a:srgbClr val="0166B3"/>
                </a:solidFill>
                <a:latin typeface="Wingdings 2" panose="05020102010507070707" pitchFamily="18" charset="2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534611-CAE7-528F-C1C3-72676F022CDE}"/>
              </a:ext>
            </a:extLst>
          </p:cNvPr>
          <p:cNvSpPr txBox="1"/>
          <p:nvPr/>
        </p:nvSpPr>
        <p:spPr>
          <a:xfrm>
            <a:off x="7810500" y="5076247"/>
            <a:ext cx="36195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>
                <a:solidFill>
                  <a:srgbClr val="0166B3"/>
                </a:solidFill>
                <a:latin typeface="Wingdings 2" panose="05020102010507070707" pitchFamily="18" charset="2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22474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E4A02F-025E-6FFB-D9B4-75313CD50DD4}"/>
              </a:ext>
            </a:extLst>
          </p:cNvPr>
          <p:cNvSpPr txBox="1"/>
          <p:nvPr/>
        </p:nvSpPr>
        <p:spPr>
          <a:xfrm>
            <a:off x="0" y="-1"/>
            <a:ext cx="800100" cy="6858000"/>
          </a:xfrm>
          <a:prstGeom prst="rect">
            <a:avLst/>
          </a:prstGeom>
          <a:solidFill>
            <a:srgbClr val="0166B3"/>
          </a:solidFill>
        </p:spPr>
        <p:txBody>
          <a:bodyPr vert="vert270" rtlCol="0">
            <a:spAutoFit/>
          </a:bodyPr>
          <a:lstStyle/>
          <a:p>
            <a:r>
              <a:rPr lang="en-US" sz="3200">
                <a:solidFill>
                  <a:srgbClr val="DEEBF7"/>
                </a:solidFill>
                <a:latin typeface="Raleway ExtraBold" pitchFamily="2" charset="0"/>
              </a:rPr>
              <a:t>  Monthly Financials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8150C4-1BF3-1964-398A-7BB6782AC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392081"/>
              </p:ext>
            </p:extLst>
          </p:nvPr>
        </p:nvGraphicFramePr>
        <p:xfrm>
          <a:off x="1057910" y="168910"/>
          <a:ext cx="10911840" cy="65544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12193">
                  <a:extLst>
                    <a:ext uri="{9D8B030D-6E8A-4147-A177-3AD203B41FA5}">
                      <a16:colId xmlns:a16="http://schemas.microsoft.com/office/drawing/2014/main" val="1461206723"/>
                    </a:ext>
                  </a:extLst>
                </a:gridCol>
                <a:gridCol w="751252">
                  <a:extLst>
                    <a:ext uri="{9D8B030D-6E8A-4147-A177-3AD203B41FA5}">
                      <a16:colId xmlns:a16="http://schemas.microsoft.com/office/drawing/2014/main" val="884972296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2808002916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284579182"/>
                    </a:ext>
                  </a:extLst>
                </a:gridCol>
                <a:gridCol w="672235">
                  <a:extLst>
                    <a:ext uri="{9D8B030D-6E8A-4147-A177-3AD203B41FA5}">
                      <a16:colId xmlns:a16="http://schemas.microsoft.com/office/drawing/2014/main" val="3150687201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1336372908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2618498391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4080923878"/>
                    </a:ext>
                  </a:extLst>
                </a:gridCol>
                <a:gridCol w="235872">
                  <a:extLst>
                    <a:ext uri="{9D8B030D-6E8A-4147-A177-3AD203B41FA5}">
                      <a16:colId xmlns:a16="http://schemas.microsoft.com/office/drawing/2014/main" val="3427464307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979918651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1571320389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3673594685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1840570639"/>
                    </a:ext>
                  </a:extLst>
                </a:gridCol>
                <a:gridCol w="589680">
                  <a:extLst>
                    <a:ext uri="{9D8B030D-6E8A-4147-A177-3AD203B41FA5}">
                      <a16:colId xmlns:a16="http://schemas.microsoft.com/office/drawing/2014/main" val="384123673"/>
                    </a:ext>
                  </a:extLst>
                </a:gridCol>
                <a:gridCol w="235872">
                  <a:extLst>
                    <a:ext uri="{9D8B030D-6E8A-4147-A177-3AD203B41FA5}">
                      <a16:colId xmlns:a16="http://schemas.microsoft.com/office/drawing/2014/main" val="1324683018"/>
                    </a:ext>
                  </a:extLst>
                </a:gridCol>
                <a:gridCol w="707616">
                  <a:extLst>
                    <a:ext uri="{9D8B030D-6E8A-4147-A177-3AD203B41FA5}">
                      <a16:colId xmlns:a16="http://schemas.microsoft.com/office/drawing/2014/main" val="2958273285"/>
                    </a:ext>
                  </a:extLst>
                </a:gridCol>
              </a:tblGrid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Actual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Forecast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extLst>
                  <a:ext uri="{0D108BD9-81ED-4DB2-BD59-A6C34878D82A}">
                    <a16:rowId xmlns:a16="http://schemas.microsoft.com/office/drawing/2014/main" val="3765452693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Income Statement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Jul</a:t>
                      </a: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Aug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Sep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Oct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Nov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Dec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Jan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Feb</a:t>
                      </a: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Mar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Apr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May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Jun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TOTAL</a:t>
                      </a: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0895322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Revenue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66679544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State and Local Revenue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455,692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669,776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467,011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455,740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510,819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456,311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423,624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422,759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422,759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137,351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422,759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422,759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5,267,360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795103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Federal Revenue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16,373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42,748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42,308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144,752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32,331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32,331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1,523,148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1,523,148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1,523,148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1,523,148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1,523,148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7,926,586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3077989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Private Grants and Donations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4,321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4,321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320598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Total Revenue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472,065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712,524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509,319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460,062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655,572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488,642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455,955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1,945,907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1,945,907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1,660,499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1,945,907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1,945,907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13,198,267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4199999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Expenses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804554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Salaries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439,417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384,195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439,064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379,965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522,394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371,066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388,776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540,185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540,185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540,185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540,185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540,185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5,625,801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3171382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Employee Benefits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45,365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61,908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156,438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71,419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32,798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97,643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127,173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134,938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134,938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134,938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134,938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134,938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1,267,434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488173"/>
                  </a:ext>
                </a:extLst>
              </a:tr>
              <a:tr h="31388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Purchased Professional And Technical Services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72,749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88,096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413,681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67,978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115,967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124,805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188,754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205,831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205,831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205,831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205,831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205,831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2,101,183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9772298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Purchased Property Services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37,044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43,178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51,050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41,463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37,640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25,021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17,131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37,083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37,083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37,083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37,083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37,083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437,942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265676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Other Purchased Services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146,420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50,693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202,267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119,779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88,092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123,265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95,354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215,011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215,011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215,011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215,011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215,011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1,900,922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08304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Supplies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97,211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44,512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37,469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48,060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75,432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28,250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43,405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110,626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110,626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110,626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110,626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110,626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927,471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491300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Debt Service And Miscellaneous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865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6,019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143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850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379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210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8,146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8,146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8,146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8,146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8,146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49,325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B w="12700" cmpd="sng">
                      <a:solidFill>
                        <a:srgbClr val="A6A6A6"/>
                      </a:solidFill>
                      <a:prstDash val="sysDot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959003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Total Ordinary Expenses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838,338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673,447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1,305,987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728,807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873,173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770,429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860,802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12,310,078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T w="12700" cmpd="sng">
                      <a:solidFill>
                        <a:srgbClr val="A6A6A6"/>
                      </a:solidFill>
                      <a:prstDash val="sysDot"/>
                    </a:lnT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423174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Total Expenses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838,338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673,447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1,305,987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728,807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873,173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770,429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860,802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1,251,819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12,310,078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lnB>
                      <a:solidFill>
                        <a:prstClr val="black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822522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Net Income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-366,273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39,078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-796,668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-268,745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-217,601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-281,787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-404,847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694,088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694,088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408,680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694,088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694,088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888,189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67306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21312422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Cash Flow Statement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Jul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Aug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Sep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Oct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Nov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Dec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Jan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Feb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Mar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Apr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May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Jun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TOTAL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42948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Net Income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-366,273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39,078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-796,668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-268,745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-217,601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-281,787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-404,847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694,088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694,088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408,680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694,088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694,088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888,189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82590244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Accounts Receivable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3,607,016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12,519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-42,308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16,373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28,465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56,592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-95,731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-95,731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-95,731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-95,731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-95,731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3,200,000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265128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Prepaid Expenses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128,982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6,700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6,700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6,700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6,700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-31,156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-31,156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-31,156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-31,156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-31,156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0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33189278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Cash Flow Adjustments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3,465,797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-190,946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231,202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-218,115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348,877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-116,676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2,131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-64,016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-64,016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-64,016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-64,016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-64,016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3,202,191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B>
                      <a:solidFill>
                        <a:prstClr val="black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532670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Change in Cash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3,099,524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-151,868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-565,466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-486,860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131,276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-398,463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-402,717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630,073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630,073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344,664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630,073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630,073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lnT>
                      <a:solidFill>
                        <a:prstClr val="black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>
                          <a:effectLst/>
                          <a:latin typeface="Raleway" pitchFamily="2" charset="0"/>
                        </a:rPr>
                        <a:t>4,090,380</a:t>
                      </a:r>
                      <a:endParaRPr lang="en-US" sz="900" b="1" i="0" u="none" strike="noStrike">
                        <a:solidFill>
                          <a:srgbClr val="156082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lnT>
                      <a:solidFill>
                        <a:prstClr val="black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89417577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60387"/>
                  </a:ext>
                </a:extLst>
              </a:tr>
              <a:tr h="24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Ending Cash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4,519,193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4,367,325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3,801,859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3,314,998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3,446,275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3,047,811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2,645,094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3,275,167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>
                      <a:solidFill>
                        <a:prstClr val="black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3,905,240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4,249,904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4,879,976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5,510,049</a:t>
                      </a:r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R w="6350">
                      <a:solidFill>
                        <a:prstClr val="black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F7F7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7F7F7F"/>
                        </a:solidFill>
                        <a:effectLst/>
                        <a:latin typeface="Raleway" pitchFamily="2" charset="0"/>
                      </a:endParaRPr>
                    </a:p>
                  </a:txBody>
                  <a:tcPr marL="5557" marR="5557" marT="5557" marB="0" anchor="ctr">
                    <a:lnL w="6350">
                      <a:solidFill>
                        <a:prstClr val="black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09139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45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1078</Words>
  <Application>Microsoft Office PowerPoint</Application>
  <PresentationFormat>Widescreen</PresentationFormat>
  <Paragraphs>557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Raleway ExtraBold</vt:lpstr>
      <vt:lpstr>Aptos Display</vt:lpstr>
      <vt:lpstr>Wingdings</vt:lpstr>
      <vt:lpstr>Raleway</vt:lpstr>
      <vt:lpstr>Wingdings 2</vt:lpstr>
      <vt:lpstr>Aptos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Cembrola</dc:creator>
  <cp:lastModifiedBy>Dan Cembrola</cp:lastModifiedBy>
  <cp:revision>17</cp:revision>
  <dcterms:created xsi:type="dcterms:W3CDTF">2024-03-07T16:53:25Z</dcterms:created>
  <dcterms:modified xsi:type="dcterms:W3CDTF">2024-03-08T15:21:11Z</dcterms:modified>
</cp:coreProperties>
</file>