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7" r:id="rId5"/>
    <p:sldId id="268" r:id="rId6"/>
    <p:sldId id="266" r:id="rId7"/>
    <p:sldId id="263" r:id="rId8"/>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Raleway" pitchFamily="2" charset="0"/>
      <p:regular r:id="rId15"/>
      <p:bold r:id="rId16"/>
      <p:italic r:id="rId17"/>
      <p:boldItalic r:id="rId18"/>
    </p:embeddedFont>
    <p:embeddedFont>
      <p:font typeface="Raleway" pitchFamily="2" charset="0"/>
      <p:regular r:id="rId15"/>
      <p:bold r:id="rId16"/>
      <p:italic r:id="rId17"/>
      <p:boldItalic r:id="rId18"/>
    </p:embeddedFont>
    <p:embeddedFont>
      <p:font typeface="Raleway ExtraBold" pitchFamily="2" charset="0"/>
      <p:bold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G:\Shared%20drives\FIN-LA\ReDesign%20Schools%20Louisiana\Monthly%20Financials\FY23\June%202023\RSL%20-%20FRT23%20LA%20-%20June%202023%20%20v7.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74045177208125E-2"/>
          <c:y val="4.6729938225402431E-2"/>
          <c:w val="0.8589292952812585"/>
          <c:h val="0.75756341781486547"/>
        </c:manualLayout>
      </c:layout>
      <c:lineChart>
        <c:grouping val="standard"/>
        <c:varyColors val="0"/>
        <c:ser>
          <c:idx val="1"/>
          <c:order val="1"/>
          <c:tx>
            <c:strRef>
              <c:f>GraphData!$A$25</c:f>
              <c:strCache>
                <c:ptCount val="1"/>
                <c:pt idx="0">
                  <c:v>Budget Cash</c:v>
                </c:pt>
              </c:strCache>
            </c:strRef>
          </c:tx>
          <c:spPr>
            <a:ln w="31750" cap="rnd">
              <a:solidFill>
                <a:srgbClr val="FFE699"/>
              </a:solidFill>
              <a:round/>
            </a:ln>
            <a:effectLst>
              <a:outerShdw blurRad="50800" dist="38100" dir="2700000" algn="tl" rotWithShape="0">
                <a:schemeClr val="accent4">
                  <a:lumMod val="60000"/>
                  <a:lumOff val="40000"/>
                  <a:alpha val="40000"/>
                </a:schemeClr>
              </a:outerShdw>
            </a:effectLst>
          </c:spPr>
          <c:marker>
            <c:symbol val="circle"/>
            <c:size val="18"/>
            <c:spPr>
              <a:solidFill>
                <a:schemeClr val="accent4">
                  <a:lumMod val="20000"/>
                  <a:lumOff val="80000"/>
                </a:schemeClr>
              </a:solidFill>
              <a:ln w="31750">
                <a:solidFill>
                  <a:srgbClr val="FFE699"/>
                </a:solidFill>
              </a:ln>
              <a:effectLst>
                <a:outerShdw blurRad="50800" dist="38100" dir="2700000" algn="tl" rotWithShape="0">
                  <a:schemeClr val="accent4">
                    <a:lumMod val="60000"/>
                    <a:lumOff val="40000"/>
                    <a:alpha val="40000"/>
                  </a:schemeClr>
                </a:outerShdw>
              </a:effectLst>
            </c:spPr>
          </c:marker>
          <c:dPt>
            <c:idx val="0"/>
            <c:marker>
              <c:spPr>
                <a:solidFill>
                  <a:srgbClr val="FFF2CC"/>
                </a:solidFill>
                <a:ln w="31750">
                  <a:solidFill>
                    <a:srgbClr val="FFD966"/>
                  </a:solidFill>
                  <a:prstDash val="solid"/>
                </a:ln>
                <a:effectLst>
                  <a:outerShdw blurRad="50800" dist="38100" dir="2700000" algn="tl" rotWithShape="0">
                    <a:schemeClr val="accent4">
                      <a:lumMod val="60000"/>
                      <a:lumOff val="40000"/>
                      <a:alpha val="40000"/>
                    </a:schemeClr>
                  </a:outerShdw>
                </a:effectLst>
              </c:spPr>
            </c:marker>
            <c:bubble3D val="0"/>
            <c:spPr>
              <a:ln w="31750" cap="rnd">
                <a:solidFill>
                  <a:srgbClr val="FFE699"/>
                </a:solidFill>
                <a:prstDash val="solid"/>
                <a:round/>
              </a:ln>
              <a:effectLst>
                <a:outerShdw blurRad="50800" dist="38100" dir="2700000" algn="tl" rotWithShape="0">
                  <a:schemeClr val="accent4">
                    <a:lumMod val="60000"/>
                    <a:lumOff val="40000"/>
                    <a:alpha val="40000"/>
                  </a:schemeClr>
                </a:outerShdw>
              </a:effectLst>
            </c:spPr>
            <c:extLst>
              <c:ext xmlns:c16="http://schemas.microsoft.com/office/drawing/2014/chart" uri="{C3380CC4-5D6E-409C-BE32-E72D297353CC}">
                <c16:uniqueId val="{00000001-6CD6-4644-A718-988AD9338E77}"/>
              </c:ext>
            </c:extLst>
          </c:dPt>
          <c:dPt>
            <c:idx val="1"/>
            <c:marker>
              <c:spPr>
                <a:solidFill>
                  <a:srgbClr val="FFF2CC"/>
                </a:solidFill>
                <a:ln w="31750">
                  <a:solidFill>
                    <a:srgbClr val="FFD966"/>
                  </a:solidFill>
                  <a:prstDash val="solid"/>
                </a:ln>
                <a:effectLst>
                  <a:outerShdw blurRad="50800" dist="38100" dir="2700000" algn="tl" rotWithShape="0">
                    <a:schemeClr val="accent4">
                      <a:lumMod val="60000"/>
                      <a:lumOff val="40000"/>
                      <a:alpha val="40000"/>
                    </a:schemeClr>
                  </a:outerShdw>
                </a:effectLst>
              </c:spPr>
            </c:marker>
            <c:bubble3D val="0"/>
            <c:spPr>
              <a:ln w="31750" cap="rnd">
                <a:solidFill>
                  <a:srgbClr val="FFE699"/>
                </a:solidFill>
                <a:prstDash val="solid"/>
                <a:round/>
              </a:ln>
              <a:effectLst>
                <a:outerShdw blurRad="50800" dist="38100" dir="2700000" algn="tl" rotWithShape="0">
                  <a:schemeClr val="accent4">
                    <a:lumMod val="60000"/>
                    <a:lumOff val="40000"/>
                    <a:alpha val="40000"/>
                  </a:schemeClr>
                </a:outerShdw>
              </a:effectLst>
            </c:spPr>
            <c:extLst>
              <c:ext xmlns:c16="http://schemas.microsoft.com/office/drawing/2014/chart" uri="{C3380CC4-5D6E-409C-BE32-E72D297353CC}">
                <c16:uniqueId val="{00000003-6CD6-4644-A718-988AD9338E77}"/>
              </c:ext>
            </c:extLst>
          </c:dPt>
          <c:dPt>
            <c:idx val="2"/>
            <c:marker>
              <c:spPr>
                <a:solidFill>
                  <a:srgbClr val="FFF2CC"/>
                </a:solidFill>
                <a:ln w="31750">
                  <a:solidFill>
                    <a:srgbClr val="FFD966"/>
                  </a:solidFill>
                  <a:prstDash val="solid"/>
                </a:ln>
                <a:effectLst>
                  <a:outerShdw blurRad="50800" dist="38100" dir="2700000" algn="tl" rotWithShape="0">
                    <a:schemeClr val="accent4">
                      <a:lumMod val="60000"/>
                      <a:lumOff val="40000"/>
                      <a:alpha val="40000"/>
                    </a:schemeClr>
                  </a:outerShdw>
                </a:effectLst>
              </c:spPr>
            </c:marker>
            <c:bubble3D val="0"/>
            <c:spPr>
              <a:ln w="31750" cap="rnd">
                <a:solidFill>
                  <a:srgbClr val="FFE699"/>
                </a:solidFill>
                <a:prstDash val="solid"/>
                <a:round/>
              </a:ln>
              <a:effectLst>
                <a:outerShdw blurRad="50800" dist="38100" dir="2700000" algn="tl" rotWithShape="0">
                  <a:schemeClr val="accent4">
                    <a:lumMod val="60000"/>
                    <a:lumOff val="40000"/>
                    <a:alpha val="40000"/>
                  </a:schemeClr>
                </a:outerShdw>
              </a:effectLst>
            </c:spPr>
            <c:extLst>
              <c:ext xmlns:c16="http://schemas.microsoft.com/office/drawing/2014/chart" uri="{C3380CC4-5D6E-409C-BE32-E72D297353CC}">
                <c16:uniqueId val="{00000005-6CD6-4644-A718-988AD9338E77}"/>
              </c:ext>
            </c:extLst>
          </c:dPt>
          <c:dPt>
            <c:idx val="3"/>
            <c:marker>
              <c:spPr>
                <a:solidFill>
                  <a:srgbClr val="FFF2CC"/>
                </a:solidFill>
                <a:ln w="31750">
                  <a:solidFill>
                    <a:srgbClr val="FFD966"/>
                  </a:solidFill>
                  <a:prstDash val="solid"/>
                </a:ln>
                <a:effectLst>
                  <a:outerShdw blurRad="50800" dist="38100" dir="2700000" algn="tl" rotWithShape="0">
                    <a:schemeClr val="accent4">
                      <a:lumMod val="60000"/>
                      <a:lumOff val="40000"/>
                      <a:alpha val="40000"/>
                    </a:schemeClr>
                  </a:outerShdw>
                </a:effectLst>
              </c:spPr>
            </c:marker>
            <c:bubble3D val="0"/>
            <c:spPr>
              <a:ln w="31750" cap="rnd">
                <a:solidFill>
                  <a:srgbClr val="FFE699"/>
                </a:solidFill>
                <a:prstDash val="solid"/>
                <a:round/>
              </a:ln>
              <a:effectLst>
                <a:outerShdw blurRad="50800" dist="38100" dir="2700000" algn="tl" rotWithShape="0">
                  <a:schemeClr val="accent4">
                    <a:lumMod val="60000"/>
                    <a:lumOff val="40000"/>
                    <a:alpha val="40000"/>
                  </a:schemeClr>
                </a:outerShdw>
              </a:effectLst>
            </c:spPr>
            <c:extLst>
              <c:ext xmlns:c16="http://schemas.microsoft.com/office/drawing/2014/chart" uri="{C3380CC4-5D6E-409C-BE32-E72D297353CC}">
                <c16:uniqueId val="{00000007-6CD6-4644-A718-988AD9338E77}"/>
              </c:ext>
            </c:extLst>
          </c:dPt>
          <c:dPt>
            <c:idx val="4"/>
            <c:marker>
              <c:spPr>
                <a:solidFill>
                  <a:srgbClr val="FFF2CC"/>
                </a:solidFill>
                <a:ln w="31750">
                  <a:solidFill>
                    <a:srgbClr val="FFD966"/>
                  </a:solidFill>
                  <a:prstDash val="solid"/>
                </a:ln>
                <a:effectLst>
                  <a:outerShdw blurRad="50800" dist="38100" dir="2700000" algn="tl" rotWithShape="0">
                    <a:schemeClr val="accent4">
                      <a:lumMod val="60000"/>
                      <a:lumOff val="40000"/>
                      <a:alpha val="40000"/>
                    </a:schemeClr>
                  </a:outerShdw>
                </a:effectLst>
              </c:spPr>
            </c:marker>
            <c:bubble3D val="0"/>
            <c:spPr>
              <a:ln w="31750" cap="rnd">
                <a:solidFill>
                  <a:srgbClr val="FFE699"/>
                </a:solidFill>
                <a:prstDash val="solid"/>
                <a:round/>
              </a:ln>
              <a:effectLst>
                <a:outerShdw blurRad="50800" dist="38100" dir="2700000" algn="tl" rotWithShape="0">
                  <a:schemeClr val="accent4">
                    <a:lumMod val="60000"/>
                    <a:lumOff val="40000"/>
                    <a:alpha val="40000"/>
                  </a:schemeClr>
                </a:outerShdw>
              </a:effectLst>
            </c:spPr>
            <c:extLst>
              <c:ext xmlns:c16="http://schemas.microsoft.com/office/drawing/2014/chart" uri="{C3380CC4-5D6E-409C-BE32-E72D297353CC}">
                <c16:uniqueId val="{00000009-6CD6-4644-A718-988AD9338E77}"/>
              </c:ext>
            </c:extLst>
          </c:dPt>
          <c:dPt>
            <c:idx val="5"/>
            <c:marker>
              <c:spPr>
                <a:solidFill>
                  <a:srgbClr val="FFF2CC"/>
                </a:solidFill>
                <a:ln w="31750">
                  <a:solidFill>
                    <a:srgbClr val="FFD966"/>
                  </a:solidFill>
                  <a:prstDash val="solid"/>
                </a:ln>
                <a:effectLst>
                  <a:outerShdw blurRad="50800" dist="38100" dir="2700000" algn="tl" rotWithShape="0">
                    <a:schemeClr val="accent4">
                      <a:lumMod val="60000"/>
                      <a:lumOff val="40000"/>
                      <a:alpha val="40000"/>
                    </a:schemeClr>
                  </a:outerShdw>
                </a:effectLst>
              </c:spPr>
            </c:marker>
            <c:bubble3D val="0"/>
            <c:spPr>
              <a:ln w="31750" cap="rnd">
                <a:solidFill>
                  <a:srgbClr val="FFE699"/>
                </a:solidFill>
                <a:prstDash val="solid"/>
                <a:round/>
              </a:ln>
              <a:effectLst>
                <a:outerShdw blurRad="50800" dist="38100" dir="2700000" algn="tl" rotWithShape="0">
                  <a:schemeClr val="accent4">
                    <a:lumMod val="60000"/>
                    <a:lumOff val="40000"/>
                    <a:alpha val="40000"/>
                  </a:schemeClr>
                </a:outerShdw>
              </a:effectLst>
            </c:spPr>
            <c:extLst>
              <c:ext xmlns:c16="http://schemas.microsoft.com/office/drawing/2014/chart" uri="{C3380CC4-5D6E-409C-BE32-E72D297353CC}">
                <c16:uniqueId val="{0000000B-6CD6-4644-A718-988AD9338E77}"/>
              </c:ext>
            </c:extLst>
          </c:dPt>
          <c:dPt>
            <c:idx val="6"/>
            <c:marker>
              <c:spPr>
                <a:solidFill>
                  <a:srgbClr val="FFF2CC"/>
                </a:solidFill>
                <a:ln w="31750">
                  <a:solidFill>
                    <a:srgbClr val="FFD966"/>
                  </a:solidFill>
                  <a:prstDash val="solid"/>
                </a:ln>
                <a:effectLst>
                  <a:outerShdw blurRad="50800" dist="38100" dir="2700000" algn="tl" rotWithShape="0">
                    <a:schemeClr val="accent4">
                      <a:lumMod val="60000"/>
                      <a:lumOff val="40000"/>
                      <a:alpha val="40000"/>
                    </a:schemeClr>
                  </a:outerShdw>
                </a:effectLst>
              </c:spPr>
            </c:marker>
            <c:bubble3D val="0"/>
            <c:spPr>
              <a:ln w="31750" cap="rnd">
                <a:solidFill>
                  <a:srgbClr val="FFE699"/>
                </a:solidFill>
                <a:prstDash val="solid"/>
                <a:round/>
              </a:ln>
              <a:effectLst>
                <a:outerShdw blurRad="50800" dist="38100" dir="2700000" algn="tl" rotWithShape="0">
                  <a:schemeClr val="accent4">
                    <a:lumMod val="60000"/>
                    <a:lumOff val="40000"/>
                    <a:alpha val="40000"/>
                  </a:schemeClr>
                </a:outerShdw>
              </a:effectLst>
            </c:spPr>
            <c:extLst>
              <c:ext xmlns:c16="http://schemas.microsoft.com/office/drawing/2014/chart" uri="{C3380CC4-5D6E-409C-BE32-E72D297353CC}">
                <c16:uniqueId val="{0000000D-6CD6-4644-A718-988AD9338E77}"/>
              </c:ext>
            </c:extLst>
          </c:dPt>
          <c:dPt>
            <c:idx val="7"/>
            <c:marker>
              <c:spPr>
                <a:solidFill>
                  <a:srgbClr val="FFF2CC"/>
                </a:solidFill>
                <a:ln w="31750">
                  <a:solidFill>
                    <a:srgbClr val="FFD966"/>
                  </a:solidFill>
                  <a:prstDash val="solid"/>
                </a:ln>
                <a:effectLst>
                  <a:outerShdw blurRad="50800" dist="38100" dir="2700000" algn="tl" rotWithShape="0">
                    <a:schemeClr val="accent4">
                      <a:lumMod val="60000"/>
                      <a:lumOff val="40000"/>
                      <a:alpha val="40000"/>
                    </a:schemeClr>
                  </a:outerShdw>
                </a:effectLst>
              </c:spPr>
            </c:marker>
            <c:bubble3D val="0"/>
            <c:spPr>
              <a:ln w="31750" cap="rnd">
                <a:solidFill>
                  <a:srgbClr val="FFE699"/>
                </a:solidFill>
                <a:prstDash val="solid"/>
                <a:round/>
              </a:ln>
              <a:effectLst>
                <a:outerShdw blurRad="50800" dist="38100" dir="2700000" algn="tl" rotWithShape="0">
                  <a:schemeClr val="accent4">
                    <a:lumMod val="60000"/>
                    <a:lumOff val="40000"/>
                    <a:alpha val="40000"/>
                  </a:schemeClr>
                </a:outerShdw>
              </a:effectLst>
            </c:spPr>
            <c:extLst>
              <c:ext xmlns:c16="http://schemas.microsoft.com/office/drawing/2014/chart" uri="{C3380CC4-5D6E-409C-BE32-E72D297353CC}">
                <c16:uniqueId val="{0000000F-6CD6-4644-A718-988AD9338E77}"/>
              </c:ext>
            </c:extLst>
          </c:dPt>
          <c:dPt>
            <c:idx val="8"/>
            <c:marker>
              <c:spPr>
                <a:solidFill>
                  <a:srgbClr val="FFF2CC"/>
                </a:solidFill>
                <a:ln w="31750">
                  <a:solidFill>
                    <a:srgbClr val="FFD966"/>
                  </a:solidFill>
                  <a:prstDash val="solid"/>
                </a:ln>
                <a:effectLst>
                  <a:outerShdw blurRad="50800" dist="38100" dir="2700000" algn="tl" rotWithShape="0">
                    <a:schemeClr val="accent4">
                      <a:lumMod val="60000"/>
                      <a:lumOff val="40000"/>
                      <a:alpha val="40000"/>
                    </a:schemeClr>
                  </a:outerShdw>
                </a:effectLst>
              </c:spPr>
            </c:marker>
            <c:bubble3D val="0"/>
            <c:spPr>
              <a:ln w="31750" cap="rnd">
                <a:solidFill>
                  <a:srgbClr val="FFE699"/>
                </a:solidFill>
                <a:prstDash val="solid"/>
                <a:round/>
              </a:ln>
              <a:effectLst>
                <a:outerShdw blurRad="50800" dist="38100" dir="2700000" algn="tl" rotWithShape="0">
                  <a:schemeClr val="accent4">
                    <a:lumMod val="60000"/>
                    <a:lumOff val="40000"/>
                    <a:alpha val="40000"/>
                  </a:schemeClr>
                </a:outerShdw>
              </a:effectLst>
            </c:spPr>
            <c:extLst>
              <c:ext xmlns:c16="http://schemas.microsoft.com/office/drawing/2014/chart" uri="{C3380CC4-5D6E-409C-BE32-E72D297353CC}">
                <c16:uniqueId val="{00000011-6CD6-4644-A718-988AD9338E77}"/>
              </c:ext>
            </c:extLst>
          </c:dPt>
          <c:dPt>
            <c:idx val="9"/>
            <c:marker>
              <c:spPr>
                <a:solidFill>
                  <a:srgbClr val="FFF2CC"/>
                </a:solidFill>
                <a:ln w="31750">
                  <a:solidFill>
                    <a:srgbClr val="FFD966"/>
                  </a:solidFill>
                  <a:prstDash val="solid"/>
                </a:ln>
                <a:effectLst>
                  <a:outerShdw blurRad="50800" dist="38100" dir="2700000" algn="tl" rotWithShape="0">
                    <a:schemeClr val="accent4">
                      <a:lumMod val="60000"/>
                      <a:lumOff val="40000"/>
                      <a:alpha val="40000"/>
                    </a:schemeClr>
                  </a:outerShdw>
                </a:effectLst>
              </c:spPr>
            </c:marker>
            <c:bubble3D val="0"/>
            <c:spPr>
              <a:ln w="31750" cap="rnd">
                <a:solidFill>
                  <a:srgbClr val="FFE699"/>
                </a:solidFill>
                <a:prstDash val="solid"/>
                <a:round/>
              </a:ln>
              <a:effectLst>
                <a:outerShdw blurRad="50800" dist="38100" dir="2700000" algn="tl" rotWithShape="0">
                  <a:schemeClr val="accent4">
                    <a:lumMod val="60000"/>
                    <a:lumOff val="40000"/>
                    <a:alpha val="40000"/>
                  </a:schemeClr>
                </a:outerShdw>
              </a:effectLst>
            </c:spPr>
            <c:extLst>
              <c:ext xmlns:c16="http://schemas.microsoft.com/office/drawing/2014/chart" uri="{C3380CC4-5D6E-409C-BE32-E72D297353CC}">
                <c16:uniqueId val="{00000013-6CD6-4644-A718-988AD9338E77}"/>
              </c:ext>
            </c:extLst>
          </c:dPt>
          <c:dPt>
            <c:idx val="10"/>
            <c:marker>
              <c:spPr>
                <a:solidFill>
                  <a:srgbClr val="FFF2CC"/>
                </a:solidFill>
                <a:ln w="31750">
                  <a:solidFill>
                    <a:srgbClr val="FFD966"/>
                  </a:solidFill>
                  <a:prstDash val="solid"/>
                </a:ln>
                <a:effectLst>
                  <a:outerShdw blurRad="50800" dist="38100" dir="2700000" algn="tl" rotWithShape="0">
                    <a:schemeClr val="accent4">
                      <a:lumMod val="60000"/>
                      <a:lumOff val="40000"/>
                      <a:alpha val="40000"/>
                    </a:schemeClr>
                  </a:outerShdw>
                </a:effectLst>
              </c:spPr>
            </c:marker>
            <c:bubble3D val="0"/>
            <c:spPr>
              <a:ln w="31750" cap="rnd">
                <a:solidFill>
                  <a:srgbClr val="FFE699"/>
                </a:solidFill>
                <a:prstDash val="solid"/>
                <a:round/>
              </a:ln>
              <a:effectLst>
                <a:outerShdw blurRad="50800" dist="38100" dir="2700000" algn="tl" rotWithShape="0">
                  <a:schemeClr val="accent4">
                    <a:lumMod val="60000"/>
                    <a:lumOff val="40000"/>
                    <a:alpha val="40000"/>
                  </a:schemeClr>
                </a:outerShdw>
              </a:effectLst>
            </c:spPr>
            <c:extLst>
              <c:ext xmlns:c16="http://schemas.microsoft.com/office/drawing/2014/chart" uri="{C3380CC4-5D6E-409C-BE32-E72D297353CC}">
                <c16:uniqueId val="{00000015-6CD6-4644-A718-988AD9338E77}"/>
              </c:ext>
            </c:extLst>
          </c:dPt>
          <c:dPt>
            <c:idx val="11"/>
            <c:marker>
              <c:spPr>
                <a:solidFill>
                  <a:srgbClr val="FFF2CC"/>
                </a:solidFill>
                <a:ln w="31750">
                  <a:solidFill>
                    <a:srgbClr val="FFD966"/>
                  </a:solidFill>
                  <a:prstDash val="solid"/>
                </a:ln>
                <a:effectLst>
                  <a:outerShdw blurRad="50800" dist="38100" dir="2700000" algn="tl" rotWithShape="0">
                    <a:schemeClr val="accent4">
                      <a:lumMod val="60000"/>
                      <a:lumOff val="40000"/>
                      <a:alpha val="40000"/>
                    </a:schemeClr>
                  </a:outerShdw>
                </a:effectLst>
              </c:spPr>
            </c:marker>
            <c:bubble3D val="0"/>
            <c:spPr>
              <a:ln w="31750" cap="rnd">
                <a:solidFill>
                  <a:srgbClr val="FFE699"/>
                </a:solidFill>
                <a:prstDash val="solid"/>
                <a:round/>
              </a:ln>
              <a:effectLst>
                <a:outerShdw blurRad="50800" dist="38100" dir="2700000" algn="tl" rotWithShape="0">
                  <a:schemeClr val="accent4">
                    <a:lumMod val="60000"/>
                    <a:lumOff val="40000"/>
                    <a:alpha val="40000"/>
                  </a:schemeClr>
                </a:outerShdw>
              </a:effectLst>
            </c:spPr>
            <c:extLst>
              <c:ext xmlns:c16="http://schemas.microsoft.com/office/drawing/2014/chart" uri="{C3380CC4-5D6E-409C-BE32-E72D297353CC}">
                <c16:uniqueId val="{00000017-6CD6-4644-A718-988AD9338E77}"/>
              </c:ext>
            </c:extLst>
          </c:dPt>
          <c:dPt>
            <c:idx val="12"/>
            <c:marker>
              <c:spPr>
                <a:solidFill>
                  <a:srgbClr val="FFF2CC"/>
                </a:solidFill>
                <a:ln w="31750">
                  <a:solidFill>
                    <a:srgbClr val="FFD966"/>
                  </a:solidFill>
                  <a:prstDash val="solid"/>
                </a:ln>
                <a:effectLst>
                  <a:outerShdw blurRad="50800" dist="38100" dir="2700000" algn="tl" rotWithShape="0">
                    <a:schemeClr val="accent4">
                      <a:lumMod val="60000"/>
                      <a:lumOff val="40000"/>
                      <a:alpha val="40000"/>
                    </a:schemeClr>
                  </a:outerShdw>
                </a:effectLst>
              </c:spPr>
            </c:marker>
            <c:bubble3D val="0"/>
            <c:spPr>
              <a:ln w="31750" cap="rnd">
                <a:solidFill>
                  <a:srgbClr val="FFE699"/>
                </a:solidFill>
                <a:prstDash val="solid"/>
                <a:round/>
              </a:ln>
              <a:effectLst>
                <a:outerShdw blurRad="50800" dist="38100" dir="2700000" algn="tl" rotWithShape="0">
                  <a:schemeClr val="accent4">
                    <a:lumMod val="60000"/>
                    <a:lumOff val="40000"/>
                    <a:alpha val="40000"/>
                  </a:schemeClr>
                </a:outerShdw>
              </a:effectLst>
            </c:spPr>
            <c:extLst>
              <c:ext xmlns:c16="http://schemas.microsoft.com/office/drawing/2014/chart" uri="{C3380CC4-5D6E-409C-BE32-E72D297353CC}">
                <c16:uniqueId val="{00000019-6CD6-4644-A718-988AD9338E77}"/>
              </c:ext>
            </c:extLst>
          </c:dPt>
          <c:cat>
            <c:strRef>
              <c:f>GraphData!$B$23:$N$23</c:f>
              <c:strCache>
                <c:ptCount val="13"/>
                <c:pt idx="0">
                  <c:v>Jun</c:v>
                </c:pt>
                <c:pt idx="1">
                  <c:v>Jul</c:v>
                </c:pt>
                <c:pt idx="2">
                  <c:v>Aug</c:v>
                </c:pt>
                <c:pt idx="3">
                  <c:v>Sep</c:v>
                </c:pt>
                <c:pt idx="4">
                  <c:v>Oct</c:v>
                </c:pt>
                <c:pt idx="5">
                  <c:v>Nov</c:v>
                </c:pt>
                <c:pt idx="6">
                  <c:v>Dec</c:v>
                </c:pt>
                <c:pt idx="7">
                  <c:v>Jan</c:v>
                </c:pt>
                <c:pt idx="8">
                  <c:v>Feb</c:v>
                </c:pt>
                <c:pt idx="9">
                  <c:v>Mar</c:v>
                </c:pt>
                <c:pt idx="10">
                  <c:v>Apr</c:v>
                </c:pt>
                <c:pt idx="11">
                  <c:v>May</c:v>
                </c:pt>
                <c:pt idx="12">
                  <c:v>Jun</c:v>
                </c:pt>
              </c:strCache>
            </c:strRef>
          </c:cat>
          <c:val>
            <c:numRef>
              <c:f>GraphData!$B$25:$N$25</c:f>
              <c:numCache>
                <c:formatCode>[&gt;999999]\ "$"#.##,," M";"$"#," K"</c:formatCode>
                <c:ptCount val="13"/>
                <c:pt idx="0">
                  <c:v>2081953.7000000002</c:v>
                </c:pt>
                <c:pt idx="1">
                  <c:v>2113126.550042348</c:v>
                </c:pt>
                <c:pt idx="2">
                  <c:v>2144299.4000846958</c:v>
                </c:pt>
                <c:pt idx="3">
                  <c:v>2175472.2501270436</c:v>
                </c:pt>
                <c:pt idx="4">
                  <c:v>2206645.1001693914</c:v>
                </c:pt>
                <c:pt idx="5">
                  <c:v>2237817.9502117392</c:v>
                </c:pt>
                <c:pt idx="6">
                  <c:v>2268990.800254087</c:v>
                </c:pt>
                <c:pt idx="7">
                  <c:v>2300163.6502964348</c:v>
                </c:pt>
                <c:pt idx="8">
                  <c:v>2331336.5003387826</c:v>
                </c:pt>
                <c:pt idx="9">
                  <c:v>2362509.3503811304</c:v>
                </c:pt>
                <c:pt idx="10">
                  <c:v>2393682.2004234781</c:v>
                </c:pt>
                <c:pt idx="11">
                  <c:v>2424855.0504658259</c:v>
                </c:pt>
                <c:pt idx="12">
                  <c:v>2456027.9005081737</c:v>
                </c:pt>
              </c:numCache>
            </c:numRef>
          </c:val>
          <c:smooth val="0"/>
          <c:extLst>
            <c:ext xmlns:c16="http://schemas.microsoft.com/office/drawing/2014/chart" uri="{C3380CC4-5D6E-409C-BE32-E72D297353CC}">
              <c16:uniqueId val="{0000001A-6CD6-4644-A718-988AD9338E77}"/>
            </c:ext>
          </c:extLst>
        </c:ser>
        <c:ser>
          <c:idx val="0"/>
          <c:order val="0"/>
          <c:tx>
            <c:strRef>
              <c:f>GraphData!$A$24</c:f>
              <c:strCache>
                <c:ptCount val="1"/>
                <c:pt idx="0">
                  <c:v>Forecast Cash</c:v>
                </c:pt>
              </c:strCache>
            </c:strRef>
          </c:tx>
          <c:spPr>
            <a:ln w="44450" cmpd="sng">
              <a:solidFill>
                <a:schemeClr val="bg1">
                  <a:lumMod val="65000"/>
                </a:schemeClr>
              </a:solidFill>
              <a:prstDash val="solid"/>
            </a:ln>
            <a:effectLst>
              <a:outerShdw blurRad="50800" dist="38100" dir="2700000" algn="tl" rotWithShape="0">
                <a:prstClr val="black">
                  <a:alpha val="40000"/>
                </a:prstClr>
              </a:outerShdw>
            </a:effectLst>
          </c:spPr>
          <c:marker>
            <c:symbol val="circle"/>
            <c:size val="20"/>
            <c:spPr>
              <a:solidFill>
                <a:schemeClr val="bg1">
                  <a:lumMod val="65000"/>
                </a:schemeClr>
              </a:solidFill>
              <a:ln>
                <a:solidFill>
                  <a:schemeClr val="bg1">
                    <a:lumMod val="50000"/>
                  </a:schemeClr>
                </a:solidFill>
                <a:prstDash val="solid"/>
              </a:ln>
              <a:effectLst>
                <a:outerShdw blurRad="50800" dist="38100" dir="2700000" algn="tl" rotWithShape="0">
                  <a:prstClr val="black">
                    <a:alpha val="40000"/>
                  </a:prstClr>
                </a:outerShdw>
              </a:effectLst>
            </c:spPr>
          </c:marker>
          <c:dPt>
            <c:idx val="0"/>
            <c:marker>
              <c:symbol val="circle"/>
              <c:size val="18"/>
              <c:spPr>
                <a:solidFill>
                  <a:srgbClr val="595959"/>
                </a:solidFill>
                <a:ln w="50800">
                  <a:solidFill>
                    <a:srgbClr val="404040"/>
                  </a:solidFill>
                  <a:prstDash val="solid"/>
                </a:ln>
                <a:effectLst>
                  <a:outerShdw blurRad="50800" dist="38100" dir="2700000" algn="tl" rotWithShape="0">
                    <a:prstClr val="black">
                      <a:alpha val="40000"/>
                    </a:prstClr>
                  </a:outerShdw>
                </a:effectLst>
              </c:spPr>
            </c:marker>
            <c:bubble3D val="0"/>
            <c:spPr>
              <a:ln w="50800" cmpd="sng">
                <a:solidFill>
                  <a:srgbClr val="404040"/>
                </a:solidFill>
                <a:prstDash val="solid"/>
              </a:ln>
              <a:effectLst>
                <a:outerShdw blurRad="50800" dist="38100" dir="2700000" algn="tl" rotWithShape="0">
                  <a:prstClr val="black">
                    <a:alpha val="40000"/>
                  </a:prstClr>
                </a:outerShdw>
              </a:effectLst>
            </c:spPr>
            <c:extLst>
              <c:ext xmlns:c16="http://schemas.microsoft.com/office/drawing/2014/chart" uri="{C3380CC4-5D6E-409C-BE32-E72D297353CC}">
                <c16:uniqueId val="{0000001C-6CD6-4644-A718-988AD9338E77}"/>
              </c:ext>
            </c:extLst>
          </c:dPt>
          <c:dPt>
            <c:idx val="1"/>
            <c:marker>
              <c:symbol val="circle"/>
              <c:size val="18"/>
              <c:spPr>
                <a:solidFill>
                  <a:srgbClr val="595959"/>
                </a:solidFill>
                <a:ln w="50800">
                  <a:solidFill>
                    <a:srgbClr val="404040"/>
                  </a:solidFill>
                  <a:prstDash val="solid"/>
                </a:ln>
                <a:effectLst>
                  <a:outerShdw blurRad="50800" dist="38100" dir="2700000" algn="tl" rotWithShape="0">
                    <a:prstClr val="black">
                      <a:alpha val="40000"/>
                    </a:prstClr>
                  </a:outerShdw>
                </a:effectLst>
              </c:spPr>
            </c:marker>
            <c:bubble3D val="0"/>
            <c:spPr>
              <a:ln w="50800" cmpd="sng">
                <a:solidFill>
                  <a:srgbClr val="404040"/>
                </a:solidFill>
                <a:prstDash val="solid"/>
              </a:ln>
              <a:effectLst>
                <a:outerShdw blurRad="50800" dist="38100" dir="2700000" algn="tl" rotWithShape="0">
                  <a:prstClr val="black">
                    <a:alpha val="40000"/>
                  </a:prstClr>
                </a:outerShdw>
              </a:effectLst>
            </c:spPr>
            <c:extLst>
              <c:ext xmlns:c16="http://schemas.microsoft.com/office/drawing/2014/chart" uri="{C3380CC4-5D6E-409C-BE32-E72D297353CC}">
                <c16:uniqueId val="{0000001E-6CD6-4644-A718-988AD9338E77}"/>
              </c:ext>
            </c:extLst>
          </c:dPt>
          <c:dPt>
            <c:idx val="2"/>
            <c:marker>
              <c:symbol val="circle"/>
              <c:size val="18"/>
              <c:spPr>
                <a:solidFill>
                  <a:srgbClr val="595959"/>
                </a:solidFill>
                <a:ln w="50800">
                  <a:solidFill>
                    <a:srgbClr val="404040"/>
                  </a:solidFill>
                  <a:prstDash val="solid"/>
                </a:ln>
                <a:effectLst>
                  <a:outerShdw blurRad="50800" dist="38100" dir="2700000" algn="tl" rotWithShape="0">
                    <a:prstClr val="black">
                      <a:alpha val="40000"/>
                    </a:prstClr>
                  </a:outerShdw>
                </a:effectLst>
              </c:spPr>
            </c:marker>
            <c:bubble3D val="0"/>
            <c:spPr>
              <a:ln w="50800" cmpd="sng">
                <a:solidFill>
                  <a:srgbClr val="404040"/>
                </a:solidFill>
                <a:prstDash val="solid"/>
              </a:ln>
              <a:effectLst>
                <a:outerShdw blurRad="50800" dist="38100" dir="2700000" algn="tl" rotWithShape="0">
                  <a:prstClr val="black">
                    <a:alpha val="40000"/>
                  </a:prstClr>
                </a:outerShdw>
              </a:effectLst>
            </c:spPr>
            <c:extLst>
              <c:ext xmlns:c16="http://schemas.microsoft.com/office/drawing/2014/chart" uri="{C3380CC4-5D6E-409C-BE32-E72D297353CC}">
                <c16:uniqueId val="{00000020-6CD6-4644-A718-988AD9338E77}"/>
              </c:ext>
            </c:extLst>
          </c:dPt>
          <c:dPt>
            <c:idx val="3"/>
            <c:marker>
              <c:symbol val="circle"/>
              <c:size val="18"/>
              <c:spPr>
                <a:solidFill>
                  <a:srgbClr val="595959"/>
                </a:solidFill>
                <a:ln w="50800">
                  <a:solidFill>
                    <a:srgbClr val="404040"/>
                  </a:solidFill>
                  <a:prstDash val="solid"/>
                </a:ln>
                <a:effectLst>
                  <a:outerShdw blurRad="50800" dist="38100" dir="2700000" algn="tl" rotWithShape="0">
                    <a:prstClr val="black">
                      <a:alpha val="40000"/>
                    </a:prstClr>
                  </a:outerShdw>
                </a:effectLst>
              </c:spPr>
            </c:marker>
            <c:bubble3D val="0"/>
            <c:spPr>
              <a:ln w="50800">
                <a:solidFill>
                  <a:srgbClr val="404040"/>
                </a:solidFill>
                <a:prstDash val="solid"/>
              </a:ln>
              <a:effectLst>
                <a:outerShdw blurRad="50800" dist="38100" dir="2700000" algn="tl" rotWithShape="0">
                  <a:prstClr val="black">
                    <a:alpha val="40000"/>
                  </a:prstClr>
                </a:outerShdw>
              </a:effectLst>
            </c:spPr>
            <c:extLst>
              <c:ext xmlns:c16="http://schemas.microsoft.com/office/drawing/2014/chart" uri="{C3380CC4-5D6E-409C-BE32-E72D297353CC}">
                <c16:uniqueId val="{00000022-6CD6-4644-A718-988AD9338E77}"/>
              </c:ext>
            </c:extLst>
          </c:dPt>
          <c:dPt>
            <c:idx val="4"/>
            <c:marker>
              <c:symbol val="circle"/>
              <c:size val="18"/>
              <c:spPr>
                <a:solidFill>
                  <a:srgbClr val="595959"/>
                </a:solidFill>
                <a:ln w="50800">
                  <a:solidFill>
                    <a:srgbClr val="404040"/>
                  </a:solidFill>
                  <a:prstDash val="solid"/>
                </a:ln>
                <a:effectLst>
                  <a:outerShdw blurRad="50800" dist="38100" dir="2700000" algn="tl" rotWithShape="0">
                    <a:prstClr val="black">
                      <a:alpha val="40000"/>
                    </a:prstClr>
                  </a:outerShdw>
                </a:effectLst>
              </c:spPr>
            </c:marker>
            <c:bubble3D val="0"/>
            <c:spPr>
              <a:ln w="50800" cmpd="sng">
                <a:solidFill>
                  <a:srgbClr val="404040"/>
                </a:solidFill>
                <a:prstDash val="solid"/>
              </a:ln>
              <a:effectLst>
                <a:outerShdw blurRad="50800" dist="38100" dir="2700000" algn="tl" rotWithShape="0">
                  <a:prstClr val="black">
                    <a:alpha val="40000"/>
                  </a:prstClr>
                </a:outerShdw>
              </a:effectLst>
            </c:spPr>
            <c:extLst>
              <c:ext xmlns:c16="http://schemas.microsoft.com/office/drawing/2014/chart" uri="{C3380CC4-5D6E-409C-BE32-E72D297353CC}">
                <c16:uniqueId val="{00000024-6CD6-4644-A718-988AD9338E77}"/>
              </c:ext>
            </c:extLst>
          </c:dPt>
          <c:dPt>
            <c:idx val="5"/>
            <c:marker>
              <c:symbol val="circle"/>
              <c:size val="18"/>
              <c:spPr>
                <a:solidFill>
                  <a:srgbClr val="595959"/>
                </a:solidFill>
                <a:ln w="50800">
                  <a:solidFill>
                    <a:srgbClr val="404040"/>
                  </a:solidFill>
                  <a:prstDash val="solid"/>
                </a:ln>
                <a:effectLst>
                  <a:outerShdw blurRad="50800" dist="38100" dir="2700000" algn="tl" rotWithShape="0">
                    <a:prstClr val="black">
                      <a:alpha val="40000"/>
                    </a:prstClr>
                  </a:outerShdw>
                </a:effectLst>
              </c:spPr>
            </c:marker>
            <c:bubble3D val="0"/>
            <c:spPr>
              <a:ln w="50800" cmpd="sng">
                <a:solidFill>
                  <a:srgbClr val="404040"/>
                </a:solidFill>
                <a:prstDash val="solid"/>
              </a:ln>
              <a:effectLst>
                <a:outerShdw blurRad="50800" dist="38100" dir="2700000" algn="tl" rotWithShape="0">
                  <a:prstClr val="black">
                    <a:alpha val="40000"/>
                  </a:prstClr>
                </a:outerShdw>
              </a:effectLst>
            </c:spPr>
            <c:extLst>
              <c:ext xmlns:c16="http://schemas.microsoft.com/office/drawing/2014/chart" uri="{C3380CC4-5D6E-409C-BE32-E72D297353CC}">
                <c16:uniqueId val="{00000026-6CD6-4644-A718-988AD9338E77}"/>
              </c:ext>
            </c:extLst>
          </c:dPt>
          <c:dPt>
            <c:idx val="6"/>
            <c:marker>
              <c:symbol val="circle"/>
              <c:size val="18"/>
              <c:spPr>
                <a:solidFill>
                  <a:srgbClr val="595959"/>
                </a:solidFill>
                <a:ln w="50800">
                  <a:solidFill>
                    <a:srgbClr val="404040"/>
                  </a:solidFill>
                  <a:prstDash val="solid"/>
                </a:ln>
                <a:effectLst>
                  <a:outerShdw blurRad="50800" dist="38100" dir="2700000" algn="tl" rotWithShape="0">
                    <a:prstClr val="black">
                      <a:alpha val="40000"/>
                    </a:prstClr>
                  </a:outerShdw>
                </a:effectLst>
              </c:spPr>
            </c:marker>
            <c:bubble3D val="0"/>
            <c:spPr>
              <a:ln w="50800">
                <a:solidFill>
                  <a:srgbClr val="404040"/>
                </a:solidFill>
                <a:prstDash val="solid"/>
              </a:ln>
              <a:effectLst>
                <a:outerShdw blurRad="50800" dist="38100" dir="2700000" algn="tl" rotWithShape="0">
                  <a:prstClr val="black">
                    <a:alpha val="40000"/>
                  </a:prstClr>
                </a:outerShdw>
              </a:effectLst>
            </c:spPr>
            <c:extLst>
              <c:ext xmlns:c16="http://schemas.microsoft.com/office/drawing/2014/chart" uri="{C3380CC4-5D6E-409C-BE32-E72D297353CC}">
                <c16:uniqueId val="{00000028-6CD6-4644-A718-988AD9338E77}"/>
              </c:ext>
            </c:extLst>
          </c:dPt>
          <c:dPt>
            <c:idx val="7"/>
            <c:marker>
              <c:symbol val="circle"/>
              <c:size val="18"/>
              <c:spPr>
                <a:solidFill>
                  <a:srgbClr val="595959"/>
                </a:solidFill>
                <a:ln w="50800">
                  <a:solidFill>
                    <a:srgbClr val="404040"/>
                  </a:solidFill>
                  <a:prstDash val="solid"/>
                </a:ln>
                <a:effectLst>
                  <a:outerShdw blurRad="50800" dist="38100" dir="2700000" algn="tl" rotWithShape="0">
                    <a:prstClr val="black">
                      <a:alpha val="40000"/>
                    </a:prstClr>
                  </a:outerShdw>
                </a:effectLst>
              </c:spPr>
            </c:marker>
            <c:bubble3D val="0"/>
            <c:spPr>
              <a:ln w="50800" cmpd="sng">
                <a:solidFill>
                  <a:srgbClr val="404040"/>
                </a:solidFill>
                <a:prstDash val="solid"/>
              </a:ln>
              <a:effectLst>
                <a:outerShdw blurRad="50800" dist="38100" dir="2700000" algn="tl" rotWithShape="0">
                  <a:prstClr val="black">
                    <a:alpha val="40000"/>
                  </a:prstClr>
                </a:outerShdw>
              </a:effectLst>
            </c:spPr>
            <c:extLst>
              <c:ext xmlns:c16="http://schemas.microsoft.com/office/drawing/2014/chart" uri="{C3380CC4-5D6E-409C-BE32-E72D297353CC}">
                <c16:uniqueId val="{0000002A-6CD6-4644-A718-988AD9338E77}"/>
              </c:ext>
            </c:extLst>
          </c:dPt>
          <c:dPt>
            <c:idx val="8"/>
            <c:marker>
              <c:symbol val="circle"/>
              <c:size val="18"/>
              <c:spPr>
                <a:solidFill>
                  <a:srgbClr val="595959"/>
                </a:solidFill>
                <a:ln w="50800">
                  <a:solidFill>
                    <a:srgbClr val="404040"/>
                  </a:solidFill>
                  <a:prstDash val="solid"/>
                </a:ln>
                <a:effectLst>
                  <a:outerShdw blurRad="50800" dist="38100" dir="2700000" algn="tl" rotWithShape="0">
                    <a:prstClr val="black">
                      <a:alpha val="40000"/>
                    </a:prstClr>
                  </a:outerShdw>
                </a:effectLst>
              </c:spPr>
            </c:marker>
            <c:bubble3D val="0"/>
            <c:spPr>
              <a:ln w="50800" cmpd="sng">
                <a:solidFill>
                  <a:srgbClr val="404040"/>
                </a:solidFill>
                <a:prstDash val="solid"/>
              </a:ln>
              <a:effectLst>
                <a:outerShdw blurRad="50800" dist="38100" dir="2700000" algn="tl" rotWithShape="0">
                  <a:prstClr val="black">
                    <a:alpha val="40000"/>
                  </a:prstClr>
                </a:outerShdw>
              </a:effectLst>
            </c:spPr>
            <c:extLst>
              <c:ext xmlns:c16="http://schemas.microsoft.com/office/drawing/2014/chart" uri="{C3380CC4-5D6E-409C-BE32-E72D297353CC}">
                <c16:uniqueId val="{0000002C-6CD6-4644-A718-988AD9338E77}"/>
              </c:ext>
            </c:extLst>
          </c:dPt>
          <c:dPt>
            <c:idx val="9"/>
            <c:marker>
              <c:symbol val="circle"/>
              <c:size val="18"/>
              <c:spPr>
                <a:solidFill>
                  <a:srgbClr val="595959"/>
                </a:solidFill>
                <a:ln w="50800">
                  <a:solidFill>
                    <a:srgbClr val="404040"/>
                  </a:solidFill>
                  <a:prstDash val="solid"/>
                </a:ln>
                <a:effectLst>
                  <a:outerShdw blurRad="50800" dist="38100" dir="2700000" algn="tl" rotWithShape="0">
                    <a:prstClr val="black">
                      <a:alpha val="40000"/>
                    </a:prstClr>
                  </a:outerShdw>
                </a:effectLst>
              </c:spPr>
            </c:marker>
            <c:bubble3D val="0"/>
            <c:spPr>
              <a:ln w="50800" cap="rnd" cmpd="sng">
                <a:solidFill>
                  <a:srgbClr val="404040"/>
                </a:solidFill>
                <a:prstDash val="solid"/>
              </a:ln>
              <a:effectLst>
                <a:outerShdw blurRad="50800" dist="38100" dir="2700000" algn="tl" rotWithShape="0">
                  <a:prstClr val="black">
                    <a:alpha val="40000"/>
                  </a:prstClr>
                </a:outerShdw>
              </a:effectLst>
            </c:spPr>
            <c:extLst>
              <c:ext xmlns:c16="http://schemas.microsoft.com/office/drawing/2014/chart" uri="{C3380CC4-5D6E-409C-BE32-E72D297353CC}">
                <c16:uniqueId val="{0000002E-6CD6-4644-A718-988AD9338E77}"/>
              </c:ext>
            </c:extLst>
          </c:dPt>
          <c:dPt>
            <c:idx val="10"/>
            <c:marker>
              <c:symbol val="circle"/>
              <c:size val="18"/>
              <c:spPr>
                <a:solidFill>
                  <a:srgbClr val="595959"/>
                </a:solidFill>
                <a:ln w="50800">
                  <a:solidFill>
                    <a:srgbClr val="404040"/>
                  </a:solidFill>
                  <a:prstDash val="solid"/>
                </a:ln>
                <a:effectLst>
                  <a:outerShdw blurRad="50800" dist="38100" dir="2700000" algn="tl" rotWithShape="0">
                    <a:prstClr val="black">
                      <a:alpha val="40000"/>
                    </a:prstClr>
                  </a:outerShdw>
                </a:effectLst>
              </c:spPr>
            </c:marker>
            <c:bubble3D val="0"/>
            <c:spPr>
              <a:ln w="50800" cap="rnd" cmpd="sng">
                <a:solidFill>
                  <a:srgbClr val="404040"/>
                </a:solidFill>
                <a:prstDash val="solid"/>
              </a:ln>
              <a:effectLst>
                <a:outerShdw blurRad="50800" dist="38100" dir="2700000" algn="tl" rotWithShape="0">
                  <a:prstClr val="black">
                    <a:alpha val="40000"/>
                  </a:prstClr>
                </a:outerShdw>
              </a:effectLst>
            </c:spPr>
            <c:extLst>
              <c:ext xmlns:c16="http://schemas.microsoft.com/office/drawing/2014/chart" uri="{C3380CC4-5D6E-409C-BE32-E72D297353CC}">
                <c16:uniqueId val="{00000030-6CD6-4644-A718-988AD9338E77}"/>
              </c:ext>
            </c:extLst>
          </c:dPt>
          <c:dPt>
            <c:idx val="11"/>
            <c:marker>
              <c:symbol val="circle"/>
              <c:size val="18"/>
              <c:spPr>
                <a:solidFill>
                  <a:srgbClr val="595959"/>
                </a:solidFill>
                <a:ln w="50800">
                  <a:solidFill>
                    <a:srgbClr val="404040"/>
                  </a:solidFill>
                  <a:prstDash val="solid"/>
                </a:ln>
                <a:effectLst>
                  <a:outerShdw blurRad="50800" dist="38100" dir="2700000" algn="tl" rotWithShape="0">
                    <a:prstClr val="black">
                      <a:alpha val="40000"/>
                    </a:prstClr>
                  </a:outerShdw>
                </a:effectLst>
              </c:spPr>
            </c:marker>
            <c:bubble3D val="0"/>
            <c:spPr>
              <a:ln w="50800" cap="rnd" cmpd="sng">
                <a:solidFill>
                  <a:srgbClr val="404040"/>
                </a:solidFill>
                <a:prstDash val="solid"/>
              </a:ln>
              <a:effectLst>
                <a:outerShdw blurRad="50800" dist="38100" dir="2700000" algn="tl" rotWithShape="0">
                  <a:prstClr val="black">
                    <a:alpha val="40000"/>
                  </a:prstClr>
                </a:outerShdw>
              </a:effectLst>
            </c:spPr>
            <c:extLst>
              <c:ext xmlns:c16="http://schemas.microsoft.com/office/drawing/2014/chart" uri="{C3380CC4-5D6E-409C-BE32-E72D297353CC}">
                <c16:uniqueId val="{00000032-6CD6-4644-A718-988AD9338E77}"/>
              </c:ext>
            </c:extLst>
          </c:dPt>
          <c:dPt>
            <c:idx val="12"/>
            <c:marker>
              <c:symbol val="circle"/>
              <c:size val="18"/>
              <c:spPr>
                <a:solidFill>
                  <a:srgbClr val="595959"/>
                </a:solidFill>
                <a:ln w="50800">
                  <a:solidFill>
                    <a:srgbClr val="404040"/>
                  </a:solidFill>
                  <a:prstDash val="solid"/>
                </a:ln>
                <a:effectLst>
                  <a:outerShdw blurRad="50800" dist="38100" dir="2700000" algn="tl" rotWithShape="0">
                    <a:prstClr val="black">
                      <a:alpha val="40000"/>
                    </a:prstClr>
                  </a:outerShdw>
                </a:effectLst>
              </c:spPr>
            </c:marker>
            <c:bubble3D val="0"/>
            <c:spPr>
              <a:ln w="50800" cap="rnd" cmpd="sng">
                <a:solidFill>
                  <a:srgbClr val="404040"/>
                </a:solidFill>
                <a:prstDash val="solid"/>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34-6CD6-4644-A718-988AD9338E77}"/>
              </c:ext>
            </c:extLst>
          </c:dPt>
          <c:cat>
            <c:strRef>
              <c:f>GraphData!$B$23:$N$23</c:f>
              <c:strCache>
                <c:ptCount val="13"/>
                <c:pt idx="0">
                  <c:v>Jun</c:v>
                </c:pt>
                <c:pt idx="1">
                  <c:v>Jul</c:v>
                </c:pt>
                <c:pt idx="2">
                  <c:v>Aug</c:v>
                </c:pt>
                <c:pt idx="3">
                  <c:v>Sep</c:v>
                </c:pt>
                <c:pt idx="4">
                  <c:v>Oct</c:v>
                </c:pt>
                <c:pt idx="5">
                  <c:v>Nov</c:v>
                </c:pt>
                <c:pt idx="6">
                  <c:v>Dec</c:v>
                </c:pt>
                <c:pt idx="7">
                  <c:v>Jan</c:v>
                </c:pt>
                <c:pt idx="8">
                  <c:v>Feb</c:v>
                </c:pt>
                <c:pt idx="9">
                  <c:v>Mar</c:v>
                </c:pt>
                <c:pt idx="10">
                  <c:v>Apr</c:v>
                </c:pt>
                <c:pt idx="11">
                  <c:v>May</c:v>
                </c:pt>
                <c:pt idx="12">
                  <c:v>Jun</c:v>
                </c:pt>
              </c:strCache>
            </c:strRef>
          </c:cat>
          <c:val>
            <c:numRef>
              <c:f>GraphData!$B$24:$N$24</c:f>
              <c:numCache>
                <c:formatCode>[&gt;999999]\ "$"#.##,," M";"$"#," K"</c:formatCode>
                <c:ptCount val="13"/>
                <c:pt idx="0">
                  <c:v>2081953.7000000002</c:v>
                </c:pt>
                <c:pt idx="1">
                  <c:v>2528540.91</c:v>
                </c:pt>
                <c:pt idx="2">
                  <c:v>2275442.7400000002</c:v>
                </c:pt>
                <c:pt idx="3">
                  <c:v>2426885.46</c:v>
                </c:pt>
                <c:pt idx="4">
                  <c:v>2227017.4900000002</c:v>
                </c:pt>
                <c:pt idx="5">
                  <c:v>2335726.6100000003</c:v>
                </c:pt>
                <c:pt idx="6">
                  <c:v>2372780.2700000005</c:v>
                </c:pt>
                <c:pt idx="7">
                  <c:v>2328714.0800000005</c:v>
                </c:pt>
                <c:pt idx="8">
                  <c:v>2300389.0000000005</c:v>
                </c:pt>
                <c:pt idx="9">
                  <c:v>2218416.0800000005</c:v>
                </c:pt>
                <c:pt idx="10">
                  <c:v>2385638.6300000004</c:v>
                </c:pt>
                <c:pt idx="11">
                  <c:v>2067466.2100000002</c:v>
                </c:pt>
                <c:pt idx="12">
                  <c:v>1387689.1900000002</c:v>
                </c:pt>
              </c:numCache>
            </c:numRef>
          </c:val>
          <c:smooth val="0"/>
          <c:extLst>
            <c:ext xmlns:c16="http://schemas.microsoft.com/office/drawing/2014/chart" uri="{C3380CC4-5D6E-409C-BE32-E72D297353CC}">
              <c16:uniqueId val="{00000035-6CD6-4644-A718-988AD9338E77}"/>
            </c:ext>
          </c:extLst>
        </c:ser>
        <c:dLbls>
          <c:showLegendKey val="0"/>
          <c:showVal val="0"/>
          <c:showCatName val="0"/>
          <c:showSerName val="0"/>
          <c:showPercent val="0"/>
          <c:showBubbleSize val="0"/>
        </c:dLbls>
        <c:marker val="1"/>
        <c:smooth val="0"/>
        <c:axId val="356318512"/>
        <c:axId val="356324000"/>
      </c:lineChart>
      <c:catAx>
        <c:axId val="356318512"/>
        <c:scaling>
          <c:orientation val="minMax"/>
        </c:scaling>
        <c:delete val="0"/>
        <c:axPos val="b"/>
        <c:numFmt formatCode="General" sourceLinked="0"/>
        <c:majorTickMark val="none"/>
        <c:minorTickMark val="none"/>
        <c:tickLblPos val="nextTo"/>
        <c:txPr>
          <a:bodyPr/>
          <a:lstStyle/>
          <a:p>
            <a:pPr>
              <a:defRPr sz="1200" b="1">
                <a:solidFill>
                  <a:srgbClr val="CCCCCC"/>
                </a:solidFill>
                <a:latin typeface="Raleway" panose="020B0503030101060003" pitchFamily="34" charset="0"/>
              </a:defRPr>
            </a:pPr>
            <a:endParaRPr lang="en-US"/>
          </a:p>
        </c:txPr>
        <c:crossAx val="356324000"/>
        <c:crosses val="autoZero"/>
        <c:auto val="1"/>
        <c:lblAlgn val="ctr"/>
        <c:lblOffset val="100"/>
        <c:noMultiLvlLbl val="0"/>
      </c:catAx>
      <c:valAx>
        <c:axId val="356324000"/>
        <c:scaling>
          <c:orientation val="minMax"/>
        </c:scaling>
        <c:delete val="0"/>
        <c:axPos val="l"/>
        <c:majorGridlines>
          <c:spPr>
            <a:ln>
              <a:solidFill>
                <a:schemeClr val="bg1">
                  <a:lumMod val="85000"/>
                </a:schemeClr>
              </a:solidFill>
            </a:ln>
          </c:spPr>
        </c:majorGridlines>
        <c:numFmt formatCode="[&gt;999999]\ &quot;$&quot;#.##0,,&quot;m&quot;;&quot;$&quot;#,&quot;k&quot;" sourceLinked="0"/>
        <c:majorTickMark val="none"/>
        <c:minorTickMark val="none"/>
        <c:tickLblPos val="nextTo"/>
        <c:spPr>
          <a:ln w="9525">
            <a:noFill/>
          </a:ln>
        </c:spPr>
        <c:txPr>
          <a:bodyPr/>
          <a:lstStyle/>
          <a:p>
            <a:pPr>
              <a:defRPr sz="1200" b="1">
                <a:solidFill>
                  <a:srgbClr val="CCCCCC"/>
                </a:solidFill>
                <a:latin typeface="Raleway" panose="020B0503030101060003" pitchFamily="34" charset="0"/>
                <a:cs typeface="Arial" pitchFamily="34" charset="0"/>
              </a:defRPr>
            </a:pPr>
            <a:endParaRPr lang="en-US"/>
          </a:p>
        </c:txPr>
        <c:crossAx val="356318512"/>
        <c:crosses val="autoZero"/>
        <c:crossBetween val="between"/>
      </c:valAx>
    </c:plotArea>
    <c:legend>
      <c:legendPos val="b"/>
      <c:layout>
        <c:manualLayout>
          <c:xMode val="edge"/>
          <c:yMode val="edge"/>
          <c:x val="0.33323190997992091"/>
          <c:y val="0.90832490045208225"/>
          <c:w val="0.3968253968253968"/>
          <c:h val="8.9748063886186946E-2"/>
        </c:manualLayout>
      </c:layout>
      <c:overlay val="0"/>
      <c:txPr>
        <a:bodyPr/>
        <a:lstStyle/>
        <a:p>
          <a:pPr>
            <a:defRPr sz="1200" b="1">
              <a:solidFill>
                <a:srgbClr val="A6A6A6"/>
              </a:solidFill>
            </a:defRPr>
          </a:pPr>
          <a:endParaRPr lang="en-US"/>
        </a:p>
      </c:txPr>
    </c:legend>
    <c:plotVisOnly val="1"/>
    <c:dispBlanksAs val="gap"/>
    <c:showDLblsOverMax val="0"/>
  </c:chart>
  <c:spPr>
    <a:ln>
      <a:no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A163-A25E-A7F3-E039-2061B97AFB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353680-2059-07CD-9C45-DF6659FEC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6B925C-C5C3-4F23-1A60-0883544D8E33}"/>
              </a:ext>
            </a:extLst>
          </p:cNvPr>
          <p:cNvSpPr>
            <a:spLocks noGrp="1"/>
          </p:cNvSpPr>
          <p:nvPr>
            <p:ph type="dt" sz="half" idx="10"/>
          </p:nvPr>
        </p:nvSpPr>
        <p:spPr/>
        <p:txBody>
          <a:bodyPr/>
          <a:lstStyle/>
          <a:p>
            <a:fld id="{55B1D53D-53C6-4AD3-A095-916CEF02610F}" type="datetimeFigureOut">
              <a:rPr lang="en-US" smtClean="0"/>
              <a:t>9/1/2023</a:t>
            </a:fld>
            <a:endParaRPr lang="en-US"/>
          </a:p>
        </p:txBody>
      </p:sp>
      <p:sp>
        <p:nvSpPr>
          <p:cNvPr id="5" name="Footer Placeholder 4">
            <a:extLst>
              <a:ext uri="{FF2B5EF4-FFF2-40B4-BE49-F238E27FC236}">
                <a16:creationId xmlns:a16="http://schemas.microsoft.com/office/drawing/2014/main" id="{B9274893-069D-0557-118F-1372F2DD5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D4592-E6BE-2F58-D096-8B1AA8E2F272}"/>
              </a:ext>
            </a:extLst>
          </p:cNvPr>
          <p:cNvSpPr>
            <a:spLocks noGrp="1"/>
          </p:cNvSpPr>
          <p:nvPr>
            <p:ph type="sldNum" sz="quarter" idx="12"/>
          </p:nvPr>
        </p:nvSpPr>
        <p:spPr/>
        <p:txBody>
          <a:bodyPr/>
          <a:lstStyle/>
          <a:p>
            <a:fld id="{4651BDEC-2741-408C-AA5A-704C1701DEF5}" type="slidenum">
              <a:rPr lang="en-US" smtClean="0"/>
              <a:t>‹#›</a:t>
            </a:fld>
            <a:endParaRPr lang="en-US"/>
          </a:p>
        </p:txBody>
      </p:sp>
    </p:spTree>
    <p:extLst>
      <p:ext uri="{BB962C8B-B14F-4D97-AF65-F5344CB8AC3E}">
        <p14:creationId xmlns:p14="http://schemas.microsoft.com/office/powerpoint/2010/main" val="465459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CC5708-F13B-D8EB-7AFF-D3C6A3D0AA40}"/>
              </a:ext>
            </a:extLst>
          </p:cNvPr>
          <p:cNvSpPr txBox="1"/>
          <p:nvPr userDrawn="1"/>
        </p:nvSpPr>
        <p:spPr>
          <a:xfrm>
            <a:off x="281940" y="6600190"/>
            <a:ext cx="521297" cy="246221"/>
          </a:xfrm>
          <a:prstGeom prst="rect">
            <a:avLst/>
          </a:prstGeom>
          <a:noFill/>
        </p:spPr>
        <p:txBody>
          <a:bodyPr vert="horz" wrap="none" rtlCol="0">
            <a:spAutoFit/>
          </a:bodyPr>
          <a:lstStyle/>
          <a:p>
            <a:r>
              <a:rPr lang="en-US" sz="1000">
                <a:solidFill>
                  <a:srgbClr val="AFABAB"/>
                </a:solidFill>
                <a:latin typeface="Raleway" pitchFamily="2" charset="0"/>
              </a:rPr>
              <a:t>PAGE</a:t>
            </a:r>
          </a:p>
        </p:txBody>
      </p:sp>
      <p:sp>
        <p:nvSpPr>
          <p:cNvPr id="7" name="TextBox 6">
            <a:extLst>
              <a:ext uri="{FF2B5EF4-FFF2-40B4-BE49-F238E27FC236}">
                <a16:creationId xmlns:a16="http://schemas.microsoft.com/office/drawing/2014/main" id="{8F108EC7-B528-14DF-943E-BFA14F09E3B7}"/>
              </a:ext>
            </a:extLst>
          </p:cNvPr>
          <p:cNvSpPr txBox="1"/>
          <p:nvPr userDrawn="1"/>
        </p:nvSpPr>
        <p:spPr>
          <a:xfrm>
            <a:off x="676237" y="6598920"/>
            <a:ext cx="393700" cy="246221"/>
          </a:xfrm>
          <a:prstGeom prst="rect">
            <a:avLst/>
          </a:prstGeom>
          <a:noFill/>
        </p:spPr>
        <p:txBody>
          <a:bodyPr vert="horz" rtlCol="0">
            <a:spAutoFit/>
          </a:bodyPr>
          <a:lstStyle/>
          <a:p>
            <a:fld id="{EE2A119F-1167-4F65-90DB-67C8BC359247}" type="slidenum">
              <a:rPr lang="en-US" sz="1000" smtClean="0">
                <a:solidFill>
                  <a:srgbClr val="AFABAB"/>
                </a:solidFill>
                <a:latin typeface="Raleway" pitchFamily="2" charset="0"/>
              </a:rPr>
              <a:t>‹#›</a:t>
            </a:fld>
            <a:endParaRPr lang="en-US" sz="1000">
              <a:solidFill>
                <a:srgbClr val="AFABAB"/>
              </a:solidFill>
              <a:latin typeface="Raleway" pitchFamily="2" charset="0"/>
            </a:endParaRPr>
          </a:p>
        </p:txBody>
      </p:sp>
    </p:spTree>
    <p:extLst>
      <p:ext uri="{BB962C8B-B14F-4D97-AF65-F5344CB8AC3E}">
        <p14:creationId xmlns:p14="http://schemas.microsoft.com/office/powerpoint/2010/main" val="40905696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B9216-5C80-1A39-CC73-D301579E50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BB2016-EC74-6EA8-AD18-14353A0B20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BCC91-C109-D1E0-0214-405EDC20A2B7}"/>
              </a:ext>
            </a:extLst>
          </p:cNvPr>
          <p:cNvSpPr>
            <a:spLocks noGrp="1"/>
          </p:cNvSpPr>
          <p:nvPr>
            <p:ph type="dt" sz="half" idx="10"/>
          </p:nvPr>
        </p:nvSpPr>
        <p:spPr/>
        <p:txBody>
          <a:bodyPr/>
          <a:lstStyle/>
          <a:p>
            <a:fld id="{55B1D53D-53C6-4AD3-A095-916CEF02610F}" type="datetimeFigureOut">
              <a:rPr lang="en-US" smtClean="0"/>
              <a:t>9/1/2023</a:t>
            </a:fld>
            <a:endParaRPr lang="en-US"/>
          </a:p>
        </p:txBody>
      </p:sp>
      <p:sp>
        <p:nvSpPr>
          <p:cNvPr id="5" name="Footer Placeholder 4">
            <a:extLst>
              <a:ext uri="{FF2B5EF4-FFF2-40B4-BE49-F238E27FC236}">
                <a16:creationId xmlns:a16="http://schemas.microsoft.com/office/drawing/2014/main" id="{23554356-A9A2-1A9E-CDCF-0CE96E609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E7BB1-6C57-1DCA-F6A0-D2D1C2875011}"/>
              </a:ext>
            </a:extLst>
          </p:cNvPr>
          <p:cNvSpPr>
            <a:spLocks noGrp="1"/>
          </p:cNvSpPr>
          <p:nvPr>
            <p:ph type="sldNum" sz="quarter" idx="12"/>
          </p:nvPr>
        </p:nvSpPr>
        <p:spPr/>
        <p:txBody>
          <a:bodyPr/>
          <a:lstStyle/>
          <a:p>
            <a:fld id="{4651BDEC-2741-408C-AA5A-704C1701DEF5}" type="slidenum">
              <a:rPr lang="en-US" smtClean="0"/>
              <a:t>‹#›</a:t>
            </a:fld>
            <a:endParaRPr lang="en-US"/>
          </a:p>
        </p:txBody>
      </p:sp>
    </p:spTree>
    <p:extLst>
      <p:ext uri="{BB962C8B-B14F-4D97-AF65-F5344CB8AC3E}">
        <p14:creationId xmlns:p14="http://schemas.microsoft.com/office/powerpoint/2010/main" val="689186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84516F-C065-5217-B735-886281AC518E}"/>
              </a:ext>
            </a:extLst>
          </p:cNvPr>
          <p:cNvSpPr/>
          <p:nvPr userDrawn="1"/>
        </p:nvSpPr>
        <p:spPr>
          <a:xfrm>
            <a:off x="0" y="0"/>
            <a:ext cx="12192000" cy="839470"/>
          </a:xfrm>
          <a:prstGeom prst="rect">
            <a:avLst/>
          </a:prstGeom>
          <a:solidFill>
            <a:srgbClr val="0166B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dOpsBlue">
            <a:extLst>
              <a:ext uri="{FF2B5EF4-FFF2-40B4-BE49-F238E27FC236}">
                <a16:creationId xmlns:a16="http://schemas.microsoft.com/office/drawing/2014/main" id="{00000000-0008-0000-2300-00002F000000}"/>
              </a:ext>
            </a:extLst>
          </p:cNvPr>
          <p:cNvPicPr>
            <a:picLocks noChangeAspect="1"/>
          </p:cNvPicPr>
          <p:nvPr userDrawn="1"/>
        </p:nvPicPr>
        <p:blipFill>
          <a:blip r:embed="rId2"/>
          <a:stretch>
            <a:fillRect/>
          </a:stretch>
        </p:blipFill>
        <p:spPr>
          <a:xfrm>
            <a:off x="10282092" y="115570"/>
            <a:ext cx="1821008" cy="580390"/>
          </a:xfrm>
          <a:prstGeom prst="rect">
            <a:avLst/>
          </a:prstGeom>
        </p:spPr>
      </p:pic>
      <p:sp>
        <p:nvSpPr>
          <p:cNvPr id="8" name="TextBox 7">
            <a:extLst>
              <a:ext uri="{FF2B5EF4-FFF2-40B4-BE49-F238E27FC236}">
                <a16:creationId xmlns:a16="http://schemas.microsoft.com/office/drawing/2014/main" id="{CE3D51B0-45C7-E04C-FA29-BE0EB7390FC4}"/>
              </a:ext>
            </a:extLst>
          </p:cNvPr>
          <p:cNvSpPr txBox="1"/>
          <p:nvPr userDrawn="1"/>
        </p:nvSpPr>
        <p:spPr>
          <a:xfrm>
            <a:off x="0" y="6600190"/>
            <a:ext cx="521297" cy="246221"/>
          </a:xfrm>
          <a:prstGeom prst="rect">
            <a:avLst/>
          </a:prstGeom>
          <a:noFill/>
        </p:spPr>
        <p:txBody>
          <a:bodyPr vert="horz" wrap="none" rtlCol="0">
            <a:spAutoFit/>
          </a:bodyPr>
          <a:lstStyle/>
          <a:p>
            <a:r>
              <a:rPr lang="en-US" sz="1000">
                <a:solidFill>
                  <a:srgbClr val="AFABAB"/>
                </a:solidFill>
                <a:latin typeface="Raleway" pitchFamily="2" charset="0"/>
              </a:rPr>
              <a:t>PAGE</a:t>
            </a:r>
          </a:p>
        </p:txBody>
      </p:sp>
      <p:sp>
        <p:nvSpPr>
          <p:cNvPr id="9" name="TextBox 8">
            <a:extLst>
              <a:ext uri="{FF2B5EF4-FFF2-40B4-BE49-F238E27FC236}">
                <a16:creationId xmlns:a16="http://schemas.microsoft.com/office/drawing/2014/main" id="{E6B8E0F3-1153-1D59-7DA6-F8130F135962}"/>
              </a:ext>
            </a:extLst>
          </p:cNvPr>
          <p:cNvSpPr txBox="1"/>
          <p:nvPr userDrawn="1"/>
        </p:nvSpPr>
        <p:spPr>
          <a:xfrm>
            <a:off x="394297" y="6598920"/>
            <a:ext cx="393700" cy="246221"/>
          </a:xfrm>
          <a:prstGeom prst="rect">
            <a:avLst/>
          </a:prstGeom>
          <a:noFill/>
        </p:spPr>
        <p:txBody>
          <a:bodyPr vert="horz" rtlCol="0">
            <a:spAutoFit/>
          </a:bodyPr>
          <a:lstStyle/>
          <a:p>
            <a:fld id="{BD93FA0C-DE91-4BF4-AAAC-961B168DF600}" type="slidenum">
              <a:rPr lang="en-US" sz="1000" smtClean="0">
                <a:solidFill>
                  <a:srgbClr val="AFABAB"/>
                </a:solidFill>
                <a:latin typeface="Raleway" pitchFamily="2" charset="0"/>
              </a:rPr>
              <a:t>‹#›</a:t>
            </a:fld>
            <a:endParaRPr lang="en-US" sz="1000">
              <a:solidFill>
                <a:srgbClr val="AFABAB"/>
              </a:solidFill>
              <a:latin typeface="Raleway" pitchFamily="2" charset="0"/>
            </a:endParaRPr>
          </a:p>
        </p:txBody>
      </p:sp>
    </p:spTree>
    <p:extLst>
      <p:ext uri="{BB962C8B-B14F-4D97-AF65-F5344CB8AC3E}">
        <p14:creationId xmlns:p14="http://schemas.microsoft.com/office/powerpoint/2010/main" val="402700241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3BCC28-B179-398C-DAA3-CF31C38E4208}"/>
              </a:ext>
            </a:extLst>
          </p:cNvPr>
          <p:cNvSpPr/>
          <p:nvPr userDrawn="1"/>
        </p:nvSpPr>
        <p:spPr>
          <a:xfrm>
            <a:off x="0" y="0"/>
            <a:ext cx="12192000" cy="723900"/>
          </a:xfrm>
          <a:prstGeom prst="rect">
            <a:avLst/>
          </a:prstGeom>
          <a:solidFill>
            <a:srgbClr val="0066B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23545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22C69A-140D-A2F0-4E6C-090F92256E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AF71EC-494C-7BBE-2E3B-B5BCFA4138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CB7AE-E0E1-7375-3F31-005C1BFEB783}"/>
              </a:ext>
            </a:extLst>
          </p:cNvPr>
          <p:cNvSpPr>
            <a:spLocks noGrp="1"/>
          </p:cNvSpPr>
          <p:nvPr>
            <p:ph type="dt" sz="half" idx="10"/>
          </p:nvPr>
        </p:nvSpPr>
        <p:spPr/>
        <p:txBody>
          <a:bodyPr/>
          <a:lstStyle/>
          <a:p>
            <a:fld id="{55B1D53D-53C6-4AD3-A095-916CEF02610F}" type="datetimeFigureOut">
              <a:rPr lang="en-US" smtClean="0"/>
              <a:t>9/1/2023</a:t>
            </a:fld>
            <a:endParaRPr lang="en-US"/>
          </a:p>
        </p:txBody>
      </p:sp>
      <p:sp>
        <p:nvSpPr>
          <p:cNvPr id="5" name="Footer Placeholder 4">
            <a:extLst>
              <a:ext uri="{FF2B5EF4-FFF2-40B4-BE49-F238E27FC236}">
                <a16:creationId xmlns:a16="http://schemas.microsoft.com/office/drawing/2014/main" id="{35424451-7239-4F46-A34D-6AE149E8E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47B03-7AD0-9774-3C3B-4D1C19E50783}"/>
              </a:ext>
            </a:extLst>
          </p:cNvPr>
          <p:cNvSpPr>
            <a:spLocks noGrp="1"/>
          </p:cNvSpPr>
          <p:nvPr>
            <p:ph type="sldNum" sz="quarter" idx="12"/>
          </p:nvPr>
        </p:nvSpPr>
        <p:spPr/>
        <p:txBody>
          <a:bodyPr/>
          <a:lstStyle/>
          <a:p>
            <a:fld id="{4651BDEC-2741-408C-AA5A-704C1701DEF5}" type="slidenum">
              <a:rPr lang="en-US" smtClean="0"/>
              <a:t>‹#›</a:t>
            </a:fld>
            <a:endParaRPr lang="en-US"/>
          </a:p>
        </p:txBody>
      </p:sp>
    </p:spTree>
    <p:extLst>
      <p:ext uri="{BB962C8B-B14F-4D97-AF65-F5344CB8AC3E}">
        <p14:creationId xmlns:p14="http://schemas.microsoft.com/office/powerpoint/2010/main" val="120415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ooterRigh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BE0341-8015-45A0-73EE-7DFCE3A945AB}"/>
              </a:ext>
            </a:extLst>
          </p:cNvPr>
          <p:cNvSpPr txBox="1"/>
          <p:nvPr userDrawn="1"/>
        </p:nvSpPr>
        <p:spPr>
          <a:xfrm>
            <a:off x="11272520" y="6600190"/>
            <a:ext cx="521297" cy="246221"/>
          </a:xfrm>
          <a:prstGeom prst="rect">
            <a:avLst/>
          </a:prstGeom>
          <a:noFill/>
        </p:spPr>
        <p:txBody>
          <a:bodyPr vert="horz" wrap="none" rtlCol="0">
            <a:spAutoFit/>
          </a:bodyPr>
          <a:lstStyle/>
          <a:p>
            <a:r>
              <a:rPr lang="en-US" sz="1000">
                <a:solidFill>
                  <a:srgbClr val="AFABAB"/>
                </a:solidFill>
                <a:latin typeface="Raleway" pitchFamily="2" charset="0"/>
              </a:rPr>
              <a:t>PAGE</a:t>
            </a:r>
          </a:p>
        </p:txBody>
      </p:sp>
      <p:sp>
        <p:nvSpPr>
          <p:cNvPr id="7" name="TextBox 6">
            <a:extLst>
              <a:ext uri="{FF2B5EF4-FFF2-40B4-BE49-F238E27FC236}">
                <a16:creationId xmlns:a16="http://schemas.microsoft.com/office/drawing/2014/main" id="{9024623C-3096-9199-91AB-CE32315B70AA}"/>
              </a:ext>
            </a:extLst>
          </p:cNvPr>
          <p:cNvSpPr txBox="1"/>
          <p:nvPr userDrawn="1"/>
        </p:nvSpPr>
        <p:spPr>
          <a:xfrm>
            <a:off x="11666817" y="6598920"/>
            <a:ext cx="393700" cy="246221"/>
          </a:xfrm>
          <a:prstGeom prst="rect">
            <a:avLst/>
          </a:prstGeom>
          <a:noFill/>
        </p:spPr>
        <p:txBody>
          <a:bodyPr vert="horz" rtlCol="0">
            <a:spAutoFit/>
          </a:bodyPr>
          <a:lstStyle/>
          <a:p>
            <a:fld id="{2E5D93EC-68C9-4879-B44E-DB235040B056}" type="slidenum">
              <a:rPr lang="en-US" sz="1000" smtClean="0">
                <a:solidFill>
                  <a:srgbClr val="AFABAB"/>
                </a:solidFill>
                <a:latin typeface="Raleway" pitchFamily="2" charset="0"/>
              </a:rPr>
              <a:t>‹#›</a:t>
            </a:fld>
            <a:endParaRPr lang="en-US" sz="1000">
              <a:solidFill>
                <a:srgbClr val="AFABAB"/>
              </a:solidFill>
              <a:latin typeface="Raleway" pitchFamily="2" charset="0"/>
            </a:endParaRPr>
          </a:p>
        </p:txBody>
      </p:sp>
    </p:spTree>
    <p:extLst>
      <p:ext uri="{BB962C8B-B14F-4D97-AF65-F5344CB8AC3E}">
        <p14:creationId xmlns:p14="http://schemas.microsoft.com/office/powerpoint/2010/main" val="288144995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FFDC-D686-9FD3-BD30-3A788434F2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6DCDE-F63A-A61F-E1C4-6312B825D0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DFC2B-5F35-BAF7-C04F-C161CC3FC8C5}"/>
              </a:ext>
            </a:extLst>
          </p:cNvPr>
          <p:cNvSpPr>
            <a:spLocks noGrp="1"/>
          </p:cNvSpPr>
          <p:nvPr>
            <p:ph type="dt" sz="half" idx="10"/>
          </p:nvPr>
        </p:nvSpPr>
        <p:spPr/>
        <p:txBody>
          <a:bodyPr/>
          <a:lstStyle/>
          <a:p>
            <a:fld id="{55B1D53D-53C6-4AD3-A095-916CEF02610F}" type="datetimeFigureOut">
              <a:rPr lang="en-US" smtClean="0"/>
              <a:t>9/1/2023</a:t>
            </a:fld>
            <a:endParaRPr lang="en-US"/>
          </a:p>
        </p:txBody>
      </p:sp>
      <p:sp>
        <p:nvSpPr>
          <p:cNvPr id="5" name="Footer Placeholder 4">
            <a:extLst>
              <a:ext uri="{FF2B5EF4-FFF2-40B4-BE49-F238E27FC236}">
                <a16:creationId xmlns:a16="http://schemas.microsoft.com/office/drawing/2014/main" id="{866B13CA-4BB8-4167-0F6B-57E7CAFAB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668BD-04E2-67B7-CF4D-388AA5280286}"/>
              </a:ext>
            </a:extLst>
          </p:cNvPr>
          <p:cNvSpPr>
            <a:spLocks noGrp="1"/>
          </p:cNvSpPr>
          <p:nvPr>
            <p:ph type="sldNum" sz="quarter" idx="12"/>
          </p:nvPr>
        </p:nvSpPr>
        <p:spPr/>
        <p:txBody>
          <a:bodyPr/>
          <a:lstStyle/>
          <a:p>
            <a:fld id="{4651BDEC-2741-408C-AA5A-704C1701DEF5}" type="slidenum">
              <a:rPr lang="en-US" smtClean="0"/>
              <a:t>‹#›</a:t>
            </a:fld>
            <a:endParaRPr lang="en-US"/>
          </a:p>
        </p:txBody>
      </p:sp>
    </p:spTree>
    <p:extLst>
      <p:ext uri="{BB962C8B-B14F-4D97-AF65-F5344CB8AC3E}">
        <p14:creationId xmlns:p14="http://schemas.microsoft.com/office/powerpoint/2010/main" val="291229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EEDD-4BFF-DABF-9954-C8950EFEBF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C17535-93F4-31D5-E258-854B149F3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9A7249-E08E-DF0A-B5E2-27B2952F0DEA}"/>
              </a:ext>
            </a:extLst>
          </p:cNvPr>
          <p:cNvSpPr>
            <a:spLocks noGrp="1"/>
          </p:cNvSpPr>
          <p:nvPr>
            <p:ph type="dt" sz="half" idx="10"/>
          </p:nvPr>
        </p:nvSpPr>
        <p:spPr/>
        <p:txBody>
          <a:bodyPr/>
          <a:lstStyle/>
          <a:p>
            <a:fld id="{55B1D53D-53C6-4AD3-A095-916CEF02610F}" type="datetimeFigureOut">
              <a:rPr lang="en-US" smtClean="0"/>
              <a:t>9/1/2023</a:t>
            </a:fld>
            <a:endParaRPr lang="en-US"/>
          </a:p>
        </p:txBody>
      </p:sp>
      <p:sp>
        <p:nvSpPr>
          <p:cNvPr id="5" name="Footer Placeholder 4">
            <a:extLst>
              <a:ext uri="{FF2B5EF4-FFF2-40B4-BE49-F238E27FC236}">
                <a16:creationId xmlns:a16="http://schemas.microsoft.com/office/drawing/2014/main" id="{AE1AAC70-89BE-E72C-B053-D24035863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ABC84-027E-6E2F-A500-9F68860CD69B}"/>
              </a:ext>
            </a:extLst>
          </p:cNvPr>
          <p:cNvSpPr>
            <a:spLocks noGrp="1"/>
          </p:cNvSpPr>
          <p:nvPr>
            <p:ph type="sldNum" sz="quarter" idx="12"/>
          </p:nvPr>
        </p:nvSpPr>
        <p:spPr/>
        <p:txBody>
          <a:bodyPr/>
          <a:lstStyle/>
          <a:p>
            <a:fld id="{4651BDEC-2741-408C-AA5A-704C1701DEF5}" type="slidenum">
              <a:rPr lang="en-US" smtClean="0"/>
              <a:t>‹#›</a:t>
            </a:fld>
            <a:endParaRPr lang="en-US"/>
          </a:p>
        </p:txBody>
      </p:sp>
    </p:spTree>
    <p:extLst>
      <p:ext uri="{BB962C8B-B14F-4D97-AF65-F5344CB8AC3E}">
        <p14:creationId xmlns:p14="http://schemas.microsoft.com/office/powerpoint/2010/main" val="1933068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FFDC-15EA-8CDC-264D-72A77B837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AC5CE-8CC1-3C69-EEFE-E3802B5256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83D977-27A6-31A6-107C-D23B40F935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C178DA-3B72-D9E1-4D6F-65DC66FF2A71}"/>
              </a:ext>
            </a:extLst>
          </p:cNvPr>
          <p:cNvSpPr>
            <a:spLocks noGrp="1"/>
          </p:cNvSpPr>
          <p:nvPr>
            <p:ph type="dt" sz="half" idx="10"/>
          </p:nvPr>
        </p:nvSpPr>
        <p:spPr/>
        <p:txBody>
          <a:bodyPr/>
          <a:lstStyle/>
          <a:p>
            <a:fld id="{55B1D53D-53C6-4AD3-A095-916CEF02610F}" type="datetimeFigureOut">
              <a:rPr lang="en-US" smtClean="0"/>
              <a:t>9/1/2023</a:t>
            </a:fld>
            <a:endParaRPr lang="en-US"/>
          </a:p>
        </p:txBody>
      </p:sp>
      <p:sp>
        <p:nvSpPr>
          <p:cNvPr id="6" name="Footer Placeholder 5">
            <a:extLst>
              <a:ext uri="{FF2B5EF4-FFF2-40B4-BE49-F238E27FC236}">
                <a16:creationId xmlns:a16="http://schemas.microsoft.com/office/drawing/2014/main" id="{9358001E-6DBB-34FF-598F-4D04CBA08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F94D0-7885-2947-E6BB-2E9606AB0DE9}"/>
              </a:ext>
            </a:extLst>
          </p:cNvPr>
          <p:cNvSpPr>
            <a:spLocks noGrp="1"/>
          </p:cNvSpPr>
          <p:nvPr>
            <p:ph type="sldNum" sz="quarter" idx="12"/>
          </p:nvPr>
        </p:nvSpPr>
        <p:spPr/>
        <p:txBody>
          <a:bodyPr/>
          <a:lstStyle/>
          <a:p>
            <a:fld id="{4651BDEC-2741-408C-AA5A-704C1701DEF5}" type="slidenum">
              <a:rPr lang="en-US" smtClean="0"/>
              <a:t>‹#›</a:t>
            </a:fld>
            <a:endParaRPr lang="en-US"/>
          </a:p>
        </p:txBody>
      </p:sp>
    </p:spTree>
    <p:extLst>
      <p:ext uri="{BB962C8B-B14F-4D97-AF65-F5344CB8AC3E}">
        <p14:creationId xmlns:p14="http://schemas.microsoft.com/office/powerpoint/2010/main" val="189210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0C98-4BA6-D173-82E0-DB812D7942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1267CB-4818-DE5E-929F-516A40636B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51AC74-FAAD-7460-75EA-504922F398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0E7B4B-E8E3-ED85-B3FB-6D3D85778B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9AAC91-6548-A78F-B645-05511FF0D6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F7B52-456A-0419-8FB0-4CF0D8055096}"/>
              </a:ext>
            </a:extLst>
          </p:cNvPr>
          <p:cNvSpPr>
            <a:spLocks noGrp="1"/>
          </p:cNvSpPr>
          <p:nvPr>
            <p:ph type="dt" sz="half" idx="10"/>
          </p:nvPr>
        </p:nvSpPr>
        <p:spPr/>
        <p:txBody>
          <a:bodyPr/>
          <a:lstStyle/>
          <a:p>
            <a:fld id="{55B1D53D-53C6-4AD3-A095-916CEF02610F}" type="datetimeFigureOut">
              <a:rPr lang="en-US" smtClean="0"/>
              <a:t>9/1/2023</a:t>
            </a:fld>
            <a:endParaRPr lang="en-US"/>
          </a:p>
        </p:txBody>
      </p:sp>
      <p:sp>
        <p:nvSpPr>
          <p:cNvPr id="8" name="Footer Placeholder 7">
            <a:extLst>
              <a:ext uri="{FF2B5EF4-FFF2-40B4-BE49-F238E27FC236}">
                <a16:creationId xmlns:a16="http://schemas.microsoft.com/office/drawing/2014/main" id="{68A36ACB-2893-9CF6-7976-F1AA339EEC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35E127-68EE-9BEF-7E3A-9A9725485A84}"/>
              </a:ext>
            </a:extLst>
          </p:cNvPr>
          <p:cNvSpPr>
            <a:spLocks noGrp="1"/>
          </p:cNvSpPr>
          <p:nvPr>
            <p:ph type="sldNum" sz="quarter" idx="12"/>
          </p:nvPr>
        </p:nvSpPr>
        <p:spPr/>
        <p:txBody>
          <a:bodyPr/>
          <a:lstStyle/>
          <a:p>
            <a:fld id="{4651BDEC-2741-408C-AA5A-704C1701DEF5}" type="slidenum">
              <a:rPr lang="en-US" smtClean="0"/>
              <a:t>‹#›</a:t>
            </a:fld>
            <a:endParaRPr lang="en-US"/>
          </a:p>
        </p:txBody>
      </p:sp>
    </p:spTree>
    <p:extLst>
      <p:ext uri="{BB962C8B-B14F-4D97-AF65-F5344CB8AC3E}">
        <p14:creationId xmlns:p14="http://schemas.microsoft.com/office/powerpoint/2010/main" val="55086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C6F3-EB0A-DAB6-9AAE-09B06659BC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4D4CEB-AF5D-5D50-EBD0-6F0CCBA126C1}"/>
              </a:ext>
            </a:extLst>
          </p:cNvPr>
          <p:cNvSpPr>
            <a:spLocks noGrp="1"/>
          </p:cNvSpPr>
          <p:nvPr>
            <p:ph type="dt" sz="half" idx="10"/>
          </p:nvPr>
        </p:nvSpPr>
        <p:spPr/>
        <p:txBody>
          <a:bodyPr/>
          <a:lstStyle/>
          <a:p>
            <a:fld id="{55B1D53D-53C6-4AD3-A095-916CEF02610F}" type="datetimeFigureOut">
              <a:rPr lang="en-US" smtClean="0"/>
              <a:t>9/1/2023</a:t>
            </a:fld>
            <a:endParaRPr lang="en-US"/>
          </a:p>
        </p:txBody>
      </p:sp>
      <p:sp>
        <p:nvSpPr>
          <p:cNvPr id="4" name="Footer Placeholder 3">
            <a:extLst>
              <a:ext uri="{FF2B5EF4-FFF2-40B4-BE49-F238E27FC236}">
                <a16:creationId xmlns:a16="http://schemas.microsoft.com/office/drawing/2014/main" id="{D0D97987-C43E-2E44-8D19-38C66DF36E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74ADB4-FE68-06BB-277E-6CE3C2205FA9}"/>
              </a:ext>
            </a:extLst>
          </p:cNvPr>
          <p:cNvSpPr>
            <a:spLocks noGrp="1"/>
          </p:cNvSpPr>
          <p:nvPr>
            <p:ph type="sldNum" sz="quarter" idx="12"/>
          </p:nvPr>
        </p:nvSpPr>
        <p:spPr/>
        <p:txBody>
          <a:bodyPr/>
          <a:lstStyle/>
          <a:p>
            <a:fld id="{4651BDEC-2741-408C-AA5A-704C1701DEF5}" type="slidenum">
              <a:rPr lang="en-US" smtClean="0"/>
              <a:t>‹#›</a:t>
            </a:fld>
            <a:endParaRPr lang="en-US"/>
          </a:p>
        </p:txBody>
      </p:sp>
    </p:spTree>
    <p:extLst>
      <p:ext uri="{BB962C8B-B14F-4D97-AF65-F5344CB8AC3E}">
        <p14:creationId xmlns:p14="http://schemas.microsoft.com/office/powerpoint/2010/main" val="215522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A4AD01-55DB-F999-7FC2-6176BDD83AA4}"/>
              </a:ext>
            </a:extLst>
          </p:cNvPr>
          <p:cNvSpPr>
            <a:spLocks noGrp="1"/>
          </p:cNvSpPr>
          <p:nvPr>
            <p:ph type="dt" sz="half" idx="10"/>
          </p:nvPr>
        </p:nvSpPr>
        <p:spPr/>
        <p:txBody>
          <a:bodyPr/>
          <a:lstStyle/>
          <a:p>
            <a:fld id="{55B1D53D-53C6-4AD3-A095-916CEF02610F}" type="datetimeFigureOut">
              <a:rPr lang="en-US" smtClean="0"/>
              <a:t>9/1/2023</a:t>
            </a:fld>
            <a:endParaRPr lang="en-US"/>
          </a:p>
        </p:txBody>
      </p:sp>
      <p:sp>
        <p:nvSpPr>
          <p:cNvPr id="3" name="Footer Placeholder 2">
            <a:extLst>
              <a:ext uri="{FF2B5EF4-FFF2-40B4-BE49-F238E27FC236}">
                <a16:creationId xmlns:a16="http://schemas.microsoft.com/office/drawing/2014/main" id="{774E685C-4EB1-DEC8-C9EE-CEC3202FAB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289AF0-44C5-10D8-20DF-D17464DF4127}"/>
              </a:ext>
            </a:extLst>
          </p:cNvPr>
          <p:cNvSpPr>
            <a:spLocks noGrp="1"/>
          </p:cNvSpPr>
          <p:nvPr>
            <p:ph type="sldNum" sz="quarter" idx="12"/>
          </p:nvPr>
        </p:nvSpPr>
        <p:spPr/>
        <p:txBody>
          <a:bodyPr/>
          <a:lstStyle/>
          <a:p>
            <a:fld id="{4651BDEC-2741-408C-AA5A-704C1701DEF5}" type="slidenum">
              <a:rPr lang="en-US" smtClean="0"/>
              <a:t>‹#›</a:t>
            </a:fld>
            <a:endParaRPr lang="en-US"/>
          </a:p>
        </p:txBody>
      </p:sp>
    </p:spTree>
    <p:extLst>
      <p:ext uri="{BB962C8B-B14F-4D97-AF65-F5344CB8AC3E}">
        <p14:creationId xmlns:p14="http://schemas.microsoft.com/office/powerpoint/2010/main" val="222695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EA28-A963-4EB5-8774-C053E7668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6CC6B1-3F5B-BA3F-7611-02D092AF1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C96AC4-59BE-96D2-42C6-09F2B0A9C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2560B-A00D-B502-AB47-BC883F4B0524}"/>
              </a:ext>
            </a:extLst>
          </p:cNvPr>
          <p:cNvSpPr>
            <a:spLocks noGrp="1"/>
          </p:cNvSpPr>
          <p:nvPr>
            <p:ph type="dt" sz="half" idx="10"/>
          </p:nvPr>
        </p:nvSpPr>
        <p:spPr/>
        <p:txBody>
          <a:bodyPr/>
          <a:lstStyle/>
          <a:p>
            <a:fld id="{55B1D53D-53C6-4AD3-A095-916CEF02610F}" type="datetimeFigureOut">
              <a:rPr lang="en-US" smtClean="0"/>
              <a:t>9/1/2023</a:t>
            </a:fld>
            <a:endParaRPr lang="en-US"/>
          </a:p>
        </p:txBody>
      </p:sp>
      <p:sp>
        <p:nvSpPr>
          <p:cNvPr id="6" name="Footer Placeholder 5">
            <a:extLst>
              <a:ext uri="{FF2B5EF4-FFF2-40B4-BE49-F238E27FC236}">
                <a16:creationId xmlns:a16="http://schemas.microsoft.com/office/drawing/2014/main" id="{FAC831B5-1FFC-4267-18A5-F8B1327514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C756B-D587-0A28-0CCB-3F1453B1A01D}"/>
              </a:ext>
            </a:extLst>
          </p:cNvPr>
          <p:cNvSpPr>
            <a:spLocks noGrp="1"/>
          </p:cNvSpPr>
          <p:nvPr>
            <p:ph type="sldNum" sz="quarter" idx="12"/>
          </p:nvPr>
        </p:nvSpPr>
        <p:spPr/>
        <p:txBody>
          <a:bodyPr/>
          <a:lstStyle/>
          <a:p>
            <a:fld id="{4651BDEC-2741-408C-AA5A-704C1701DEF5}" type="slidenum">
              <a:rPr lang="en-US" smtClean="0"/>
              <a:t>‹#›</a:t>
            </a:fld>
            <a:endParaRPr lang="en-US"/>
          </a:p>
        </p:txBody>
      </p:sp>
    </p:spTree>
    <p:extLst>
      <p:ext uri="{BB962C8B-B14F-4D97-AF65-F5344CB8AC3E}">
        <p14:creationId xmlns:p14="http://schemas.microsoft.com/office/powerpoint/2010/main" val="99088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1B95-A900-834A-01D4-DA4820B6F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4D0FCF-E232-FDE0-E66D-AD5291225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EC81F9-54D5-23E7-8300-5AA80D822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B1B05-A14A-FCF0-EAD9-81563AB67952}"/>
              </a:ext>
            </a:extLst>
          </p:cNvPr>
          <p:cNvSpPr>
            <a:spLocks noGrp="1"/>
          </p:cNvSpPr>
          <p:nvPr>
            <p:ph type="dt" sz="half" idx="10"/>
          </p:nvPr>
        </p:nvSpPr>
        <p:spPr/>
        <p:txBody>
          <a:bodyPr/>
          <a:lstStyle/>
          <a:p>
            <a:fld id="{55B1D53D-53C6-4AD3-A095-916CEF02610F}" type="datetimeFigureOut">
              <a:rPr lang="en-US" smtClean="0"/>
              <a:t>9/1/2023</a:t>
            </a:fld>
            <a:endParaRPr lang="en-US"/>
          </a:p>
        </p:txBody>
      </p:sp>
      <p:sp>
        <p:nvSpPr>
          <p:cNvPr id="6" name="Footer Placeholder 5">
            <a:extLst>
              <a:ext uri="{FF2B5EF4-FFF2-40B4-BE49-F238E27FC236}">
                <a16:creationId xmlns:a16="http://schemas.microsoft.com/office/drawing/2014/main" id="{9B7B7B1E-99B0-8842-A338-EEE442412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BA9CA0-3DC6-9725-C63E-A50737C776E8}"/>
              </a:ext>
            </a:extLst>
          </p:cNvPr>
          <p:cNvSpPr>
            <a:spLocks noGrp="1"/>
          </p:cNvSpPr>
          <p:nvPr>
            <p:ph type="sldNum" sz="quarter" idx="12"/>
          </p:nvPr>
        </p:nvSpPr>
        <p:spPr/>
        <p:txBody>
          <a:bodyPr/>
          <a:lstStyle/>
          <a:p>
            <a:fld id="{4651BDEC-2741-408C-AA5A-704C1701DEF5}" type="slidenum">
              <a:rPr lang="en-US" smtClean="0"/>
              <a:t>‹#›</a:t>
            </a:fld>
            <a:endParaRPr lang="en-US"/>
          </a:p>
        </p:txBody>
      </p:sp>
    </p:spTree>
    <p:extLst>
      <p:ext uri="{BB962C8B-B14F-4D97-AF65-F5344CB8AC3E}">
        <p14:creationId xmlns:p14="http://schemas.microsoft.com/office/powerpoint/2010/main" val="71980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76A9E0-284C-7C56-3C23-E9979C927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B5BFC2-5716-F441-C6BA-A283EFFCB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F35AF-03F1-0679-C879-91A298784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1D53D-53C6-4AD3-A095-916CEF02610F}" type="datetimeFigureOut">
              <a:rPr lang="en-US" smtClean="0"/>
              <a:t>9/1/2023</a:t>
            </a:fld>
            <a:endParaRPr lang="en-US"/>
          </a:p>
        </p:txBody>
      </p:sp>
      <p:sp>
        <p:nvSpPr>
          <p:cNvPr id="5" name="Footer Placeholder 4">
            <a:extLst>
              <a:ext uri="{FF2B5EF4-FFF2-40B4-BE49-F238E27FC236}">
                <a16:creationId xmlns:a16="http://schemas.microsoft.com/office/drawing/2014/main" id="{5E7243F2-DE3F-601B-3C0D-B9B99B47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03E147-BBEC-8735-532F-AAA4EE453D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1BDEC-2741-408C-AA5A-704C1701DEF5}" type="slidenum">
              <a:rPr lang="en-US" smtClean="0"/>
              <a:t>‹#›</a:t>
            </a:fld>
            <a:endParaRPr lang="en-US"/>
          </a:p>
        </p:txBody>
      </p:sp>
    </p:spTree>
    <p:extLst>
      <p:ext uri="{BB962C8B-B14F-4D97-AF65-F5344CB8AC3E}">
        <p14:creationId xmlns:p14="http://schemas.microsoft.com/office/powerpoint/2010/main" val="1918144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60" r:id="rId12"/>
    <p:sldLayoutId id="2147483661" r:id="rId13"/>
    <p:sldLayoutId id="2147483659"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65BF4B-4BC4-74BE-0543-F63A57666A6E}"/>
              </a:ext>
            </a:extLst>
          </p:cNvPr>
          <p:cNvSpPr txBox="1"/>
          <p:nvPr/>
        </p:nvSpPr>
        <p:spPr>
          <a:xfrm>
            <a:off x="0" y="5326380"/>
            <a:ext cx="9197340" cy="861774"/>
          </a:xfrm>
          <a:prstGeom prst="rect">
            <a:avLst/>
          </a:prstGeom>
          <a:noFill/>
        </p:spPr>
        <p:txBody>
          <a:bodyPr vert="horz" rtlCol="0">
            <a:spAutoFit/>
          </a:bodyPr>
          <a:lstStyle/>
          <a:p>
            <a:pPr algn="ctr"/>
            <a:r>
              <a:rPr lang="en-US" sz="5000" b="1">
                <a:solidFill>
                  <a:srgbClr val="0066B3"/>
                </a:solidFill>
                <a:latin typeface="Raleway ExtraBold" pitchFamily="2" charset="0"/>
              </a:rPr>
              <a:t>June 2023 Financials</a:t>
            </a:r>
          </a:p>
        </p:txBody>
      </p:sp>
      <p:sp>
        <p:nvSpPr>
          <p:cNvPr id="4" name="Rectangle 3">
            <a:extLst>
              <a:ext uri="{FF2B5EF4-FFF2-40B4-BE49-F238E27FC236}">
                <a16:creationId xmlns:a16="http://schemas.microsoft.com/office/drawing/2014/main" id="{DF1B604F-290E-2401-1B98-6DC5B67D2D21}"/>
              </a:ext>
            </a:extLst>
          </p:cNvPr>
          <p:cNvSpPr/>
          <p:nvPr/>
        </p:nvSpPr>
        <p:spPr>
          <a:xfrm>
            <a:off x="9197340" y="0"/>
            <a:ext cx="2994660" cy="6870700"/>
          </a:xfrm>
          <a:prstGeom prst="rect">
            <a:avLst/>
          </a:prstGeom>
          <a:solidFill>
            <a:srgbClr val="0066B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8369206-A492-4FBD-C5AD-E0518C8FEAD4}"/>
              </a:ext>
            </a:extLst>
          </p:cNvPr>
          <p:cNvSpPr txBox="1"/>
          <p:nvPr/>
        </p:nvSpPr>
        <p:spPr>
          <a:xfrm>
            <a:off x="9640570" y="4992741"/>
            <a:ext cx="2108200" cy="261610"/>
          </a:xfrm>
          <a:prstGeom prst="rect">
            <a:avLst/>
          </a:prstGeom>
          <a:noFill/>
        </p:spPr>
        <p:txBody>
          <a:bodyPr vert="horz" rtlCol="0" anchorCtr="1">
            <a:spAutoFit/>
          </a:bodyPr>
          <a:lstStyle/>
          <a:p>
            <a:r>
              <a:rPr lang="en-US" sz="1100">
                <a:solidFill>
                  <a:srgbClr val="BDD7EE"/>
                </a:solidFill>
                <a:latin typeface="Raleway" pitchFamily="2" charset="0"/>
              </a:rPr>
              <a:t>PREPARED  </a:t>
            </a:r>
            <a:r>
              <a:rPr lang="en-US" sz="1100" b="1">
                <a:solidFill>
                  <a:srgbClr val="FFFFFF"/>
                </a:solidFill>
                <a:latin typeface="Raleway" pitchFamily="2" charset="0"/>
              </a:rPr>
              <a:t>SEP'23</a:t>
            </a:r>
            <a:r>
              <a:rPr lang="en-US" sz="1100">
                <a:solidFill>
                  <a:srgbClr val="BDD7EE"/>
                </a:solidFill>
                <a:latin typeface="Raleway" pitchFamily="2" charset="0"/>
              </a:rPr>
              <a:t>  BY</a:t>
            </a:r>
          </a:p>
        </p:txBody>
      </p:sp>
      <p:pic>
        <p:nvPicPr>
          <p:cNvPr id="6" name="EdOpsBlue">
            <a:extLst>
              <a:ext uri="{FF2B5EF4-FFF2-40B4-BE49-F238E27FC236}">
                <a16:creationId xmlns:a16="http://schemas.microsoft.com/office/drawing/2014/main" id="{00000000-0008-0000-2300-00002F000000}"/>
              </a:ext>
            </a:extLst>
          </p:cNvPr>
          <p:cNvPicPr>
            <a:picLocks noChangeAspect="1"/>
          </p:cNvPicPr>
          <p:nvPr/>
        </p:nvPicPr>
        <p:blipFill>
          <a:blip r:embed="rId2"/>
          <a:stretch>
            <a:fillRect/>
          </a:stretch>
        </p:blipFill>
        <p:spPr>
          <a:xfrm>
            <a:off x="9447459" y="5321300"/>
            <a:ext cx="2494422" cy="795020"/>
          </a:xfrm>
          <a:prstGeom prst="rect">
            <a:avLst/>
          </a:prstGeom>
        </p:spPr>
      </p:pic>
      <p:pic>
        <p:nvPicPr>
          <p:cNvPr id="7" name="Picture 6" descr="Logo&#10;&#10;Description automatically generated">
            <a:extLst>
              <a:ext uri="{FF2B5EF4-FFF2-40B4-BE49-F238E27FC236}">
                <a16:creationId xmlns:a16="http://schemas.microsoft.com/office/drawing/2014/main" id="{A64F9E13-CFC1-2D01-4B5A-16F379012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523" y="1917577"/>
            <a:ext cx="2994660" cy="1669002"/>
          </a:xfrm>
          <a:prstGeom prst="rect">
            <a:avLst/>
          </a:prstGeom>
        </p:spPr>
      </p:pic>
    </p:spTree>
    <p:extLst>
      <p:ext uri="{BB962C8B-B14F-4D97-AF65-F5344CB8AC3E}">
        <p14:creationId xmlns:p14="http://schemas.microsoft.com/office/powerpoint/2010/main" val="203375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740998-ABEC-F27E-525E-F6B38476DDE2}"/>
              </a:ext>
            </a:extLst>
          </p:cNvPr>
          <p:cNvSpPr txBox="1"/>
          <p:nvPr/>
        </p:nvSpPr>
        <p:spPr>
          <a:xfrm>
            <a:off x="193040" y="72390"/>
            <a:ext cx="12192000" cy="646331"/>
          </a:xfrm>
          <a:prstGeom prst="rect">
            <a:avLst/>
          </a:prstGeom>
          <a:noFill/>
        </p:spPr>
        <p:txBody>
          <a:bodyPr vert="horz" rtlCol="0">
            <a:spAutoFit/>
          </a:bodyPr>
          <a:lstStyle/>
          <a:p>
            <a:r>
              <a:rPr lang="en-US" sz="3600" b="1">
                <a:solidFill>
                  <a:srgbClr val="DEEBF7"/>
                </a:solidFill>
                <a:latin typeface="Raleway ExtraBold" pitchFamily="2" charset="0"/>
              </a:rPr>
              <a:t>Executive Summary</a:t>
            </a:r>
          </a:p>
        </p:txBody>
      </p:sp>
      <p:sp>
        <p:nvSpPr>
          <p:cNvPr id="5" name="TextBox 4">
            <a:extLst>
              <a:ext uri="{FF2B5EF4-FFF2-40B4-BE49-F238E27FC236}">
                <a16:creationId xmlns:a16="http://schemas.microsoft.com/office/drawing/2014/main" id="{14DD93C1-5171-ED2C-5C87-7C9C998C5CBD}"/>
              </a:ext>
            </a:extLst>
          </p:cNvPr>
          <p:cNvSpPr txBox="1"/>
          <p:nvPr/>
        </p:nvSpPr>
        <p:spPr>
          <a:xfrm>
            <a:off x="193040" y="951963"/>
            <a:ext cx="11479237" cy="5819863"/>
          </a:xfrm>
          <a:prstGeom prst="rect">
            <a:avLst/>
          </a:prstGeom>
          <a:noFill/>
        </p:spPr>
        <p:txBody>
          <a:bodyPr wrap="square">
            <a:spAutoFit/>
          </a:bodyPr>
          <a:lstStyle/>
          <a:p>
            <a:pPr marL="342900" indent="-342900">
              <a:lnSpc>
                <a:spcPct val="120000"/>
              </a:lnSpc>
              <a:spcBef>
                <a:spcPts val="1000"/>
              </a:spcBef>
              <a:buClr>
                <a:srgbClr val="767171"/>
              </a:buClr>
              <a:buFont typeface="Wingdings" panose="05000000000000000000" pitchFamily="2" charset="2"/>
              <a:buChar char="§"/>
            </a:pPr>
            <a:r>
              <a:rPr lang="en-US" b="1" dirty="0">
                <a:solidFill>
                  <a:srgbClr val="767171"/>
                </a:solidFill>
                <a:latin typeface="Raleway" pitchFamily="2" charset="0"/>
              </a:rPr>
              <a:t>Net income across all three schools at year-end (unaudited) was $2.1MM ($1.7MM higher than budget and ~$2MM higher than we anticipated in March financials). </a:t>
            </a:r>
          </a:p>
          <a:p>
            <a:pPr marL="342900" indent="-342900">
              <a:lnSpc>
                <a:spcPct val="120000"/>
              </a:lnSpc>
              <a:spcBef>
                <a:spcPts val="1000"/>
              </a:spcBef>
              <a:buClr>
                <a:srgbClr val="767171"/>
              </a:buClr>
              <a:buFont typeface="Wingdings" panose="05000000000000000000" pitchFamily="2" charset="2"/>
              <a:buChar char="§"/>
            </a:pPr>
            <a:r>
              <a:rPr lang="en-US" dirty="0">
                <a:solidFill>
                  <a:srgbClr val="767171"/>
                </a:solidFill>
                <a:latin typeface="Raleway" pitchFamily="2" charset="0"/>
              </a:rPr>
              <a:t>For all 3 schools the largest driver of the positive finish to the school year was a higher draw down of federal grants than was previously forecasted (~$1MM across all locations) and lower expenses than forecasted across all categories: staffing (~$360k less), occupancy (~$180k less), direct student expenses (~$180k less) and office/business expenses (~$295k less)</a:t>
            </a:r>
            <a:endParaRPr lang="en-US" sz="1800" dirty="0">
              <a:solidFill>
                <a:srgbClr val="767171"/>
              </a:solidFill>
              <a:latin typeface="Raleway" pitchFamily="2" charset="0"/>
            </a:endParaRPr>
          </a:p>
          <a:p>
            <a:pPr marL="800100" lvl="1" indent="-342900">
              <a:lnSpc>
                <a:spcPct val="120000"/>
              </a:lnSpc>
              <a:spcBef>
                <a:spcPts val="1000"/>
              </a:spcBef>
              <a:buClr>
                <a:srgbClr val="767171"/>
              </a:buClr>
              <a:buFont typeface="Wingdings" panose="05000000000000000000" pitchFamily="2" charset="2"/>
              <a:buChar char="§"/>
            </a:pPr>
            <a:r>
              <a:rPr lang="en-US" dirty="0">
                <a:solidFill>
                  <a:srgbClr val="767171"/>
                </a:solidFill>
                <a:latin typeface="Raleway" pitchFamily="2" charset="0"/>
              </a:rPr>
              <a:t>Based on unaudited year-end financials, </a:t>
            </a:r>
            <a:r>
              <a:rPr lang="en-US" b="1" dirty="0">
                <a:solidFill>
                  <a:srgbClr val="767171"/>
                </a:solidFill>
                <a:latin typeface="Raleway" pitchFamily="2" charset="0"/>
              </a:rPr>
              <a:t>Lanier</a:t>
            </a:r>
            <a:r>
              <a:rPr lang="en-US" dirty="0">
                <a:solidFill>
                  <a:srgbClr val="767171"/>
                </a:solidFill>
                <a:latin typeface="Raleway" pitchFamily="2" charset="0"/>
              </a:rPr>
              <a:t> finished the year with a </a:t>
            </a:r>
            <a:r>
              <a:rPr lang="en-US" b="1" dirty="0">
                <a:solidFill>
                  <a:srgbClr val="767171"/>
                </a:solidFill>
                <a:latin typeface="Raleway" pitchFamily="2" charset="0"/>
              </a:rPr>
              <a:t>net income of $730k</a:t>
            </a:r>
            <a:r>
              <a:rPr lang="en-US" dirty="0">
                <a:solidFill>
                  <a:srgbClr val="767171"/>
                </a:solidFill>
                <a:latin typeface="Raleway" pitchFamily="2" charset="0"/>
              </a:rPr>
              <a:t>, which is ~$640k higher than budget. </a:t>
            </a:r>
          </a:p>
          <a:p>
            <a:pPr marL="800100" lvl="1" indent="-342900">
              <a:lnSpc>
                <a:spcPct val="120000"/>
              </a:lnSpc>
              <a:spcBef>
                <a:spcPts val="1000"/>
              </a:spcBef>
              <a:buClr>
                <a:srgbClr val="767171"/>
              </a:buClr>
              <a:buFont typeface="Wingdings" panose="05000000000000000000" pitchFamily="2" charset="2"/>
              <a:buChar char="§"/>
            </a:pPr>
            <a:r>
              <a:rPr lang="en-US" b="1" dirty="0">
                <a:solidFill>
                  <a:srgbClr val="767171"/>
                </a:solidFill>
                <a:latin typeface="Raleway" pitchFamily="2" charset="0"/>
              </a:rPr>
              <a:t>Dalton</a:t>
            </a:r>
            <a:r>
              <a:rPr lang="en-US" dirty="0">
                <a:solidFill>
                  <a:srgbClr val="767171"/>
                </a:solidFill>
                <a:latin typeface="Raleway" pitchFamily="2" charset="0"/>
              </a:rPr>
              <a:t> finished the year with </a:t>
            </a:r>
            <a:r>
              <a:rPr lang="en-US" b="1" dirty="0">
                <a:solidFill>
                  <a:srgbClr val="767171"/>
                </a:solidFill>
                <a:latin typeface="Raleway" pitchFamily="2" charset="0"/>
              </a:rPr>
              <a:t>net income of $870k</a:t>
            </a:r>
            <a:r>
              <a:rPr lang="en-US" dirty="0">
                <a:solidFill>
                  <a:srgbClr val="767171"/>
                </a:solidFill>
                <a:latin typeface="Raleway" pitchFamily="2" charset="0"/>
              </a:rPr>
              <a:t>, which is ~$930k higher than budget. </a:t>
            </a:r>
          </a:p>
          <a:p>
            <a:pPr marL="800100" lvl="1" indent="-342900">
              <a:lnSpc>
                <a:spcPct val="120000"/>
              </a:lnSpc>
              <a:spcBef>
                <a:spcPts val="1000"/>
              </a:spcBef>
              <a:buClr>
                <a:srgbClr val="767171"/>
              </a:buClr>
              <a:buFont typeface="Wingdings" panose="05000000000000000000" pitchFamily="2" charset="2"/>
              <a:buChar char="§"/>
            </a:pPr>
            <a:r>
              <a:rPr lang="en-US" b="1" dirty="0">
                <a:solidFill>
                  <a:srgbClr val="767171"/>
                </a:solidFill>
                <a:latin typeface="Raleway" pitchFamily="2" charset="0"/>
              </a:rPr>
              <a:t>Glen Oaks</a:t>
            </a:r>
            <a:r>
              <a:rPr lang="en-US" dirty="0">
                <a:solidFill>
                  <a:srgbClr val="767171"/>
                </a:solidFill>
                <a:latin typeface="Raleway" pitchFamily="2" charset="0"/>
              </a:rPr>
              <a:t> finished the year with a positive </a:t>
            </a:r>
            <a:r>
              <a:rPr lang="en-US" b="1" dirty="0">
                <a:solidFill>
                  <a:srgbClr val="767171"/>
                </a:solidFill>
                <a:latin typeface="Raleway" pitchFamily="2" charset="0"/>
              </a:rPr>
              <a:t>net income of $530k</a:t>
            </a:r>
            <a:r>
              <a:rPr lang="en-US" dirty="0">
                <a:solidFill>
                  <a:srgbClr val="767171"/>
                </a:solidFill>
                <a:latin typeface="Raleway" pitchFamily="2" charset="0"/>
              </a:rPr>
              <a:t>, which is ~$190k higher than budget. </a:t>
            </a:r>
          </a:p>
          <a:p>
            <a:pPr marL="342900" indent="-342900">
              <a:lnSpc>
                <a:spcPct val="120000"/>
              </a:lnSpc>
              <a:spcBef>
                <a:spcPts val="1000"/>
              </a:spcBef>
              <a:buClr>
                <a:srgbClr val="767171"/>
              </a:buClr>
              <a:buFont typeface="Wingdings" panose="05000000000000000000" pitchFamily="2" charset="2"/>
              <a:buChar char="§"/>
            </a:pPr>
            <a:r>
              <a:rPr lang="en-US" dirty="0">
                <a:solidFill>
                  <a:srgbClr val="767171"/>
                </a:solidFill>
                <a:latin typeface="Raleway" pitchFamily="2" charset="0"/>
              </a:rPr>
              <a:t>Redesign’s cash position is $1.1MM lower than budgeted and ~$700k lower than where we started the year, but this is </a:t>
            </a:r>
            <a:r>
              <a:rPr lang="en-US" u="sng" dirty="0">
                <a:solidFill>
                  <a:srgbClr val="767171"/>
                </a:solidFill>
                <a:latin typeface="Raleway" pitchFamily="2" charset="0"/>
              </a:rPr>
              <a:t>driven entirely by the timing of payments </a:t>
            </a:r>
            <a:r>
              <a:rPr lang="en-US" dirty="0">
                <a:solidFill>
                  <a:srgbClr val="767171"/>
                </a:solidFill>
                <a:latin typeface="Raleway" pitchFamily="2" charset="0"/>
              </a:rPr>
              <a:t>(</a:t>
            </a:r>
            <a:r>
              <a:rPr lang="en-US" b="1" dirty="0">
                <a:solidFill>
                  <a:srgbClr val="767171"/>
                </a:solidFill>
                <a:latin typeface="Raleway" pitchFamily="2" charset="0"/>
              </a:rPr>
              <a:t>we have ~$3.9MM in AR</a:t>
            </a:r>
            <a:r>
              <a:rPr lang="en-US" dirty="0">
                <a:solidFill>
                  <a:srgbClr val="767171"/>
                </a:solidFill>
                <a:latin typeface="Raleway" pitchFamily="2" charset="0"/>
              </a:rPr>
              <a:t>, which is $3.4MM higher than the same point last year)</a:t>
            </a:r>
          </a:p>
          <a:p>
            <a:pPr marL="342900" indent="-342900">
              <a:lnSpc>
                <a:spcPct val="120000"/>
              </a:lnSpc>
              <a:spcBef>
                <a:spcPts val="1000"/>
              </a:spcBef>
              <a:buClr>
                <a:srgbClr val="767171"/>
              </a:buClr>
              <a:buFont typeface="Wingdings" panose="05000000000000000000" pitchFamily="2" charset="2"/>
              <a:buChar char="§"/>
            </a:pPr>
            <a:endParaRPr lang="en-US" sz="1800" b="1" dirty="0">
              <a:solidFill>
                <a:srgbClr val="767171"/>
              </a:solidFill>
              <a:latin typeface="Raleway" pitchFamily="2" charset="0"/>
            </a:endParaRPr>
          </a:p>
        </p:txBody>
      </p:sp>
    </p:spTree>
    <p:extLst>
      <p:ext uri="{BB962C8B-B14F-4D97-AF65-F5344CB8AC3E}">
        <p14:creationId xmlns:p14="http://schemas.microsoft.com/office/powerpoint/2010/main" val="2101025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058458-A813-97FE-5193-C16927DFD49A}"/>
              </a:ext>
            </a:extLst>
          </p:cNvPr>
          <p:cNvSpPr txBox="1"/>
          <p:nvPr/>
        </p:nvSpPr>
        <p:spPr>
          <a:xfrm>
            <a:off x="193040" y="72390"/>
            <a:ext cx="12192000" cy="646331"/>
          </a:xfrm>
          <a:prstGeom prst="rect">
            <a:avLst/>
          </a:prstGeom>
          <a:noFill/>
        </p:spPr>
        <p:txBody>
          <a:bodyPr vert="horz" rtlCol="0">
            <a:spAutoFit/>
          </a:bodyPr>
          <a:lstStyle/>
          <a:p>
            <a:r>
              <a:rPr lang="en-US" sz="3600" b="1">
                <a:solidFill>
                  <a:srgbClr val="DEEBF7"/>
                </a:solidFill>
                <a:latin typeface="Raleway ExtraBold" pitchFamily="2" charset="0"/>
              </a:rPr>
              <a:t>Key Performance Indicators</a:t>
            </a:r>
          </a:p>
        </p:txBody>
      </p:sp>
      <p:sp>
        <p:nvSpPr>
          <p:cNvPr id="3" name="TextBox 2">
            <a:extLst>
              <a:ext uri="{FF2B5EF4-FFF2-40B4-BE49-F238E27FC236}">
                <a16:creationId xmlns:a16="http://schemas.microsoft.com/office/drawing/2014/main" id="{9232F0D4-6C54-6401-A7EC-C51E0D236B9F}"/>
              </a:ext>
            </a:extLst>
          </p:cNvPr>
          <p:cNvSpPr txBox="1"/>
          <p:nvPr/>
        </p:nvSpPr>
        <p:spPr>
          <a:xfrm>
            <a:off x="4905717" y="1082420"/>
            <a:ext cx="3073400" cy="400110"/>
          </a:xfrm>
          <a:prstGeom prst="rect">
            <a:avLst/>
          </a:prstGeom>
          <a:noFill/>
        </p:spPr>
        <p:txBody>
          <a:bodyPr vert="horz" rtlCol="0">
            <a:spAutoFit/>
          </a:bodyPr>
          <a:lstStyle/>
          <a:p>
            <a:pPr algn="ctr"/>
            <a:r>
              <a:rPr lang="en-US" sz="2000" b="1" dirty="0">
                <a:latin typeface="Raleway" pitchFamily="2" charset="0"/>
              </a:rPr>
              <a:t>Days of Cash</a:t>
            </a:r>
          </a:p>
        </p:txBody>
      </p:sp>
      <p:sp>
        <p:nvSpPr>
          <p:cNvPr id="4" name="TextBox 3">
            <a:extLst>
              <a:ext uri="{FF2B5EF4-FFF2-40B4-BE49-F238E27FC236}">
                <a16:creationId xmlns:a16="http://schemas.microsoft.com/office/drawing/2014/main" id="{FD9B9DBC-9DC6-DE0A-FE8A-9776D995B020}"/>
              </a:ext>
            </a:extLst>
          </p:cNvPr>
          <p:cNvSpPr txBox="1"/>
          <p:nvPr/>
        </p:nvSpPr>
        <p:spPr>
          <a:xfrm>
            <a:off x="4817745" y="1417320"/>
            <a:ext cx="3088640" cy="461665"/>
          </a:xfrm>
          <a:prstGeom prst="rect">
            <a:avLst/>
          </a:prstGeom>
          <a:noFill/>
        </p:spPr>
        <p:txBody>
          <a:bodyPr vert="horz" wrap="square" rtlCol="0">
            <a:spAutoFit/>
          </a:bodyPr>
          <a:lstStyle/>
          <a:p>
            <a:r>
              <a:rPr lang="en-US" sz="1200" i="1" dirty="0">
                <a:solidFill>
                  <a:srgbClr val="7F7F7F"/>
                </a:solidFill>
                <a:latin typeface="Raleway" pitchFamily="2" charset="0"/>
              </a:rPr>
              <a:t>Cash balance at year-end divided by average daily expenses</a:t>
            </a:r>
          </a:p>
        </p:txBody>
      </p:sp>
      <p:pic>
        <p:nvPicPr>
          <p:cNvPr id="5" name="Picture 4">
            <a:extLst>
              <a:ext uri="{FF2B5EF4-FFF2-40B4-BE49-F238E27FC236}">
                <a16:creationId xmlns:a16="http://schemas.microsoft.com/office/drawing/2014/main" id="{CA7FF24D-0D7F-EF85-8D51-05A8494CC795}"/>
              </a:ext>
            </a:extLst>
          </p:cNvPr>
          <p:cNvPicPr>
            <a:picLocks/>
          </p:cNvPicPr>
          <p:nvPr/>
        </p:nvPicPr>
        <p:blipFill>
          <a:blip r:embed="rId2"/>
          <a:stretch>
            <a:fillRect/>
          </a:stretch>
        </p:blipFill>
        <p:spPr>
          <a:xfrm>
            <a:off x="5010785" y="2169599"/>
            <a:ext cx="2556510" cy="3061970"/>
          </a:xfrm>
          <a:prstGeom prst="rect">
            <a:avLst/>
          </a:prstGeom>
        </p:spPr>
      </p:pic>
      <p:sp>
        <p:nvSpPr>
          <p:cNvPr id="6" name="TextBox 5">
            <a:extLst>
              <a:ext uri="{FF2B5EF4-FFF2-40B4-BE49-F238E27FC236}">
                <a16:creationId xmlns:a16="http://schemas.microsoft.com/office/drawing/2014/main" id="{2321F018-1C00-4EC1-2098-75D3CCD552C4}"/>
              </a:ext>
            </a:extLst>
          </p:cNvPr>
          <p:cNvSpPr txBox="1"/>
          <p:nvPr/>
        </p:nvSpPr>
        <p:spPr>
          <a:xfrm>
            <a:off x="4890477" y="5302180"/>
            <a:ext cx="3088640" cy="276999"/>
          </a:xfrm>
          <a:prstGeom prst="rect">
            <a:avLst/>
          </a:prstGeom>
          <a:noFill/>
        </p:spPr>
        <p:txBody>
          <a:bodyPr vert="horz" rtlCol="0">
            <a:spAutoFit/>
          </a:bodyPr>
          <a:lstStyle/>
          <a:p>
            <a:r>
              <a:rPr lang="en-US" sz="1200" b="1" dirty="0">
                <a:solidFill>
                  <a:srgbClr val="3B3838"/>
                </a:solidFill>
                <a:latin typeface="Raleway" pitchFamily="2" charset="0"/>
              </a:rPr>
              <a:t>54 DAYS OF CASH AT YEAR'S END</a:t>
            </a:r>
          </a:p>
        </p:txBody>
      </p:sp>
      <p:sp>
        <p:nvSpPr>
          <p:cNvPr id="7" name="TextBox 6">
            <a:extLst>
              <a:ext uri="{FF2B5EF4-FFF2-40B4-BE49-F238E27FC236}">
                <a16:creationId xmlns:a16="http://schemas.microsoft.com/office/drawing/2014/main" id="{0E135DFC-542C-E385-B752-D53FA7E1EA72}"/>
              </a:ext>
            </a:extLst>
          </p:cNvPr>
          <p:cNvSpPr txBox="1"/>
          <p:nvPr/>
        </p:nvSpPr>
        <p:spPr>
          <a:xfrm>
            <a:off x="4724400" y="5522184"/>
            <a:ext cx="3420794" cy="1015663"/>
          </a:xfrm>
          <a:prstGeom prst="rect">
            <a:avLst/>
          </a:prstGeom>
          <a:noFill/>
        </p:spPr>
        <p:txBody>
          <a:bodyPr vert="horz" wrap="square" rtlCol="0">
            <a:spAutoFit/>
          </a:bodyPr>
          <a:lstStyle/>
          <a:p>
            <a:r>
              <a:rPr lang="en-US" sz="1200" dirty="0">
                <a:solidFill>
                  <a:srgbClr val="3B3838"/>
                </a:solidFill>
                <a:latin typeface="Raleway" pitchFamily="2" charset="0"/>
              </a:rPr>
              <a:t>The school will end the year with 54 days of cash. This is below the recommended 60 days. However, we have 3.9MM in pending grant reimbursements (equivalent of 151 days of cash)</a:t>
            </a:r>
          </a:p>
        </p:txBody>
      </p:sp>
    </p:spTree>
    <p:extLst>
      <p:ext uri="{BB962C8B-B14F-4D97-AF65-F5344CB8AC3E}">
        <p14:creationId xmlns:p14="http://schemas.microsoft.com/office/powerpoint/2010/main" val="423838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548D84-9212-E95F-68CA-E044C9D3F25C}"/>
              </a:ext>
            </a:extLst>
          </p:cNvPr>
          <p:cNvSpPr txBox="1"/>
          <p:nvPr/>
        </p:nvSpPr>
        <p:spPr>
          <a:xfrm>
            <a:off x="193040" y="72390"/>
            <a:ext cx="12192000" cy="646331"/>
          </a:xfrm>
          <a:prstGeom prst="rect">
            <a:avLst/>
          </a:prstGeom>
          <a:noFill/>
        </p:spPr>
        <p:txBody>
          <a:bodyPr vert="horz" rtlCol="0">
            <a:spAutoFit/>
          </a:bodyPr>
          <a:lstStyle/>
          <a:p>
            <a:r>
              <a:rPr lang="en-US" sz="3600" b="1">
                <a:solidFill>
                  <a:srgbClr val="DEEBF7"/>
                </a:solidFill>
                <a:latin typeface="Raleway ExtraBold" pitchFamily="2" charset="0"/>
              </a:rPr>
              <a:t>Cash Forecast</a:t>
            </a:r>
          </a:p>
        </p:txBody>
      </p:sp>
      <p:graphicFrame>
        <p:nvGraphicFramePr>
          <p:cNvPr id="3" name="Chart 2">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135949415"/>
              </p:ext>
            </p:extLst>
          </p:nvPr>
        </p:nvGraphicFramePr>
        <p:xfrm>
          <a:off x="4602480" y="1423670"/>
          <a:ext cx="6400800" cy="5303520"/>
        </p:xfrm>
        <a:graphic>
          <a:graphicData uri="http://schemas.openxmlformats.org/drawingml/2006/chart">
            <c:chart xmlns:c="http://schemas.openxmlformats.org/drawingml/2006/chart" xmlns:r="http://schemas.openxmlformats.org/officeDocument/2006/relationships" r:id="rId2"/>
          </a:graphicData>
        </a:graphic>
      </p:graphicFrame>
      <p:sp>
        <p:nvSpPr>
          <p:cNvPr id="4" name="Right Brace 3">
            <a:extLst>
              <a:ext uri="{FF2B5EF4-FFF2-40B4-BE49-F238E27FC236}">
                <a16:creationId xmlns:a16="http://schemas.microsoft.com/office/drawing/2014/main" id="{5E807132-BFBE-B4E1-7323-13441A17D0E7}"/>
              </a:ext>
            </a:extLst>
          </p:cNvPr>
          <p:cNvSpPr/>
          <p:nvPr/>
        </p:nvSpPr>
        <p:spPr>
          <a:xfrm>
            <a:off x="10744200" y="2400300"/>
            <a:ext cx="158750" cy="1498600"/>
          </a:xfrm>
          <a:prstGeom prst="righ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66EE6ACD-6EC5-424B-8A9A-763EE46283D9}"/>
              </a:ext>
            </a:extLst>
          </p:cNvPr>
          <p:cNvSpPr txBox="1"/>
          <p:nvPr/>
        </p:nvSpPr>
        <p:spPr>
          <a:xfrm>
            <a:off x="10934700" y="2273300"/>
            <a:ext cx="952500" cy="646430"/>
          </a:xfrm>
          <a:prstGeom prst="rect">
            <a:avLst/>
          </a:prstGeom>
          <a:noFill/>
        </p:spPr>
        <p:txBody>
          <a:bodyPr vert="horz" rtlCol="0">
            <a:spAutoFit/>
          </a:bodyPr>
          <a:lstStyle/>
          <a:p>
            <a:pPr algn="ctr"/>
            <a:r>
              <a:rPr lang="en-US" b="1">
                <a:solidFill>
                  <a:srgbClr val="FFC000"/>
                </a:solidFill>
                <a:latin typeface="raleway" pitchFamily="2" charset="0"/>
              </a:rPr>
              <a:t>$1.1m Loss</a:t>
            </a:r>
          </a:p>
        </p:txBody>
      </p:sp>
      <p:sp>
        <p:nvSpPr>
          <p:cNvPr id="6" name="TextBox 5">
            <a:extLst>
              <a:ext uri="{FF2B5EF4-FFF2-40B4-BE49-F238E27FC236}">
                <a16:creationId xmlns:a16="http://schemas.microsoft.com/office/drawing/2014/main" id="{28EB306C-F4FB-B0B6-E0EA-5A46CDA8E9EB}"/>
              </a:ext>
            </a:extLst>
          </p:cNvPr>
          <p:cNvSpPr txBox="1"/>
          <p:nvPr/>
        </p:nvSpPr>
        <p:spPr>
          <a:xfrm>
            <a:off x="143510" y="1210310"/>
            <a:ext cx="4086860" cy="3293209"/>
          </a:xfrm>
          <a:prstGeom prst="rect">
            <a:avLst/>
          </a:prstGeom>
          <a:noFill/>
        </p:spPr>
        <p:txBody>
          <a:bodyPr vert="horz" rtlCol="0">
            <a:spAutoFit/>
          </a:bodyPr>
          <a:lstStyle/>
          <a:p>
            <a:r>
              <a:rPr lang="en-US" sz="3200" b="1" dirty="0">
                <a:solidFill>
                  <a:srgbClr val="595959"/>
                </a:solidFill>
                <a:latin typeface="Raleway" pitchFamily="2" charset="0"/>
              </a:rPr>
              <a:t>54 Days of Cash</a:t>
            </a:r>
          </a:p>
          <a:p>
            <a:r>
              <a:rPr lang="en-US" sz="3200" b="1" dirty="0">
                <a:solidFill>
                  <a:srgbClr val="595959"/>
                </a:solidFill>
                <a:latin typeface="Raleway" pitchFamily="2" charset="0"/>
              </a:rPr>
              <a:t>at year’s end</a:t>
            </a:r>
          </a:p>
          <a:p>
            <a:endParaRPr lang="en-US" sz="1600" dirty="0">
              <a:solidFill>
                <a:srgbClr val="767171"/>
              </a:solidFill>
              <a:latin typeface="Raleway" pitchFamily="2" charset="0"/>
            </a:endParaRPr>
          </a:p>
          <a:p>
            <a:r>
              <a:rPr lang="en-US" sz="1600" dirty="0">
                <a:solidFill>
                  <a:srgbClr val="767171"/>
                </a:solidFill>
                <a:latin typeface="Raleway" pitchFamily="2" charset="0"/>
              </a:rPr>
              <a:t>We forecast the school’s year ending cash balance as </a:t>
            </a:r>
            <a:r>
              <a:rPr lang="en-US" sz="1600" b="1" dirty="0">
                <a:solidFill>
                  <a:srgbClr val="595959"/>
                </a:solidFill>
                <a:latin typeface="Raleway" pitchFamily="2" charset="0"/>
              </a:rPr>
              <a:t>$1.4m</a:t>
            </a:r>
            <a:r>
              <a:rPr lang="en-US" sz="1600" dirty="0">
                <a:solidFill>
                  <a:srgbClr val="767171"/>
                </a:solidFill>
                <a:latin typeface="Raleway" pitchFamily="2" charset="0"/>
              </a:rPr>
              <a:t>, </a:t>
            </a:r>
            <a:r>
              <a:rPr lang="en-US" sz="1600" b="1" dirty="0">
                <a:solidFill>
                  <a:srgbClr val="FFC000"/>
                </a:solidFill>
                <a:latin typeface="Raleway" pitchFamily="2" charset="0"/>
              </a:rPr>
              <a:t>$1.1m</a:t>
            </a:r>
            <a:r>
              <a:rPr lang="en-US" sz="1600" dirty="0">
                <a:solidFill>
                  <a:srgbClr val="767171"/>
                </a:solidFill>
                <a:latin typeface="Raleway" pitchFamily="2" charset="0"/>
              </a:rPr>
              <a:t> below budget.</a:t>
            </a:r>
          </a:p>
          <a:p>
            <a:endParaRPr lang="en-US" sz="1600" dirty="0">
              <a:solidFill>
                <a:srgbClr val="767171"/>
              </a:solidFill>
              <a:latin typeface="Raleway" pitchFamily="2" charset="0"/>
            </a:endParaRPr>
          </a:p>
          <a:p>
            <a:r>
              <a:rPr lang="en-US" sz="1600" dirty="0">
                <a:solidFill>
                  <a:srgbClr val="767171"/>
                </a:solidFill>
                <a:latin typeface="Raleway" pitchFamily="2" charset="0"/>
              </a:rPr>
              <a:t>Driven entirely by the timing of payments (we have ~$3.9MM in AR, which is $3.4MM higher than the same point last year)</a:t>
            </a:r>
          </a:p>
        </p:txBody>
      </p:sp>
      <p:sp>
        <p:nvSpPr>
          <p:cNvPr id="7" name="TextBox 6">
            <a:extLst>
              <a:ext uri="{FF2B5EF4-FFF2-40B4-BE49-F238E27FC236}">
                <a16:creationId xmlns:a16="http://schemas.microsoft.com/office/drawing/2014/main" id="{BD576CAB-5A97-7E41-9C5E-8BBED47D1D96}"/>
              </a:ext>
            </a:extLst>
          </p:cNvPr>
          <p:cNvSpPr txBox="1"/>
          <p:nvPr/>
        </p:nvSpPr>
        <p:spPr>
          <a:xfrm>
            <a:off x="10491538" y="4021292"/>
            <a:ext cx="1270000" cy="369332"/>
          </a:xfrm>
          <a:prstGeom prst="rect">
            <a:avLst/>
          </a:prstGeom>
          <a:noFill/>
        </p:spPr>
        <p:txBody>
          <a:bodyPr vert="horz" rtlCol="0">
            <a:spAutoFit/>
          </a:bodyPr>
          <a:lstStyle/>
          <a:p>
            <a:pPr algn="ctr"/>
            <a:r>
              <a:rPr lang="en-US" b="1">
                <a:solidFill>
                  <a:srgbClr val="000000"/>
                </a:solidFill>
                <a:latin typeface="Raleway" pitchFamily="2" charset="0"/>
              </a:rPr>
              <a:t> $1.39m</a:t>
            </a:r>
          </a:p>
        </p:txBody>
      </p:sp>
      <p:cxnSp>
        <p:nvCxnSpPr>
          <p:cNvPr id="8" name="Straight Connector 7">
            <a:extLst>
              <a:ext uri="{FF2B5EF4-FFF2-40B4-BE49-F238E27FC236}">
                <a16:creationId xmlns:a16="http://schemas.microsoft.com/office/drawing/2014/main" id="{DDE3ABFE-A50E-B296-1564-35063625808B}"/>
              </a:ext>
            </a:extLst>
          </p:cNvPr>
          <p:cNvCxnSpPr/>
          <p:nvPr/>
        </p:nvCxnSpPr>
        <p:spPr>
          <a:xfrm>
            <a:off x="10617200" y="3835400"/>
            <a:ext cx="266700" cy="2667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79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796F21-72C7-EAE1-10A9-42AA63FAE88C}"/>
              </a:ext>
            </a:extLst>
          </p:cNvPr>
          <p:cNvSpPr txBox="1"/>
          <p:nvPr/>
        </p:nvSpPr>
        <p:spPr>
          <a:xfrm>
            <a:off x="193040" y="72390"/>
            <a:ext cx="12192000" cy="646331"/>
          </a:xfrm>
          <a:prstGeom prst="rect">
            <a:avLst/>
          </a:prstGeom>
          <a:noFill/>
        </p:spPr>
        <p:txBody>
          <a:bodyPr vert="horz" rtlCol="0">
            <a:spAutoFit/>
          </a:bodyPr>
          <a:lstStyle/>
          <a:p>
            <a:r>
              <a:rPr lang="en-US" sz="3600" b="1" dirty="0">
                <a:solidFill>
                  <a:srgbClr val="DEEBF7"/>
                </a:solidFill>
                <a:latin typeface="Raleway ExtraBold" pitchFamily="2" charset="0"/>
              </a:rPr>
              <a:t>                    Redesign Financial Report </a:t>
            </a:r>
          </a:p>
        </p:txBody>
      </p:sp>
      <p:pic>
        <p:nvPicPr>
          <p:cNvPr id="4" name="Picture 3">
            <a:extLst>
              <a:ext uri="{FF2B5EF4-FFF2-40B4-BE49-F238E27FC236}">
                <a16:creationId xmlns:a16="http://schemas.microsoft.com/office/drawing/2014/main" id="{7A706D76-4668-2051-4936-6107599BA610}"/>
              </a:ext>
            </a:extLst>
          </p:cNvPr>
          <p:cNvPicPr>
            <a:picLocks noChangeAspect="1"/>
          </p:cNvPicPr>
          <p:nvPr/>
        </p:nvPicPr>
        <p:blipFill>
          <a:blip r:embed="rId2"/>
          <a:stretch>
            <a:fillRect/>
          </a:stretch>
        </p:blipFill>
        <p:spPr>
          <a:xfrm>
            <a:off x="19379" y="1592826"/>
            <a:ext cx="12153240" cy="3672348"/>
          </a:xfrm>
          <a:prstGeom prst="rect">
            <a:avLst/>
          </a:prstGeom>
        </p:spPr>
      </p:pic>
    </p:spTree>
    <p:extLst>
      <p:ext uri="{BB962C8B-B14F-4D97-AF65-F5344CB8AC3E}">
        <p14:creationId xmlns:p14="http://schemas.microsoft.com/office/powerpoint/2010/main" val="274793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2D74E2-5B33-091C-1290-128FD39D23F8}"/>
              </a:ext>
            </a:extLst>
          </p:cNvPr>
          <p:cNvSpPr txBox="1"/>
          <p:nvPr/>
        </p:nvSpPr>
        <p:spPr>
          <a:xfrm>
            <a:off x="0" y="-1"/>
            <a:ext cx="800100" cy="6858000"/>
          </a:xfrm>
          <a:prstGeom prst="rect">
            <a:avLst/>
          </a:prstGeom>
          <a:solidFill>
            <a:srgbClr val="0166B3"/>
          </a:solidFill>
        </p:spPr>
        <p:txBody>
          <a:bodyPr vert="vert270" rtlCol="0">
            <a:spAutoFit/>
          </a:bodyPr>
          <a:lstStyle/>
          <a:p>
            <a:r>
              <a:rPr lang="en-US" sz="3200">
                <a:solidFill>
                  <a:srgbClr val="DEEBF7"/>
                </a:solidFill>
                <a:latin typeface="Raleway ExtraBold" pitchFamily="2" charset="0"/>
              </a:rPr>
              <a:t>  Balance Sheet</a:t>
            </a:r>
          </a:p>
        </p:txBody>
      </p:sp>
      <p:graphicFrame>
        <p:nvGraphicFramePr>
          <p:cNvPr id="3" name="Table 2">
            <a:extLst>
              <a:ext uri="{FF2B5EF4-FFF2-40B4-BE49-F238E27FC236}">
                <a16:creationId xmlns:a16="http://schemas.microsoft.com/office/drawing/2014/main" id="{89F7CC6A-C0BC-AA11-C09A-CC102068BECD}"/>
              </a:ext>
            </a:extLst>
          </p:cNvPr>
          <p:cNvGraphicFramePr>
            <a:graphicFrameLocks noGrp="1"/>
          </p:cNvGraphicFramePr>
          <p:nvPr>
            <p:extLst>
              <p:ext uri="{D42A27DB-BD31-4B8C-83A1-F6EECF244321}">
                <p14:modId xmlns:p14="http://schemas.microsoft.com/office/powerpoint/2010/main" val="637865129"/>
              </p:ext>
            </p:extLst>
          </p:nvPr>
        </p:nvGraphicFramePr>
        <p:xfrm>
          <a:off x="1057910" y="374650"/>
          <a:ext cx="4881953" cy="6108696"/>
        </p:xfrm>
        <a:graphic>
          <a:graphicData uri="http://schemas.openxmlformats.org/drawingml/2006/table">
            <a:tbl>
              <a:tblPr>
                <a:tableStyleId>{2D5ABB26-0587-4C30-8999-92F81FD0307C}</a:tableStyleId>
              </a:tblPr>
              <a:tblGrid>
                <a:gridCol w="2286000">
                  <a:extLst>
                    <a:ext uri="{9D8B030D-6E8A-4147-A177-3AD203B41FA5}">
                      <a16:colId xmlns:a16="http://schemas.microsoft.com/office/drawing/2014/main" val="2534019014"/>
                    </a:ext>
                  </a:extLst>
                </a:gridCol>
                <a:gridCol w="1662043">
                  <a:extLst>
                    <a:ext uri="{9D8B030D-6E8A-4147-A177-3AD203B41FA5}">
                      <a16:colId xmlns:a16="http://schemas.microsoft.com/office/drawing/2014/main" val="3442103195"/>
                    </a:ext>
                  </a:extLst>
                </a:gridCol>
                <a:gridCol w="933910">
                  <a:extLst>
                    <a:ext uri="{9D8B030D-6E8A-4147-A177-3AD203B41FA5}">
                      <a16:colId xmlns:a16="http://schemas.microsoft.com/office/drawing/2014/main" val="3425397406"/>
                    </a:ext>
                  </a:extLst>
                </a:gridCol>
              </a:tblGrid>
              <a:tr h="277668">
                <a:tc>
                  <a:txBody>
                    <a:bodyPr/>
                    <a:lstStyle/>
                    <a:p>
                      <a:pPr algn="ctr" fontAlgn="b"/>
                      <a:r>
                        <a:rPr lang="en-US" sz="1000" b="1" i="1" u="none" strike="noStrike">
                          <a:solidFill>
                            <a:srgbClr val="595959"/>
                          </a:solidFill>
                          <a:effectLst/>
                          <a:latin typeface="Raleway" pitchFamily="2" charset="0"/>
                        </a:rPr>
                        <a:t> </a:t>
                      </a:r>
                    </a:p>
                  </a:txBody>
                  <a:tcPr marL="6350" marR="6350" marT="6350" marB="0" anchor="b"/>
                </a:tc>
                <a:tc>
                  <a:txBody>
                    <a:bodyPr/>
                    <a:lstStyle/>
                    <a:p>
                      <a:pPr algn="r" fontAlgn="b"/>
                      <a:r>
                        <a:rPr lang="en-US" sz="1000" b="1" i="1" u="none" strike="noStrike">
                          <a:solidFill>
                            <a:srgbClr val="595959"/>
                          </a:solidFill>
                          <a:effectLst/>
                          <a:latin typeface="Raleway" pitchFamily="2" charset="0"/>
                        </a:rPr>
                        <a:t>Previous Year End</a:t>
                      </a:r>
                    </a:p>
                  </a:txBody>
                  <a:tcPr marL="6350" marR="95250" marT="6350" marB="0" anchor="b"/>
                </a:tc>
                <a:tc>
                  <a:txBody>
                    <a:bodyPr/>
                    <a:lstStyle/>
                    <a:p>
                      <a:pPr algn="r" fontAlgn="b"/>
                      <a:r>
                        <a:rPr lang="en-US" sz="1000" b="1" i="1" u="none" strike="noStrike">
                          <a:solidFill>
                            <a:srgbClr val="595959"/>
                          </a:solidFill>
                          <a:effectLst/>
                          <a:latin typeface="Raleway" pitchFamily="2" charset="0"/>
                        </a:rPr>
                        <a:t>Current</a:t>
                      </a:r>
                    </a:p>
                  </a:txBody>
                  <a:tcPr marL="6350" marR="95250" marT="6350" marB="0" anchor="b"/>
                </a:tc>
                <a:extLst>
                  <a:ext uri="{0D108BD9-81ED-4DB2-BD59-A6C34878D82A}">
                    <a16:rowId xmlns:a16="http://schemas.microsoft.com/office/drawing/2014/main" val="3653596397"/>
                  </a:ext>
                </a:extLst>
              </a:tr>
              <a:tr h="277668">
                <a:tc>
                  <a:txBody>
                    <a:bodyPr/>
                    <a:lstStyle/>
                    <a:p>
                      <a:pPr algn="l" fontAlgn="b"/>
                      <a:r>
                        <a:rPr lang="en-US" sz="1000" b="1" i="1" u="none" strike="noStrike">
                          <a:solidFill>
                            <a:srgbClr val="595959"/>
                          </a:solidFill>
                          <a:effectLst/>
                          <a:latin typeface="Raleway" pitchFamily="2" charset="0"/>
                        </a:rPr>
                        <a:t> </a:t>
                      </a:r>
                    </a:p>
                  </a:txBody>
                  <a:tcPr marL="6350" marR="6350" marT="6350" marB="0" anchor="b"/>
                </a:tc>
                <a:tc>
                  <a:txBody>
                    <a:bodyPr/>
                    <a:lstStyle/>
                    <a:p>
                      <a:pPr algn="r" fontAlgn="b"/>
                      <a:r>
                        <a:rPr lang="en-US" sz="1000" b="1" i="1" u="none" strike="noStrike">
                          <a:solidFill>
                            <a:srgbClr val="595959"/>
                          </a:solidFill>
                          <a:effectLst/>
                          <a:latin typeface="Raleway" pitchFamily="2" charset="0"/>
                        </a:rPr>
                        <a:t>6/30/2022</a:t>
                      </a:r>
                    </a:p>
                  </a:txBody>
                  <a:tcPr marL="6350" marR="95250" marT="6350" marB="0" anchor="b"/>
                </a:tc>
                <a:tc>
                  <a:txBody>
                    <a:bodyPr/>
                    <a:lstStyle/>
                    <a:p>
                      <a:pPr algn="r" fontAlgn="b"/>
                      <a:r>
                        <a:rPr lang="en-US" sz="1000" b="1" i="1" u="none" strike="noStrike">
                          <a:solidFill>
                            <a:srgbClr val="595959"/>
                          </a:solidFill>
                          <a:effectLst/>
                          <a:latin typeface="Raleway" pitchFamily="2" charset="0"/>
                        </a:rPr>
                        <a:t>6/30/2023</a:t>
                      </a:r>
                    </a:p>
                  </a:txBody>
                  <a:tcPr marL="6350" marR="95250" marT="6350" marB="0" anchor="b"/>
                </a:tc>
                <a:extLst>
                  <a:ext uri="{0D108BD9-81ED-4DB2-BD59-A6C34878D82A}">
                    <a16:rowId xmlns:a16="http://schemas.microsoft.com/office/drawing/2014/main" val="358656"/>
                  </a:ext>
                </a:extLst>
              </a:tr>
              <a:tr h="277668">
                <a:tc>
                  <a:txBody>
                    <a:bodyPr/>
                    <a:lstStyle/>
                    <a:p>
                      <a:pPr algn="l" fontAlgn="b"/>
                      <a:r>
                        <a:rPr lang="en-US" sz="1000" b="1" u="none" strike="noStrike">
                          <a:solidFill>
                            <a:srgbClr val="000000"/>
                          </a:solidFill>
                          <a:effectLst/>
                          <a:latin typeface="Raleway" pitchFamily="2" charset="0"/>
                        </a:rPr>
                        <a:t>Assets</a:t>
                      </a:r>
                      <a:endParaRPr lang="en-US" sz="1000" b="1" i="0" u="none" strike="noStrike">
                        <a:solidFill>
                          <a:srgbClr val="000000"/>
                        </a:solidFill>
                        <a:effectLst/>
                        <a:latin typeface="Raleway" pitchFamily="2" charset="0"/>
                      </a:endParaRPr>
                    </a:p>
                  </a:txBody>
                  <a:tcPr marL="6350" marR="6350" marT="6350" marB="0" anchor="b"/>
                </a:tc>
                <a:tc>
                  <a:txBody>
                    <a:bodyPr/>
                    <a:lstStyle/>
                    <a:p>
                      <a:pPr algn="r" fontAlgn="b"/>
                      <a:endParaRPr lang="en-US" sz="1000" b="1" i="0" u="none" strike="noStrike">
                        <a:solidFill>
                          <a:srgbClr val="000000"/>
                        </a:solidFill>
                        <a:effectLst/>
                        <a:latin typeface="Raleway" pitchFamily="2" charset="0"/>
                      </a:endParaRPr>
                    </a:p>
                  </a:txBody>
                  <a:tcPr marL="6350" marR="95250" marT="6350" marB="0" anchor="b"/>
                </a:tc>
                <a:tc>
                  <a:txBody>
                    <a:bodyPr/>
                    <a:lstStyle/>
                    <a:p>
                      <a:pPr algn="r" fontAlgn="b"/>
                      <a:endParaRPr lang="en-US" sz="1000" b="1" i="0" u="none" strike="noStrike">
                        <a:solidFill>
                          <a:srgbClr val="000000"/>
                        </a:solidFill>
                        <a:effectLst/>
                        <a:latin typeface="Raleway" pitchFamily="2" charset="0"/>
                      </a:endParaRPr>
                    </a:p>
                  </a:txBody>
                  <a:tcPr marL="6350" marR="95250" marT="6350" marB="0" anchor="b"/>
                </a:tc>
                <a:extLst>
                  <a:ext uri="{0D108BD9-81ED-4DB2-BD59-A6C34878D82A}">
                    <a16:rowId xmlns:a16="http://schemas.microsoft.com/office/drawing/2014/main" val="462983643"/>
                  </a:ext>
                </a:extLst>
              </a:tr>
              <a:tr h="277668">
                <a:tc>
                  <a:txBody>
                    <a:bodyPr/>
                    <a:lstStyle/>
                    <a:p>
                      <a:pPr algn="l" fontAlgn="b"/>
                      <a:r>
                        <a:rPr lang="en-US" sz="1000" u="none" strike="noStrike">
                          <a:solidFill>
                            <a:srgbClr val="7F7F7F"/>
                          </a:solidFill>
                          <a:effectLst/>
                          <a:latin typeface="Raleway" pitchFamily="2" charset="0"/>
                        </a:rPr>
                        <a:t>Current Assets</a:t>
                      </a:r>
                      <a:endParaRPr lang="en-US" sz="1000" b="0" i="0" u="none" strike="noStrike">
                        <a:solidFill>
                          <a:srgbClr val="7F7F7F"/>
                        </a:solidFill>
                        <a:effectLst/>
                        <a:latin typeface="Raleway" pitchFamily="2" charset="0"/>
                      </a:endParaRPr>
                    </a:p>
                  </a:txBody>
                  <a:tcPr marL="6350" marR="6350" marT="6350" marB="0" anchor="b"/>
                </a:tc>
                <a:tc>
                  <a:txBody>
                    <a:bodyPr/>
                    <a:lstStyle/>
                    <a:p>
                      <a:pPr algn="r" fontAlgn="b"/>
                      <a:endParaRPr lang="en-US" sz="1000" b="0" i="0" u="none" strike="noStrike">
                        <a:solidFill>
                          <a:srgbClr val="7F7F7F"/>
                        </a:solidFill>
                        <a:effectLst/>
                        <a:latin typeface="Raleway" pitchFamily="2" charset="0"/>
                      </a:endParaRPr>
                    </a:p>
                  </a:txBody>
                  <a:tcPr marL="6350" marR="95250" marT="6350" marB="0" anchor="b"/>
                </a:tc>
                <a:tc>
                  <a:txBody>
                    <a:bodyPr/>
                    <a:lstStyle/>
                    <a:p>
                      <a:pPr algn="r" fontAlgn="b"/>
                      <a:endParaRPr lang="en-US" sz="1000" b="0" i="0" u="none" strike="noStrike">
                        <a:solidFill>
                          <a:srgbClr val="7F7F7F"/>
                        </a:solidFill>
                        <a:effectLst/>
                        <a:latin typeface="Raleway" pitchFamily="2" charset="0"/>
                      </a:endParaRPr>
                    </a:p>
                  </a:txBody>
                  <a:tcPr marL="6350" marR="95250" marT="6350" marB="0" anchor="b"/>
                </a:tc>
                <a:extLst>
                  <a:ext uri="{0D108BD9-81ED-4DB2-BD59-A6C34878D82A}">
                    <a16:rowId xmlns:a16="http://schemas.microsoft.com/office/drawing/2014/main" val="2204213838"/>
                  </a:ext>
                </a:extLst>
              </a:tr>
              <a:tr h="277668">
                <a:tc>
                  <a:txBody>
                    <a:bodyPr/>
                    <a:lstStyle/>
                    <a:p>
                      <a:pPr algn="l" fontAlgn="b"/>
                      <a:r>
                        <a:rPr lang="en-US" sz="1000" u="none" strike="noStrike">
                          <a:solidFill>
                            <a:srgbClr val="7F7F7F"/>
                          </a:solidFill>
                          <a:effectLst/>
                          <a:latin typeface="Raleway" pitchFamily="2" charset="0"/>
                        </a:rPr>
                        <a:t>Cash</a:t>
                      </a:r>
                      <a:endParaRPr lang="en-US" sz="1000" b="0" i="0" u="none" strike="noStrike">
                        <a:solidFill>
                          <a:srgbClr val="7F7F7F"/>
                        </a:solidFill>
                        <a:effectLst/>
                        <a:latin typeface="Raleway" pitchFamily="2" charset="0"/>
                      </a:endParaRPr>
                    </a:p>
                  </a:txBody>
                  <a:tcPr marL="6350" marR="6350" marT="6350" marB="0" anchor="b">
                    <a:solidFill>
                      <a:srgbClr val="F2F2F2"/>
                    </a:solidFill>
                  </a:tcPr>
                </a:tc>
                <a:tc>
                  <a:txBody>
                    <a:bodyPr/>
                    <a:lstStyle/>
                    <a:p>
                      <a:pPr algn="r" fontAlgn="b"/>
                      <a:r>
                        <a:rPr lang="en-US" sz="1000" u="none" strike="noStrike">
                          <a:solidFill>
                            <a:srgbClr val="7F7F7F"/>
                          </a:solidFill>
                          <a:effectLst/>
                          <a:latin typeface="Raleway" pitchFamily="2" charset="0"/>
                        </a:rPr>
                        <a:t>2,081,954</a:t>
                      </a:r>
                      <a:endParaRPr lang="en-US" sz="1000" b="0" i="0" u="none" strike="noStrike">
                        <a:solidFill>
                          <a:srgbClr val="7F7F7F"/>
                        </a:solidFill>
                        <a:effectLst/>
                        <a:latin typeface="Raleway" pitchFamily="2" charset="0"/>
                      </a:endParaRPr>
                    </a:p>
                  </a:txBody>
                  <a:tcPr marL="6350" marR="95250" marT="6350" marB="0" anchor="b">
                    <a:solidFill>
                      <a:srgbClr val="F2F2F2"/>
                    </a:solidFill>
                  </a:tcPr>
                </a:tc>
                <a:tc>
                  <a:txBody>
                    <a:bodyPr/>
                    <a:lstStyle/>
                    <a:p>
                      <a:pPr algn="r" fontAlgn="b"/>
                      <a:r>
                        <a:rPr lang="en-US" sz="1000" u="none" strike="noStrike">
                          <a:solidFill>
                            <a:srgbClr val="7F7F7F"/>
                          </a:solidFill>
                          <a:effectLst/>
                          <a:latin typeface="Raleway" pitchFamily="2" charset="0"/>
                        </a:rPr>
                        <a:t>1,387,689</a:t>
                      </a:r>
                      <a:endParaRPr lang="en-US" sz="1000" b="0" i="0" u="none" strike="noStrike">
                        <a:solidFill>
                          <a:srgbClr val="7F7F7F"/>
                        </a:solidFill>
                        <a:effectLst/>
                        <a:latin typeface="Raleway" pitchFamily="2" charset="0"/>
                      </a:endParaRPr>
                    </a:p>
                  </a:txBody>
                  <a:tcPr marL="6350" marR="95250" marT="6350" marB="0" anchor="b">
                    <a:solidFill>
                      <a:srgbClr val="F2F2F2"/>
                    </a:solidFill>
                  </a:tcPr>
                </a:tc>
                <a:extLst>
                  <a:ext uri="{0D108BD9-81ED-4DB2-BD59-A6C34878D82A}">
                    <a16:rowId xmlns:a16="http://schemas.microsoft.com/office/drawing/2014/main" val="1886662402"/>
                  </a:ext>
                </a:extLst>
              </a:tr>
              <a:tr h="277668">
                <a:tc>
                  <a:txBody>
                    <a:bodyPr/>
                    <a:lstStyle/>
                    <a:p>
                      <a:pPr algn="l" fontAlgn="b"/>
                      <a:r>
                        <a:rPr lang="en-US" sz="1000" u="none" strike="noStrike">
                          <a:solidFill>
                            <a:srgbClr val="7F7F7F"/>
                          </a:solidFill>
                          <a:effectLst/>
                          <a:latin typeface="Raleway" pitchFamily="2" charset="0"/>
                        </a:rPr>
                        <a:t>Accounts Receivable</a:t>
                      </a:r>
                      <a:endParaRPr lang="en-US" sz="1000" b="0" i="0" u="none" strike="noStrike">
                        <a:solidFill>
                          <a:srgbClr val="7F7F7F"/>
                        </a:solidFill>
                        <a:effectLst/>
                        <a:latin typeface="Raleway" pitchFamily="2" charset="0"/>
                      </a:endParaRPr>
                    </a:p>
                  </a:txBody>
                  <a:tcPr marL="6350" marR="6350" marT="6350" marB="0" anchor="b">
                    <a:lnB>
                      <a:solidFill>
                        <a:prstClr val="black"/>
                      </a:solidFill>
                    </a:lnB>
                  </a:tcPr>
                </a:tc>
                <a:tc>
                  <a:txBody>
                    <a:bodyPr/>
                    <a:lstStyle/>
                    <a:p>
                      <a:pPr algn="r" fontAlgn="b"/>
                      <a:r>
                        <a:rPr lang="en-US" sz="1000" u="none" strike="noStrike">
                          <a:solidFill>
                            <a:srgbClr val="7F7F7F"/>
                          </a:solidFill>
                          <a:effectLst/>
                          <a:latin typeface="Raleway" pitchFamily="2" charset="0"/>
                        </a:rPr>
                        <a:t>531,976</a:t>
                      </a:r>
                      <a:endParaRPr lang="en-US" sz="1000" b="0" i="0" u="none" strike="noStrike">
                        <a:solidFill>
                          <a:srgbClr val="7F7F7F"/>
                        </a:solidFill>
                        <a:effectLst/>
                        <a:latin typeface="Raleway" pitchFamily="2" charset="0"/>
                      </a:endParaRPr>
                    </a:p>
                  </a:txBody>
                  <a:tcPr marL="6350" marR="95250" marT="6350" marB="0" anchor="b">
                    <a:lnB>
                      <a:solidFill>
                        <a:prstClr val="black"/>
                      </a:solidFill>
                    </a:lnB>
                  </a:tcPr>
                </a:tc>
                <a:tc>
                  <a:txBody>
                    <a:bodyPr/>
                    <a:lstStyle/>
                    <a:p>
                      <a:pPr algn="r" fontAlgn="b"/>
                      <a:r>
                        <a:rPr lang="en-US" sz="1000" u="none" strike="noStrike">
                          <a:solidFill>
                            <a:srgbClr val="7F7F7F"/>
                          </a:solidFill>
                          <a:effectLst/>
                          <a:latin typeface="Raleway" pitchFamily="2" charset="0"/>
                        </a:rPr>
                        <a:t>3,887,322</a:t>
                      </a:r>
                      <a:endParaRPr lang="en-US" sz="1000" b="0" i="0" u="none" strike="noStrike">
                        <a:solidFill>
                          <a:srgbClr val="7F7F7F"/>
                        </a:solidFill>
                        <a:effectLst/>
                        <a:latin typeface="Raleway" pitchFamily="2" charset="0"/>
                      </a:endParaRPr>
                    </a:p>
                  </a:txBody>
                  <a:tcPr marL="6350" marR="95250" marT="6350" marB="0" anchor="b">
                    <a:lnB>
                      <a:solidFill>
                        <a:prstClr val="black"/>
                      </a:solidFill>
                    </a:lnB>
                  </a:tcPr>
                </a:tc>
                <a:extLst>
                  <a:ext uri="{0D108BD9-81ED-4DB2-BD59-A6C34878D82A}">
                    <a16:rowId xmlns:a16="http://schemas.microsoft.com/office/drawing/2014/main" val="899513337"/>
                  </a:ext>
                </a:extLst>
              </a:tr>
              <a:tr h="277668">
                <a:tc>
                  <a:txBody>
                    <a:bodyPr/>
                    <a:lstStyle/>
                    <a:p>
                      <a:pPr algn="l" fontAlgn="b"/>
                      <a:r>
                        <a:rPr lang="en-US" sz="1000" u="none" strike="noStrike">
                          <a:solidFill>
                            <a:srgbClr val="7F7F7F"/>
                          </a:solidFill>
                          <a:effectLst/>
                          <a:latin typeface="Raleway" pitchFamily="2" charset="0"/>
                        </a:rPr>
                        <a:t>Total Current Assets</a:t>
                      </a:r>
                      <a:endParaRPr lang="en-US" sz="1000" b="0" i="0" u="none" strike="noStrike">
                        <a:solidFill>
                          <a:srgbClr val="7F7F7F"/>
                        </a:solidFill>
                        <a:effectLst/>
                        <a:latin typeface="Raleway" pitchFamily="2" charset="0"/>
                      </a:endParaRPr>
                    </a:p>
                  </a:txBody>
                  <a:tcPr marL="6350" marR="6350" marT="6350" marB="0" anchor="b">
                    <a:lnT>
                      <a:solidFill>
                        <a:prstClr val="black"/>
                      </a:solidFill>
                    </a:lnT>
                    <a:lnB>
                      <a:solidFill>
                        <a:prstClr val="black"/>
                      </a:solidFill>
                    </a:lnB>
                    <a:solidFill>
                      <a:srgbClr val="F2F2F2"/>
                    </a:solidFill>
                  </a:tcPr>
                </a:tc>
                <a:tc>
                  <a:txBody>
                    <a:bodyPr/>
                    <a:lstStyle/>
                    <a:p>
                      <a:pPr algn="r" fontAlgn="b"/>
                      <a:r>
                        <a:rPr lang="en-US" sz="1000" u="none" strike="noStrike">
                          <a:solidFill>
                            <a:srgbClr val="7F7F7F"/>
                          </a:solidFill>
                          <a:effectLst/>
                          <a:latin typeface="Raleway" pitchFamily="2" charset="0"/>
                        </a:rPr>
                        <a:t>2,613,929</a:t>
                      </a:r>
                      <a:endParaRPr lang="en-US" sz="1000" b="0" i="0" u="none" strike="noStrike">
                        <a:solidFill>
                          <a:srgbClr val="7F7F7F"/>
                        </a:solidFill>
                        <a:effectLst/>
                        <a:latin typeface="Raleway" pitchFamily="2" charset="0"/>
                      </a:endParaRPr>
                    </a:p>
                  </a:txBody>
                  <a:tcPr marL="6350" marR="95250" marT="6350" marB="0" anchor="b">
                    <a:lnT>
                      <a:solidFill>
                        <a:prstClr val="black"/>
                      </a:solidFill>
                    </a:lnT>
                    <a:lnB>
                      <a:solidFill>
                        <a:prstClr val="black"/>
                      </a:solidFill>
                    </a:lnB>
                    <a:solidFill>
                      <a:srgbClr val="F2F2F2"/>
                    </a:solidFill>
                  </a:tcPr>
                </a:tc>
                <a:tc>
                  <a:txBody>
                    <a:bodyPr/>
                    <a:lstStyle/>
                    <a:p>
                      <a:pPr algn="r" fontAlgn="b"/>
                      <a:r>
                        <a:rPr lang="en-US" sz="1000" u="none" strike="noStrike">
                          <a:solidFill>
                            <a:srgbClr val="7F7F7F"/>
                          </a:solidFill>
                          <a:effectLst/>
                          <a:latin typeface="Raleway" pitchFamily="2" charset="0"/>
                        </a:rPr>
                        <a:t>5,275,012</a:t>
                      </a:r>
                      <a:endParaRPr lang="en-US" sz="1000" b="0" i="0" u="none" strike="noStrike">
                        <a:solidFill>
                          <a:srgbClr val="7F7F7F"/>
                        </a:solidFill>
                        <a:effectLst/>
                        <a:latin typeface="Raleway" pitchFamily="2" charset="0"/>
                      </a:endParaRPr>
                    </a:p>
                  </a:txBody>
                  <a:tcPr marL="6350" marR="95250" marT="6350" marB="0" anchor="b">
                    <a:lnT>
                      <a:solidFill>
                        <a:prstClr val="black"/>
                      </a:solidFill>
                    </a:lnT>
                    <a:lnB>
                      <a:solidFill>
                        <a:prstClr val="black"/>
                      </a:solidFill>
                    </a:lnB>
                    <a:solidFill>
                      <a:srgbClr val="F2F2F2"/>
                    </a:solidFill>
                  </a:tcPr>
                </a:tc>
                <a:extLst>
                  <a:ext uri="{0D108BD9-81ED-4DB2-BD59-A6C34878D82A}">
                    <a16:rowId xmlns:a16="http://schemas.microsoft.com/office/drawing/2014/main" val="3463660549"/>
                  </a:ext>
                </a:extLst>
              </a:tr>
              <a:tr h="277668">
                <a:tc>
                  <a:txBody>
                    <a:bodyPr/>
                    <a:lstStyle/>
                    <a:p>
                      <a:pPr algn="l" fontAlgn="b"/>
                      <a:r>
                        <a:rPr lang="en-US" sz="1000" b="1" u="none" strike="noStrike">
                          <a:solidFill>
                            <a:srgbClr val="000000"/>
                          </a:solidFill>
                          <a:effectLst/>
                          <a:latin typeface="Raleway" pitchFamily="2" charset="0"/>
                        </a:rPr>
                        <a:t>Total Assets</a:t>
                      </a:r>
                      <a:endParaRPr lang="en-US" sz="1000" b="1" i="0" u="none" strike="noStrike">
                        <a:solidFill>
                          <a:srgbClr val="000000"/>
                        </a:solidFill>
                        <a:effectLst/>
                        <a:latin typeface="Raleway" pitchFamily="2" charset="0"/>
                      </a:endParaRPr>
                    </a:p>
                  </a:txBody>
                  <a:tcPr marL="6350" marR="6350" marT="6350" marB="0" anchor="b">
                    <a:lnT>
                      <a:solidFill>
                        <a:prstClr val="black"/>
                      </a:solidFill>
                    </a:lnT>
                  </a:tcPr>
                </a:tc>
                <a:tc>
                  <a:txBody>
                    <a:bodyPr/>
                    <a:lstStyle/>
                    <a:p>
                      <a:pPr algn="r" fontAlgn="b"/>
                      <a:r>
                        <a:rPr lang="en-US" sz="1000" b="1" u="none" strike="noStrike">
                          <a:solidFill>
                            <a:srgbClr val="000000"/>
                          </a:solidFill>
                          <a:effectLst/>
                          <a:latin typeface="Raleway" pitchFamily="2" charset="0"/>
                        </a:rPr>
                        <a:t>2,613,929</a:t>
                      </a:r>
                      <a:endParaRPr lang="en-US" sz="1000" b="1" i="0" u="none" strike="noStrike">
                        <a:solidFill>
                          <a:srgbClr val="000000"/>
                        </a:solidFill>
                        <a:effectLst/>
                        <a:latin typeface="Raleway" pitchFamily="2" charset="0"/>
                      </a:endParaRPr>
                    </a:p>
                  </a:txBody>
                  <a:tcPr marL="6350" marR="95250" marT="6350" marB="0" anchor="b">
                    <a:lnT>
                      <a:solidFill>
                        <a:prstClr val="black"/>
                      </a:solidFill>
                    </a:lnT>
                  </a:tcPr>
                </a:tc>
                <a:tc>
                  <a:txBody>
                    <a:bodyPr/>
                    <a:lstStyle/>
                    <a:p>
                      <a:pPr algn="r" fontAlgn="b"/>
                      <a:r>
                        <a:rPr lang="en-US" sz="1000" b="1" u="none" strike="noStrike">
                          <a:solidFill>
                            <a:srgbClr val="000000"/>
                          </a:solidFill>
                          <a:effectLst/>
                          <a:latin typeface="Raleway" pitchFamily="2" charset="0"/>
                        </a:rPr>
                        <a:t>5,275,012</a:t>
                      </a:r>
                      <a:endParaRPr lang="en-US" sz="1000" b="1" i="0" u="none" strike="noStrike">
                        <a:solidFill>
                          <a:srgbClr val="000000"/>
                        </a:solidFill>
                        <a:effectLst/>
                        <a:latin typeface="Raleway" pitchFamily="2" charset="0"/>
                      </a:endParaRPr>
                    </a:p>
                  </a:txBody>
                  <a:tcPr marL="6350" marR="95250" marT="6350" marB="0" anchor="b">
                    <a:lnT>
                      <a:solidFill>
                        <a:prstClr val="black"/>
                      </a:solidFill>
                    </a:lnT>
                  </a:tcPr>
                </a:tc>
                <a:extLst>
                  <a:ext uri="{0D108BD9-81ED-4DB2-BD59-A6C34878D82A}">
                    <a16:rowId xmlns:a16="http://schemas.microsoft.com/office/drawing/2014/main" val="2374529783"/>
                  </a:ext>
                </a:extLst>
              </a:tr>
              <a:tr h="277668">
                <a:tc>
                  <a:txBody>
                    <a:bodyPr/>
                    <a:lstStyle/>
                    <a:p>
                      <a:pPr algn="l" fontAlgn="b"/>
                      <a:endParaRPr lang="en-US" sz="1000" b="0" i="0" u="none" strike="noStrike">
                        <a:solidFill>
                          <a:srgbClr val="7F7F7F"/>
                        </a:solidFill>
                        <a:effectLst/>
                        <a:latin typeface="Raleway" pitchFamily="2" charset="0"/>
                      </a:endParaRPr>
                    </a:p>
                  </a:txBody>
                  <a:tcPr marL="6350" marR="6350" marT="6350" marB="0" anchor="b">
                    <a:solidFill>
                      <a:srgbClr val="F2F2F2"/>
                    </a:solidFill>
                  </a:tcPr>
                </a:tc>
                <a:tc>
                  <a:txBody>
                    <a:bodyPr/>
                    <a:lstStyle/>
                    <a:p>
                      <a:pPr algn="r" fontAlgn="b"/>
                      <a:endParaRPr lang="en-US" sz="1000" b="0" i="0" u="none" strike="noStrike">
                        <a:solidFill>
                          <a:srgbClr val="7F7F7F"/>
                        </a:solidFill>
                        <a:effectLst/>
                        <a:latin typeface="Raleway" pitchFamily="2" charset="0"/>
                      </a:endParaRPr>
                    </a:p>
                  </a:txBody>
                  <a:tcPr marL="6350" marR="95250" marT="6350" marB="0" anchor="b">
                    <a:solidFill>
                      <a:srgbClr val="F2F2F2"/>
                    </a:solidFill>
                  </a:tcPr>
                </a:tc>
                <a:tc>
                  <a:txBody>
                    <a:bodyPr/>
                    <a:lstStyle/>
                    <a:p>
                      <a:pPr algn="r" fontAlgn="b"/>
                      <a:endParaRPr lang="en-US" sz="1000" b="0" i="0" u="none" strike="noStrike">
                        <a:solidFill>
                          <a:srgbClr val="7F7F7F"/>
                        </a:solidFill>
                        <a:effectLst/>
                        <a:latin typeface="Raleway" pitchFamily="2" charset="0"/>
                      </a:endParaRPr>
                    </a:p>
                  </a:txBody>
                  <a:tcPr marL="6350" marR="95250" marT="6350" marB="0" anchor="b">
                    <a:solidFill>
                      <a:srgbClr val="F2F2F2"/>
                    </a:solidFill>
                  </a:tcPr>
                </a:tc>
                <a:extLst>
                  <a:ext uri="{0D108BD9-81ED-4DB2-BD59-A6C34878D82A}">
                    <a16:rowId xmlns:a16="http://schemas.microsoft.com/office/drawing/2014/main" val="3989992526"/>
                  </a:ext>
                </a:extLst>
              </a:tr>
              <a:tr h="277668">
                <a:tc>
                  <a:txBody>
                    <a:bodyPr/>
                    <a:lstStyle/>
                    <a:p>
                      <a:pPr algn="l" fontAlgn="b"/>
                      <a:r>
                        <a:rPr lang="en-US" sz="1000" b="1" u="none" strike="noStrike">
                          <a:solidFill>
                            <a:srgbClr val="000000"/>
                          </a:solidFill>
                          <a:effectLst/>
                          <a:latin typeface="Raleway" pitchFamily="2" charset="0"/>
                        </a:rPr>
                        <a:t>Liabilities and Equity</a:t>
                      </a:r>
                      <a:endParaRPr lang="en-US" sz="1000" b="1" i="0" u="none" strike="noStrike">
                        <a:solidFill>
                          <a:srgbClr val="000000"/>
                        </a:solidFill>
                        <a:effectLst/>
                        <a:latin typeface="Raleway" pitchFamily="2" charset="0"/>
                      </a:endParaRPr>
                    </a:p>
                  </a:txBody>
                  <a:tcPr marL="6350" marR="6350" marT="6350" marB="0" anchor="b"/>
                </a:tc>
                <a:tc>
                  <a:txBody>
                    <a:bodyPr/>
                    <a:lstStyle/>
                    <a:p>
                      <a:pPr algn="l" fontAlgn="b"/>
                      <a:endParaRPr lang="en-US" sz="1000" b="1" i="0" u="none" strike="noStrike">
                        <a:solidFill>
                          <a:srgbClr val="000000"/>
                        </a:solidFill>
                        <a:effectLst/>
                        <a:latin typeface="Raleway" pitchFamily="2" charset="0"/>
                      </a:endParaRPr>
                    </a:p>
                  </a:txBody>
                  <a:tcPr marL="6350" marR="6350" marT="6350" marB="0" anchor="b"/>
                </a:tc>
                <a:tc>
                  <a:txBody>
                    <a:bodyPr/>
                    <a:lstStyle/>
                    <a:p>
                      <a:pPr algn="l" fontAlgn="b"/>
                      <a:endParaRPr lang="en-US" sz="1000" b="1" i="0" u="none" strike="noStrike">
                        <a:solidFill>
                          <a:srgbClr val="000000"/>
                        </a:solidFill>
                        <a:effectLst/>
                        <a:latin typeface="Raleway" pitchFamily="2" charset="0"/>
                      </a:endParaRPr>
                    </a:p>
                  </a:txBody>
                  <a:tcPr marL="6350" marR="6350" marT="6350" marB="0" anchor="b"/>
                </a:tc>
                <a:extLst>
                  <a:ext uri="{0D108BD9-81ED-4DB2-BD59-A6C34878D82A}">
                    <a16:rowId xmlns:a16="http://schemas.microsoft.com/office/drawing/2014/main" val="240567453"/>
                  </a:ext>
                </a:extLst>
              </a:tr>
              <a:tr h="277668">
                <a:tc>
                  <a:txBody>
                    <a:bodyPr/>
                    <a:lstStyle/>
                    <a:p>
                      <a:pPr algn="l" fontAlgn="b"/>
                      <a:r>
                        <a:rPr lang="en-US" sz="1000" b="1" u="none" strike="noStrike">
                          <a:solidFill>
                            <a:srgbClr val="7F7F7F"/>
                          </a:solidFill>
                          <a:effectLst/>
                          <a:latin typeface="Raleway" pitchFamily="2" charset="0"/>
                        </a:rPr>
                        <a:t>Liabilities</a:t>
                      </a:r>
                      <a:endParaRPr lang="en-US" sz="1000" b="1" i="0" u="none" strike="noStrike">
                        <a:solidFill>
                          <a:srgbClr val="7F7F7F"/>
                        </a:solidFill>
                        <a:effectLst/>
                        <a:latin typeface="Raleway" pitchFamily="2" charset="0"/>
                      </a:endParaRPr>
                    </a:p>
                  </a:txBody>
                  <a:tcPr marL="6350" marR="6350" marT="6350" marB="0" anchor="b">
                    <a:solidFill>
                      <a:srgbClr val="F2F2F2"/>
                    </a:solidFill>
                  </a:tcPr>
                </a:tc>
                <a:tc>
                  <a:txBody>
                    <a:bodyPr/>
                    <a:lstStyle/>
                    <a:p>
                      <a:pPr algn="r" fontAlgn="b"/>
                      <a:endParaRPr lang="en-US" sz="1000" b="1" i="0" u="none" strike="noStrike">
                        <a:solidFill>
                          <a:srgbClr val="7F7F7F"/>
                        </a:solidFill>
                        <a:effectLst/>
                        <a:latin typeface="Raleway" pitchFamily="2" charset="0"/>
                      </a:endParaRPr>
                    </a:p>
                  </a:txBody>
                  <a:tcPr marL="6350" marR="95250" marT="6350" marB="0" anchor="b">
                    <a:solidFill>
                      <a:srgbClr val="F2F2F2"/>
                    </a:solidFill>
                  </a:tcPr>
                </a:tc>
                <a:tc>
                  <a:txBody>
                    <a:bodyPr/>
                    <a:lstStyle/>
                    <a:p>
                      <a:pPr algn="r" fontAlgn="b"/>
                      <a:endParaRPr lang="en-US" sz="1000" b="1" i="0" u="none" strike="noStrike">
                        <a:solidFill>
                          <a:srgbClr val="7F7F7F"/>
                        </a:solidFill>
                        <a:effectLst/>
                        <a:latin typeface="Raleway" pitchFamily="2" charset="0"/>
                      </a:endParaRPr>
                    </a:p>
                  </a:txBody>
                  <a:tcPr marL="6350" marR="95250" marT="6350" marB="0" anchor="b">
                    <a:solidFill>
                      <a:srgbClr val="F2F2F2"/>
                    </a:solidFill>
                  </a:tcPr>
                </a:tc>
                <a:extLst>
                  <a:ext uri="{0D108BD9-81ED-4DB2-BD59-A6C34878D82A}">
                    <a16:rowId xmlns:a16="http://schemas.microsoft.com/office/drawing/2014/main" val="3569046117"/>
                  </a:ext>
                </a:extLst>
              </a:tr>
              <a:tr h="277668">
                <a:tc>
                  <a:txBody>
                    <a:bodyPr/>
                    <a:lstStyle/>
                    <a:p>
                      <a:pPr algn="l" fontAlgn="b"/>
                      <a:r>
                        <a:rPr lang="en-US" sz="1000" u="none" strike="noStrike">
                          <a:solidFill>
                            <a:srgbClr val="7F7F7F"/>
                          </a:solidFill>
                          <a:effectLst/>
                          <a:latin typeface="Raleway" pitchFamily="2" charset="0"/>
                        </a:rPr>
                        <a:t>Current Liabilities</a:t>
                      </a:r>
                      <a:endParaRPr lang="en-US" sz="1000" b="0" i="0" u="none" strike="noStrike">
                        <a:solidFill>
                          <a:srgbClr val="7F7F7F"/>
                        </a:solidFill>
                        <a:effectLst/>
                        <a:latin typeface="Raleway" pitchFamily="2" charset="0"/>
                      </a:endParaRPr>
                    </a:p>
                  </a:txBody>
                  <a:tcPr marL="6350" marR="6350" marT="6350" marB="0" anchor="b"/>
                </a:tc>
                <a:tc>
                  <a:txBody>
                    <a:bodyPr/>
                    <a:lstStyle/>
                    <a:p>
                      <a:pPr algn="r" fontAlgn="b"/>
                      <a:endParaRPr lang="en-US" sz="1000" b="0" i="0" u="none" strike="noStrike">
                        <a:solidFill>
                          <a:srgbClr val="7F7F7F"/>
                        </a:solidFill>
                        <a:effectLst/>
                        <a:latin typeface="Raleway" pitchFamily="2" charset="0"/>
                      </a:endParaRPr>
                    </a:p>
                  </a:txBody>
                  <a:tcPr marL="6350" marR="95250" marT="6350" marB="0" anchor="b"/>
                </a:tc>
                <a:tc>
                  <a:txBody>
                    <a:bodyPr/>
                    <a:lstStyle/>
                    <a:p>
                      <a:pPr algn="r" fontAlgn="b"/>
                      <a:endParaRPr lang="en-US" sz="1000" b="0" i="0" u="none" strike="noStrike">
                        <a:solidFill>
                          <a:srgbClr val="7F7F7F"/>
                        </a:solidFill>
                        <a:effectLst/>
                        <a:latin typeface="Raleway" pitchFamily="2" charset="0"/>
                      </a:endParaRPr>
                    </a:p>
                  </a:txBody>
                  <a:tcPr marL="6350" marR="95250" marT="6350" marB="0" anchor="b"/>
                </a:tc>
                <a:extLst>
                  <a:ext uri="{0D108BD9-81ED-4DB2-BD59-A6C34878D82A}">
                    <a16:rowId xmlns:a16="http://schemas.microsoft.com/office/drawing/2014/main" val="2752605638"/>
                  </a:ext>
                </a:extLst>
              </a:tr>
              <a:tr h="277668">
                <a:tc>
                  <a:txBody>
                    <a:bodyPr/>
                    <a:lstStyle/>
                    <a:p>
                      <a:pPr algn="l" fontAlgn="b"/>
                      <a:r>
                        <a:rPr lang="en-US" sz="1000" u="none" strike="noStrike">
                          <a:solidFill>
                            <a:srgbClr val="7F7F7F"/>
                          </a:solidFill>
                          <a:effectLst/>
                          <a:latin typeface="Raleway" pitchFamily="2" charset="0"/>
                        </a:rPr>
                        <a:t>Other Current Liabilities</a:t>
                      </a:r>
                      <a:endParaRPr lang="en-US" sz="1000" b="0" i="0" u="none" strike="noStrike">
                        <a:solidFill>
                          <a:srgbClr val="7F7F7F"/>
                        </a:solidFill>
                        <a:effectLst/>
                        <a:latin typeface="Raleway" pitchFamily="2" charset="0"/>
                      </a:endParaRPr>
                    </a:p>
                  </a:txBody>
                  <a:tcPr marL="6350" marR="6350" marT="6350" marB="0" anchor="b">
                    <a:solidFill>
                      <a:srgbClr val="F2F2F2"/>
                    </a:solidFill>
                  </a:tcPr>
                </a:tc>
                <a:tc>
                  <a:txBody>
                    <a:bodyPr/>
                    <a:lstStyle/>
                    <a:p>
                      <a:pPr algn="r" fontAlgn="b"/>
                      <a:r>
                        <a:rPr lang="en-US" sz="1000" u="none" strike="noStrike">
                          <a:solidFill>
                            <a:srgbClr val="7F7F7F"/>
                          </a:solidFill>
                          <a:effectLst/>
                          <a:latin typeface="Raleway" pitchFamily="2" charset="0"/>
                        </a:rPr>
                        <a:t>111,891</a:t>
                      </a:r>
                      <a:endParaRPr lang="en-US" sz="1000" b="0" i="0" u="none" strike="noStrike">
                        <a:solidFill>
                          <a:srgbClr val="7F7F7F"/>
                        </a:solidFill>
                        <a:effectLst/>
                        <a:latin typeface="Raleway" pitchFamily="2" charset="0"/>
                      </a:endParaRPr>
                    </a:p>
                  </a:txBody>
                  <a:tcPr marL="6350" marR="95250" marT="6350" marB="0" anchor="b">
                    <a:solidFill>
                      <a:srgbClr val="F2F2F2"/>
                    </a:solidFill>
                  </a:tcPr>
                </a:tc>
                <a:tc>
                  <a:txBody>
                    <a:bodyPr/>
                    <a:lstStyle/>
                    <a:p>
                      <a:pPr algn="r" fontAlgn="b"/>
                      <a:r>
                        <a:rPr lang="en-US" sz="1000" u="none" strike="noStrike">
                          <a:solidFill>
                            <a:srgbClr val="7F7F7F"/>
                          </a:solidFill>
                          <a:effectLst/>
                          <a:latin typeface="Raleway" pitchFamily="2" charset="0"/>
                        </a:rPr>
                        <a:t>247,245</a:t>
                      </a:r>
                      <a:endParaRPr lang="en-US" sz="1000" b="0" i="0" u="none" strike="noStrike">
                        <a:solidFill>
                          <a:srgbClr val="7F7F7F"/>
                        </a:solidFill>
                        <a:effectLst/>
                        <a:latin typeface="Raleway" pitchFamily="2" charset="0"/>
                      </a:endParaRPr>
                    </a:p>
                  </a:txBody>
                  <a:tcPr marL="6350" marR="95250" marT="6350" marB="0" anchor="b">
                    <a:solidFill>
                      <a:srgbClr val="F2F2F2"/>
                    </a:solidFill>
                  </a:tcPr>
                </a:tc>
                <a:extLst>
                  <a:ext uri="{0D108BD9-81ED-4DB2-BD59-A6C34878D82A}">
                    <a16:rowId xmlns:a16="http://schemas.microsoft.com/office/drawing/2014/main" val="1704404274"/>
                  </a:ext>
                </a:extLst>
              </a:tr>
              <a:tr h="277668">
                <a:tc>
                  <a:txBody>
                    <a:bodyPr/>
                    <a:lstStyle/>
                    <a:p>
                      <a:pPr algn="l" fontAlgn="b"/>
                      <a:r>
                        <a:rPr lang="en-US" sz="1000" u="none" strike="noStrike">
                          <a:solidFill>
                            <a:srgbClr val="7F7F7F"/>
                          </a:solidFill>
                          <a:effectLst/>
                          <a:latin typeface="Raleway" pitchFamily="2" charset="0"/>
                        </a:rPr>
                        <a:t>Accounts Payable</a:t>
                      </a:r>
                      <a:endParaRPr lang="en-US" sz="1000" b="0" i="0" u="none" strike="noStrike">
                        <a:solidFill>
                          <a:srgbClr val="7F7F7F"/>
                        </a:solidFill>
                        <a:effectLst/>
                        <a:latin typeface="Raleway" pitchFamily="2" charset="0"/>
                      </a:endParaRPr>
                    </a:p>
                  </a:txBody>
                  <a:tcPr marL="6350" marR="6350" marT="6350" marB="0" anchor="b">
                    <a:lnB>
                      <a:solidFill>
                        <a:prstClr val="black"/>
                      </a:solidFill>
                    </a:lnB>
                  </a:tcPr>
                </a:tc>
                <a:tc>
                  <a:txBody>
                    <a:bodyPr/>
                    <a:lstStyle/>
                    <a:p>
                      <a:pPr algn="r" fontAlgn="b"/>
                      <a:r>
                        <a:rPr lang="en-US" sz="1000" u="none" strike="noStrike">
                          <a:solidFill>
                            <a:srgbClr val="7F7F7F"/>
                          </a:solidFill>
                          <a:effectLst/>
                          <a:latin typeface="Raleway" pitchFamily="2" charset="0"/>
                        </a:rPr>
                        <a:t>108,181</a:t>
                      </a:r>
                      <a:endParaRPr lang="en-US" sz="1000" b="0" i="0" u="none" strike="noStrike">
                        <a:solidFill>
                          <a:srgbClr val="7F7F7F"/>
                        </a:solidFill>
                        <a:effectLst/>
                        <a:latin typeface="Raleway" pitchFamily="2" charset="0"/>
                      </a:endParaRPr>
                    </a:p>
                  </a:txBody>
                  <a:tcPr marL="6350" marR="95250" marT="6350" marB="0" anchor="b">
                    <a:lnB>
                      <a:solidFill>
                        <a:prstClr val="black"/>
                      </a:solidFill>
                    </a:lnB>
                  </a:tcPr>
                </a:tc>
                <a:tc>
                  <a:txBody>
                    <a:bodyPr/>
                    <a:lstStyle/>
                    <a:p>
                      <a:pPr algn="r" fontAlgn="b"/>
                      <a:r>
                        <a:rPr lang="en-US" sz="1000" u="none" strike="noStrike">
                          <a:solidFill>
                            <a:srgbClr val="7F7F7F"/>
                          </a:solidFill>
                          <a:effectLst/>
                          <a:latin typeface="Raleway" pitchFamily="2" charset="0"/>
                        </a:rPr>
                        <a:t>500,567</a:t>
                      </a:r>
                      <a:endParaRPr lang="en-US" sz="1000" b="0" i="0" u="none" strike="noStrike">
                        <a:solidFill>
                          <a:srgbClr val="7F7F7F"/>
                        </a:solidFill>
                        <a:effectLst/>
                        <a:latin typeface="Raleway" pitchFamily="2" charset="0"/>
                      </a:endParaRPr>
                    </a:p>
                  </a:txBody>
                  <a:tcPr marL="6350" marR="95250" marT="6350" marB="0" anchor="b">
                    <a:lnB>
                      <a:solidFill>
                        <a:prstClr val="black"/>
                      </a:solidFill>
                    </a:lnB>
                  </a:tcPr>
                </a:tc>
                <a:extLst>
                  <a:ext uri="{0D108BD9-81ED-4DB2-BD59-A6C34878D82A}">
                    <a16:rowId xmlns:a16="http://schemas.microsoft.com/office/drawing/2014/main" val="1247878401"/>
                  </a:ext>
                </a:extLst>
              </a:tr>
              <a:tr h="277668">
                <a:tc>
                  <a:txBody>
                    <a:bodyPr/>
                    <a:lstStyle/>
                    <a:p>
                      <a:pPr algn="l" fontAlgn="b"/>
                      <a:r>
                        <a:rPr lang="en-US" sz="1000" u="none" strike="noStrike">
                          <a:solidFill>
                            <a:srgbClr val="7F7F7F"/>
                          </a:solidFill>
                          <a:effectLst/>
                          <a:latin typeface="Raleway" pitchFamily="2" charset="0"/>
                        </a:rPr>
                        <a:t>Total Current Liabilities</a:t>
                      </a:r>
                      <a:endParaRPr lang="en-US" sz="1000" b="0" i="0" u="none" strike="noStrike">
                        <a:solidFill>
                          <a:srgbClr val="7F7F7F"/>
                        </a:solidFill>
                        <a:effectLst/>
                        <a:latin typeface="Raleway" pitchFamily="2" charset="0"/>
                      </a:endParaRPr>
                    </a:p>
                  </a:txBody>
                  <a:tcPr marL="6350" marR="6350" marT="6350" marB="0" anchor="b">
                    <a:lnT>
                      <a:solidFill>
                        <a:prstClr val="black"/>
                      </a:solidFill>
                    </a:lnT>
                    <a:lnB>
                      <a:solidFill>
                        <a:prstClr val="black"/>
                      </a:solidFill>
                    </a:lnB>
                    <a:solidFill>
                      <a:srgbClr val="F2F2F2"/>
                    </a:solidFill>
                  </a:tcPr>
                </a:tc>
                <a:tc>
                  <a:txBody>
                    <a:bodyPr/>
                    <a:lstStyle/>
                    <a:p>
                      <a:pPr algn="r" fontAlgn="b"/>
                      <a:r>
                        <a:rPr lang="en-US" sz="1000" u="none" strike="noStrike">
                          <a:solidFill>
                            <a:srgbClr val="7F7F7F"/>
                          </a:solidFill>
                          <a:effectLst/>
                          <a:latin typeface="Raleway" pitchFamily="2" charset="0"/>
                        </a:rPr>
                        <a:t>220,072</a:t>
                      </a:r>
                      <a:endParaRPr lang="en-US" sz="1000" b="0" i="0" u="none" strike="noStrike">
                        <a:solidFill>
                          <a:srgbClr val="7F7F7F"/>
                        </a:solidFill>
                        <a:effectLst/>
                        <a:latin typeface="Raleway" pitchFamily="2" charset="0"/>
                      </a:endParaRPr>
                    </a:p>
                  </a:txBody>
                  <a:tcPr marL="6350" marR="95250" marT="6350" marB="0" anchor="b">
                    <a:lnT>
                      <a:solidFill>
                        <a:prstClr val="black"/>
                      </a:solidFill>
                    </a:lnT>
                    <a:lnB>
                      <a:solidFill>
                        <a:prstClr val="black"/>
                      </a:solidFill>
                    </a:lnB>
                    <a:solidFill>
                      <a:srgbClr val="F2F2F2"/>
                    </a:solidFill>
                  </a:tcPr>
                </a:tc>
                <a:tc>
                  <a:txBody>
                    <a:bodyPr/>
                    <a:lstStyle/>
                    <a:p>
                      <a:pPr algn="r" fontAlgn="b"/>
                      <a:r>
                        <a:rPr lang="en-US" sz="1000" u="none" strike="noStrike">
                          <a:solidFill>
                            <a:srgbClr val="7F7F7F"/>
                          </a:solidFill>
                          <a:effectLst/>
                          <a:latin typeface="Raleway" pitchFamily="2" charset="0"/>
                        </a:rPr>
                        <a:t>747,812</a:t>
                      </a:r>
                      <a:endParaRPr lang="en-US" sz="1000" b="0" i="0" u="none" strike="noStrike">
                        <a:solidFill>
                          <a:srgbClr val="7F7F7F"/>
                        </a:solidFill>
                        <a:effectLst/>
                        <a:latin typeface="Raleway" pitchFamily="2" charset="0"/>
                      </a:endParaRPr>
                    </a:p>
                  </a:txBody>
                  <a:tcPr marL="6350" marR="95250" marT="6350" marB="0" anchor="b">
                    <a:lnT>
                      <a:solidFill>
                        <a:prstClr val="black"/>
                      </a:solidFill>
                    </a:lnT>
                    <a:lnB>
                      <a:solidFill>
                        <a:prstClr val="black"/>
                      </a:solidFill>
                    </a:lnB>
                    <a:solidFill>
                      <a:srgbClr val="F2F2F2"/>
                    </a:solidFill>
                  </a:tcPr>
                </a:tc>
                <a:extLst>
                  <a:ext uri="{0D108BD9-81ED-4DB2-BD59-A6C34878D82A}">
                    <a16:rowId xmlns:a16="http://schemas.microsoft.com/office/drawing/2014/main" val="3388164831"/>
                  </a:ext>
                </a:extLst>
              </a:tr>
              <a:tr h="277668">
                <a:tc>
                  <a:txBody>
                    <a:bodyPr/>
                    <a:lstStyle/>
                    <a:p>
                      <a:pPr algn="l" fontAlgn="b"/>
                      <a:r>
                        <a:rPr lang="en-US" sz="1000" u="none" strike="noStrike">
                          <a:solidFill>
                            <a:srgbClr val="7F7F7F"/>
                          </a:solidFill>
                          <a:effectLst/>
                          <a:latin typeface="Raleway" pitchFamily="2" charset="0"/>
                        </a:rPr>
                        <a:t>Total Long-Term Liabilities</a:t>
                      </a:r>
                      <a:endParaRPr lang="en-US" sz="1000" b="0" i="0" u="none" strike="noStrike">
                        <a:solidFill>
                          <a:srgbClr val="7F7F7F"/>
                        </a:solidFill>
                        <a:effectLst/>
                        <a:latin typeface="Raleway" pitchFamily="2" charset="0"/>
                      </a:endParaRPr>
                    </a:p>
                  </a:txBody>
                  <a:tcPr marL="6350" marR="6350" marT="6350" marB="0" anchor="b">
                    <a:lnT>
                      <a:solidFill>
                        <a:prstClr val="black"/>
                      </a:solidFill>
                    </a:lnT>
                  </a:tcPr>
                </a:tc>
                <a:tc>
                  <a:txBody>
                    <a:bodyPr/>
                    <a:lstStyle/>
                    <a:p>
                      <a:pPr algn="r" fontAlgn="b"/>
                      <a:r>
                        <a:rPr lang="en-US" sz="1000" u="none" strike="noStrike">
                          <a:solidFill>
                            <a:srgbClr val="7F7F7F"/>
                          </a:solidFill>
                          <a:effectLst/>
                          <a:latin typeface="Raleway" pitchFamily="2" charset="0"/>
                        </a:rPr>
                        <a:t>0</a:t>
                      </a:r>
                      <a:endParaRPr lang="en-US" sz="1000" b="0" i="0" u="none" strike="noStrike">
                        <a:solidFill>
                          <a:srgbClr val="7F7F7F"/>
                        </a:solidFill>
                        <a:effectLst/>
                        <a:latin typeface="Raleway" pitchFamily="2" charset="0"/>
                      </a:endParaRPr>
                    </a:p>
                  </a:txBody>
                  <a:tcPr marL="6350" marR="95250" marT="6350" marB="0" anchor="b">
                    <a:lnT>
                      <a:solidFill>
                        <a:prstClr val="black"/>
                      </a:solidFill>
                    </a:lnT>
                  </a:tcPr>
                </a:tc>
                <a:tc>
                  <a:txBody>
                    <a:bodyPr/>
                    <a:lstStyle/>
                    <a:p>
                      <a:pPr algn="r" fontAlgn="b"/>
                      <a:r>
                        <a:rPr lang="en-US" sz="1000" u="none" strike="noStrike">
                          <a:solidFill>
                            <a:srgbClr val="7F7F7F"/>
                          </a:solidFill>
                          <a:effectLst/>
                          <a:latin typeface="Raleway" pitchFamily="2" charset="0"/>
                        </a:rPr>
                        <a:t>0</a:t>
                      </a:r>
                      <a:endParaRPr lang="en-US" sz="1000" b="0" i="0" u="none" strike="noStrike">
                        <a:solidFill>
                          <a:srgbClr val="7F7F7F"/>
                        </a:solidFill>
                        <a:effectLst/>
                        <a:latin typeface="Raleway" pitchFamily="2" charset="0"/>
                      </a:endParaRPr>
                    </a:p>
                  </a:txBody>
                  <a:tcPr marL="6350" marR="95250" marT="6350" marB="0" anchor="b">
                    <a:lnT>
                      <a:solidFill>
                        <a:prstClr val="black"/>
                      </a:solidFill>
                    </a:lnT>
                  </a:tcPr>
                </a:tc>
                <a:extLst>
                  <a:ext uri="{0D108BD9-81ED-4DB2-BD59-A6C34878D82A}">
                    <a16:rowId xmlns:a16="http://schemas.microsoft.com/office/drawing/2014/main" val="1399223391"/>
                  </a:ext>
                </a:extLst>
              </a:tr>
              <a:tr h="277668">
                <a:tc>
                  <a:txBody>
                    <a:bodyPr/>
                    <a:lstStyle/>
                    <a:p>
                      <a:pPr algn="l" fontAlgn="b"/>
                      <a:r>
                        <a:rPr lang="en-US" sz="1000" b="1" u="none" strike="noStrike">
                          <a:solidFill>
                            <a:srgbClr val="000000"/>
                          </a:solidFill>
                          <a:effectLst/>
                          <a:latin typeface="Raleway" pitchFamily="2" charset="0"/>
                        </a:rPr>
                        <a:t>Total Liabilities</a:t>
                      </a:r>
                      <a:endParaRPr lang="en-US" sz="1000" b="1" i="0" u="none" strike="noStrike">
                        <a:solidFill>
                          <a:srgbClr val="000000"/>
                        </a:solidFill>
                        <a:effectLst/>
                        <a:latin typeface="Raleway" pitchFamily="2" charset="0"/>
                      </a:endParaRPr>
                    </a:p>
                  </a:txBody>
                  <a:tcPr marL="6350" marR="6350" marT="6350" marB="0" anchor="b">
                    <a:solidFill>
                      <a:srgbClr val="F2F2F2"/>
                    </a:solidFill>
                  </a:tcPr>
                </a:tc>
                <a:tc>
                  <a:txBody>
                    <a:bodyPr/>
                    <a:lstStyle/>
                    <a:p>
                      <a:pPr algn="r" fontAlgn="b"/>
                      <a:r>
                        <a:rPr lang="en-US" sz="1000" b="1" u="none" strike="noStrike">
                          <a:solidFill>
                            <a:srgbClr val="000000"/>
                          </a:solidFill>
                          <a:effectLst/>
                          <a:latin typeface="Raleway" pitchFamily="2" charset="0"/>
                        </a:rPr>
                        <a:t>220,072</a:t>
                      </a:r>
                      <a:endParaRPr lang="en-US" sz="1000" b="1" i="0" u="none" strike="noStrike">
                        <a:solidFill>
                          <a:srgbClr val="000000"/>
                        </a:solidFill>
                        <a:effectLst/>
                        <a:latin typeface="Raleway" pitchFamily="2" charset="0"/>
                      </a:endParaRPr>
                    </a:p>
                  </a:txBody>
                  <a:tcPr marL="6350" marR="95250" marT="6350" marB="0" anchor="b">
                    <a:solidFill>
                      <a:srgbClr val="F2F2F2"/>
                    </a:solidFill>
                  </a:tcPr>
                </a:tc>
                <a:tc>
                  <a:txBody>
                    <a:bodyPr/>
                    <a:lstStyle/>
                    <a:p>
                      <a:pPr algn="r" fontAlgn="b"/>
                      <a:r>
                        <a:rPr lang="en-US" sz="1000" b="1" u="none" strike="noStrike">
                          <a:solidFill>
                            <a:srgbClr val="000000"/>
                          </a:solidFill>
                          <a:effectLst/>
                          <a:latin typeface="Raleway" pitchFamily="2" charset="0"/>
                        </a:rPr>
                        <a:t>747,812</a:t>
                      </a:r>
                      <a:endParaRPr lang="en-US" sz="1000" b="1" i="0" u="none" strike="noStrike">
                        <a:solidFill>
                          <a:srgbClr val="000000"/>
                        </a:solidFill>
                        <a:effectLst/>
                        <a:latin typeface="Raleway" pitchFamily="2" charset="0"/>
                      </a:endParaRPr>
                    </a:p>
                  </a:txBody>
                  <a:tcPr marL="6350" marR="95250" marT="6350" marB="0" anchor="b">
                    <a:solidFill>
                      <a:srgbClr val="F2F2F2"/>
                    </a:solidFill>
                  </a:tcPr>
                </a:tc>
                <a:extLst>
                  <a:ext uri="{0D108BD9-81ED-4DB2-BD59-A6C34878D82A}">
                    <a16:rowId xmlns:a16="http://schemas.microsoft.com/office/drawing/2014/main" val="2108751237"/>
                  </a:ext>
                </a:extLst>
              </a:tr>
              <a:tr h="277668">
                <a:tc>
                  <a:txBody>
                    <a:bodyPr/>
                    <a:lstStyle/>
                    <a:p>
                      <a:pPr algn="l" fontAlgn="b"/>
                      <a:endParaRPr lang="en-US" sz="1000" b="0" i="0" u="none" strike="noStrike">
                        <a:solidFill>
                          <a:srgbClr val="7F7F7F"/>
                        </a:solidFill>
                        <a:effectLst/>
                        <a:latin typeface="Raleway" pitchFamily="2" charset="0"/>
                      </a:endParaRPr>
                    </a:p>
                  </a:txBody>
                  <a:tcPr marL="6350" marR="6350" marT="6350" marB="0" anchor="b"/>
                </a:tc>
                <a:tc>
                  <a:txBody>
                    <a:bodyPr/>
                    <a:lstStyle/>
                    <a:p>
                      <a:pPr algn="r" fontAlgn="b"/>
                      <a:endParaRPr lang="en-US" sz="1000" b="0" i="0" u="none" strike="noStrike">
                        <a:solidFill>
                          <a:srgbClr val="7F7F7F"/>
                        </a:solidFill>
                        <a:effectLst/>
                        <a:latin typeface="Raleway" pitchFamily="2" charset="0"/>
                      </a:endParaRPr>
                    </a:p>
                  </a:txBody>
                  <a:tcPr marL="6350" marR="95250" marT="6350" marB="0" anchor="b"/>
                </a:tc>
                <a:tc>
                  <a:txBody>
                    <a:bodyPr/>
                    <a:lstStyle/>
                    <a:p>
                      <a:pPr algn="r" fontAlgn="b"/>
                      <a:endParaRPr lang="en-US" sz="1000" b="0" i="0" u="none" strike="noStrike">
                        <a:solidFill>
                          <a:srgbClr val="7F7F7F"/>
                        </a:solidFill>
                        <a:effectLst/>
                        <a:latin typeface="Raleway" pitchFamily="2" charset="0"/>
                      </a:endParaRPr>
                    </a:p>
                  </a:txBody>
                  <a:tcPr marL="6350" marR="95250" marT="6350" marB="0" anchor="b"/>
                </a:tc>
                <a:extLst>
                  <a:ext uri="{0D108BD9-81ED-4DB2-BD59-A6C34878D82A}">
                    <a16:rowId xmlns:a16="http://schemas.microsoft.com/office/drawing/2014/main" val="3008854503"/>
                  </a:ext>
                </a:extLst>
              </a:tr>
              <a:tr h="277668">
                <a:tc>
                  <a:txBody>
                    <a:bodyPr/>
                    <a:lstStyle/>
                    <a:p>
                      <a:pPr algn="l" fontAlgn="b"/>
                      <a:r>
                        <a:rPr lang="en-US" sz="1000" b="1" u="none" strike="noStrike">
                          <a:solidFill>
                            <a:srgbClr val="7F7F7F"/>
                          </a:solidFill>
                          <a:effectLst/>
                          <a:latin typeface="Raleway" pitchFamily="2" charset="0"/>
                        </a:rPr>
                        <a:t>Equity</a:t>
                      </a:r>
                      <a:endParaRPr lang="en-US" sz="1000" b="1" i="0" u="none" strike="noStrike">
                        <a:solidFill>
                          <a:srgbClr val="7F7F7F"/>
                        </a:solidFill>
                        <a:effectLst/>
                        <a:latin typeface="Raleway" pitchFamily="2" charset="0"/>
                      </a:endParaRPr>
                    </a:p>
                  </a:txBody>
                  <a:tcPr marL="6350" marR="6350" marT="6350" marB="0" anchor="b">
                    <a:solidFill>
                      <a:srgbClr val="F2F2F2"/>
                    </a:solidFill>
                  </a:tcPr>
                </a:tc>
                <a:tc>
                  <a:txBody>
                    <a:bodyPr/>
                    <a:lstStyle/>
                    <a:p>
                      <a:pPr algn="r" fontAlgn="b"/>
                      <a:endParaRPr lang="en-US" sz="1000" b="1" i="0" u="none" strike="noStrike">
                        <a:solidFill>
                          <a:srgbClr val="7F7F7F"/>
                        </a:solidFill>
                        <a:effectLst/>
                        <a:latin typeface="Raleway" pitchFamily="2" charset="0"/>
                      </a:endParaRPr>
                    </a:p>
                  </a:txBody>
                  <a:tcPr marL="6350" marR="95250" marT="6350" marB="0" anchor="b">
                    <a:solidFill>
                      <a:srgbClr val="F2F2F2"/>
                    </a:solidFill>
                  </a:tcPr>
                </a:tc>
                <a:tc>
                  <a:txBody>
                    <a:bodyPr/>
                    <a:lstStyle/>
                    <a:p>
                      <a:pPr algn="r" fontAlgn="b"/>
                      <a:endParaRPr lang="en-US" sz="1000" b="1" i="0" u="none" strike="noStrike">
                        <a:solidFill>
                          <a:srgbClr val="7F7F7F"/>
                        </a:solidFill>
                        <a:effectLst/>
                        <a:latin typeface="Raleway" pitchFamily="2" charset="0"/>
                      </a:endParaRPr>
                    </a:p>
                  </a:txBody>
                  <a:tcPr marL="6350" marR="95250" marT="6350" marB="0" anchor="b">
                    <a:solidFill>
                      <a:srgbClr val="F2F2F2"/>
                    </a:solidFill>
                  </a:tcPr>
                </a:tc>
                <a:extLst>
                  <a:ext uri="{0D108BD9-81ED-4DB2-BD59-A6C34878D82A}">
                    <a16:rowId xmlns:a16="http://schemas.microsoft.com/office/drawing/2014/main" val="3909928337"/>
                  </a:ext>
                </a:extLst>
              </a:tr>
              <a:tr h="277668">
                <a:tc>
                  <a:txBody>
                    <a:bodyPr/>
                    <a:lstStyle/>
                    <a:p>
                      <a:pPr algn="l" fontAlgn="b"/>
                      <a:r>
                        <a:rPr lang="en-US" sz="1000" u="none" strike="noStrike">
                          <a:solidFill>
                            <a:srgbClr val="7F7F7F"/>
                          </a:solidFill>
                          <a:effectLst/>
                          <a:latin typeface="Raleway" pitchFamily="2" charset="0"/>
                        </a:rPr>
                        <a:t>Unrestricted Net Assets</a:t>
                      </a:r>
                      <a:endParaRPr lang="en-US" sz="1000" b="0" i="0" u="none" strike="noStrike">
                        <a:solidFill>
                          <a:srgbClr val="7F7F7F"/>
                        </a:solidFill>
                        <a:effectLst/>
                        <a:latin typeface="Raleway" pitchFamily="2" charset="0"/>
                      </a:endParaRPr>
                    </a:p>
                  </a:txBody>
                  <a:tcPr marL="6350" marR="6350" marT="6350" marB="0" anchor="b"/>
                </a:tc>
                <a:tc>
                  <a:txBody>
                    <a:bodyPr/>
                    <a:lstStyle/>
                    <a:p>
                      <a:pPr algn="r" fontAlgn="b"/>
                      <a:r>
                        <a:rPr lang="en-US" sz="1000" u="none" strike="noStrike">
                          <a:solidFill>
                            <a:srgbClr val="7F7F7F"/>
                          </a:solidFill>
                          <a:effectLst/>
                          <a:latin typeface="Raleway" pitchFamily="2" charset="0"/>
                        </a:rPr>
                        <a:t>2,393,857</a:t>
                      </a:r>
                      <a:endParaRPr lang="en-US" sz="1000" b="0" i="0" u="none" strike="noStrike">
                        <a:solidFill>
                          <a:srgbClr val="7F7F7F"/>
                        </a:solidFill>
                        <a:effectLst/>
                        <a:latin typeface="Raleway" pitchFamily="2" charset="0"/>
                      </a:endParaRPr>
                    </a:p>
                  </a:txBody>
                  <a:tcPr marL="6350" marR="95250" marT="6350" marB="0" anchor="b"/>
                </a:tc>
                <a:tc>
                  <a:txBody>
                    <a:bodyPr/>
                    <a:lstStyle/>
                    <a:p>
                      <a:pPr algn="r" fontAlgn="b"/>
                      <a:r>
                        <a:rPr lang="en-US" sz="1000" u="none" strike="noStrike">
                          <a:solidFill>
                            <a:srgbClr val="7F7F7F"/>
                          </a:solidFill>
                          <a:effectLst/>
                          <a:latin typeface="Raleway" pitchFamily="2" charset="0"/>
                        </a:rPr>
                        <a:t>2,393,857</a:t>
                      </a:r>
                      <a:endParaRPr lang="en-US" sz="1000" b="0" i="0" u="none" strike="noStrike">
                        <a:solidFill>
                          <a:srgbClr val="7F7F7F"/>
                        </a:solidFill>
                        <a:effectLst/>
                        <a:latin typeface="Raleway" pitchFamily="2" charset="0"/>
                      </a:endParaRPr>
                    </a:p>
                  </a:txBody>
                  <a:tcPr marL="6350" marR="95250" marT="6350" marB="0" anchor="b"/>
                </a:tc>
                <a:extLst>
                  <a:ext uri="{0D108BD9-81ED-4DB2-BD59-A6C34878D82A}">
                    <a16:rowId xmlns:a16="http://schemas.microsoft.com/office/drawing/2014/main" val="287798901"/>
                  </a:ext>
                </a:extLst>
              </a:tr>
              <a:tr h="277668">
                <a:tc>
                  <a:txBody>
                    <a:bodyPr/>
                    <a:lstStyle/>
                    <a:p>
                      <a:pPr algn="l" fontAlgn="b"/>
                      <a:r>
                        <a:rPr lang="en-US" sz="1000" u="none" strike="noStrike">
                          <a:solidFill>
                            <a:srgbClr val="7F7F7F"/>
                          </a:solidFill>
                          <a:effectLst/>
                          <a:latin typeface="Raleway" pitchFamily="2" charset="0"/>
                        </a:rPr>
                        <a:t>Net Income</a:t>
                      </a:r>
                      <a:endParaRPr lang="en-US" sz="1000" b="0" i="0" u="none" strike="noStrike">
                        <a:solidFill>
                          <a:srgbClr val="7F7F7F"/>
                        </a:solidFill>
                        <a:effectLst/>
                        <a:latin typeface="Raleway" pitchFamily="2" charset="0"/>
                      </a:endParaRPr>
                    </a:p>
                  </a:txBody>
                  <a:tcPr marL="6350" marR="6350" marT="6350" marB="0" anchor="b">
                    <a:lnB>
                      <a:solidFill>
                        <a:prstClr val="black"/>
                      </a:solidFill>
                    </a:lnB>
                    <a:solidFill>
                      <a:srgbClr val="F2F2F2"/>
                    </a:solidFill>
                  </a:tcPr>
                </a:tc>
                <a:tc>
                  <a:txBody>
                    <a:bodyPr/>
                    <a:lstStyle/>
                    <a:p>
                      <a:pPr algn="r" fontAlgn="b"/>
                      <a:r>
                        <a:rPr lang="en-US" sz="1000" u="none" strike="noStrike">
                          <a:solidFill>
                            <a:srgbClr val="7F7F7F"/>
                          </a:solidFill>
                          <a:effectLst/>
                          <a:latin typeface="Raleway" pitchFamily="2" charset="0"/>
                        </a:rPr>
                        <a:t>0</a:t>
                      </a:r>
                      <a:endParaRPr lang="en-US" sz="1000" b="0" i="0" u="none" strike="noStrike">
                        <a:solidFill>
                          <a:srgbClr val="7F7F7F"/>
                        </a:solidFill>
                        <a:effectLst/>
                        <a:latin typeface="Raleway" pitchFamily="2" charset="0"/>
                      </a:endParaRPr>
                    </a:p>
                  </a:txBody>
                  <a:tcPr marL="6350" marR="95250" marT="6350" marB="0" anchor="b">
                    <a:lnB>
                      <a:solidFill>
                        <a:prstClr val="black"/>
                      </a:solidFill>
                    </a:lnB>
                    <a:solidFill>
                      <a:srgbClr val="F2F2F2"/>
                    </a:solidFill>
                  </a:tcPr>
                </a:tc>
                <a:tc>
                  <a:txBody>
                    <a:bodyPr/>
                    <a:lstStyle/>
                    <a:p>
                      <a:pPr algn="r" fontAlgn="b"/>
                      <a:r>
                        <a:rPr lang="en-US" sz="1000" u="none" strike="noStrike">
                          <a:solidFill>
                            <a:srgbClr val="7F7F7F"/>
                          </a:solidFill>
                          <a:effectLst/>
                          <a:latin typeface="Raleway" pitchFamily="2" charset="0"/>
                        </a:rPr>
                        <a:t>2,133,343</a:t>
                      </a:r>
                      <a:endParaRPr lang="en-US" sz="1000" b="0" i="0" u="none" strike="noStrike">
                        <a:solidFill>
                          <a:srgbClr val="7F7F7F"/>
                        </a:solidFill>
                        <a:effectLst/>
                        <a:latin typeface="Raleway" pitchFamily="2" charset="0"/>
                      </a:endParaRPr>
                    </a:p>
                  </a:txBody>
                  <a:tcPr marL="6350" marR="95250" marT="6350" marB="0" anchor="b">
                    <a:lnB>
                      <a:solidFill>
                        <a:prstClr val="black"/>
                      </a:solidFill>
                    </a:lnB>
                    <a:solidFill>
                      <a:srgbClr val="F2F2F2"/>
                    </a:solidFill>
                  </a:tcPr>
                </a:tc>
                <a:extLst>
                  <a:ext uri="{0D108BD9-81ED-4DB2-BD59-A6C34878D82A}">
                    <a16:rowId xmlns:a16="http://schemas.microsoft.com/office/drawing/2014/main" val="945607701"/>
                  </a:ext>
                </a:extLst>
              </a:tr>
              <a:tr h="277668">
                <a:tc>
                  <a:txBody>
                    <a:bodyPr/>
                    <a:lstStyle/>
                    <a:p>
                      <a:pPr algn="l" fontAlgn="b"/>
                      <a:r>
                        <a:rPr lang="en-US" sz="1000" b="1" u="none" strike="noStrike">
                          <a:solidFill>
                            <a:srgbClr val="000000"/>
                          </a:solidFill>
                          <a:effectLst/>
                          <a:latin typeface="Raleway" pitchFamily="2" charset="0"/>
                        </a:rPr>
                        <a:t>Total Equity</a:t>
                      </a:r>
                      <a:endParaRPr lang="en-US" sz="1000" b="1" i="0" u="none" strike="noStrike">
                        <a:solidFill>
                          <a:srgbClr val="000000"/>
                        </a:solidFill>
                        <a:effectLst/>
                        <a:latin typeface="Raleway" pitchFamily="2" charset="0"/>
                      </a:endParaRPr>
                    </a:p>
                  </a:txBody>
                  <a:tcPr marL="6350" marR="6350" marT="6350" marB="0" anchor="b">
                    <a:lnT>
                      <a:solidFill>
                        <a:prstClr val="black"/>
                      </a:solidFill>
                    </a:lnT>
                  </a:tcPr>
                </a:tc>
                <a:tc>
                  <a:txBody>
                    <a:bodyPr/>
                    <a:lstStyle/>
                    <a:p>
                      <a:pPr algn="r" fontAlgn="b"/>
                      <a:r>
                        <a:rPr lang="en-US" sz="1000" b="1" u="none" strike="noStrike">
                          <a:solidFill>
                            <a:srgbClr val="000000"/>
                          </a:solidFill>
                          <a:effectLst/>
                          <a:latin typeface="Raleway" pitchFamily="2" charset="0"/>
                        </a:rPr>
                        <a:t>2,393,857</a:t>
                      </a:r>
                      <a:endParaRPr lang="en-US" sz="1000" b="1" i="0" u="none" strike="noStrike">
                        <a:solidFill>
                          <a:srgbClr val="000000"/>
                        </a:solidFill>
                        <a:effectLst/>
                        <a:latin typeface="Raleway" pitchFamily="2" charset="0"/>
                      </a:endParaRPr>
                    </a:p>
                  </a:txBody>
                  <a:tcPr marL="6350" marR="95250" marT="6350" marB="0" anchor="b">
                    <a:lnT>
                      <a:solidFill>
                        <a:prstClr val="black"/>
                      </a:solidFill>
                    </a:lnT>
                  </a:tcPr>
                </a:tc>
                <a:tc>
                  <a:txBody>
                    <a:bodyPr/>
                    <a:lstStyle/>
                    <a:p>
                      <a:pPr algn="r" fontAlgn="b"/>
                      <a:r>
                        <a:rPr lang="en-US" sz="1000" b="1" u="none" strike="noStrike" dirty="0">
                          <a:solidFill>
                            <a:srgbClr val="000000"/>
                          </a:solidFill>
                          <a:effectLst/>
                          <a:latin typeface="Raleway" pitchFamily="2" charset="0"/>
                        </a:rPr>
                        <a:t>4,527,200</a:t>
                      </a:r>
                      <a:endParaRPr lang="en-US" sz="1000" b="1" i="0" u="none" strike="noStrike" dirty="0">
                        <a:solidFill>
                          <a:srgbClr val="000000"/>
                        </a:solidFill>
                        <a:effectLst/>
                        <a:latin typeface="Raleway" pitchFamily="2" charset="0"/>
                      </a:endParaRPr>
                    </a:p>
                  </a:txBody>
                  <a:tcPr marL="6350" marR="95250" marT="6350" marB="0" anchor="b">
                    <a:lnT>
                      <a:solidFill>
                        <a:prstClr val="black"/>
                      </a:solidFill>
                    </a:lnT>
                  </a:tcPr>
                </a:tc>
                <a:extLst>
                  <a:ext uri="{0D108BD9-81ED-4DB2-BD59-A6C34878D82A}">
                    <a16:rowId xmlns:a16="http://schemas.microsoft.com/office/drawing/2014/main" val="1081028956"/>
                  </a:ext>
                </a:extLst>
              </a:tr>
            </a:tbl>
          </a:graphicData>
        </a:graphic>
      </p:graphicFrame>
    </p:spTree>
    <p:extLst>
      <p:ext uri="{BB962C8B-B14F-4D97-AF65-F5344CB8AC3E}">
        <p14:creationId xmlns:p14="http://schemas.microsoft.com/office/powerpoint/2010/main" val="88493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Questions">
            <a:extLst>
              <a:ext uri="{FF2B5EF4-FFF2-40B4-BE49-F238E27FC236}">
                <a16:creationId xmlns:a16="http://schemas.microsoft.com/office/drawing/2014/main" id="{00000000-0008-0000-2300-000023000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300" y="939800"/>
            <a:ext cx="590550" cy="568325"/>
          </a:xfrm>
          <a:prstGeom prst="rect">
            <a:avLst/>
          </a:prstGeom>
        </p:spPr>
      </p:pic>
      <p:sp>
        <p:nvSpPr>
          <p:cNvPr id="3" name="TextBox 2">
            <a:extLst>
              <a:ext uri="{FF2B5EF4-FFF2-40B4-BE49-F238E27FC236}">
                <a16:creationId xmlns:a16="http://schemas.microsoft.com/office/drawing/2014/main" id="{908C68C7-D0B4-9F09-B78A-D57BBB1C4868}"/>
              </a:ext>
            </a:extLst>
          </p:cNvPr>
          <p:cNvSpPr txBox="1"/>
          <p:nvPr/>
        </p:nvSpPr>
        <p:spPr>
          <a:xfrm>
            <a:off x="4070350" y="2630170"/>
            <a:ext cx="3797300" cy="707886"/>
          </a:xfrm>
          <a:prstGeom prst="rect">
            <a:avLst/>
          </a:prstGeom>
          <a:noFill/>
        </p:spPr>
        <p:txBody>
          <a:bodyPr vert="horz" rtlCol="0">
            <a:spAutoFit/>
          </a:bodyPr>
          <a:lstStyle/>
          <a:p>
            <a:pPr algn="ctr"/>
            <a:r>
              <a:rPr lang="en-US" sz="4000">
                <a:solidFill>
                  <a:srgbClr val="0066B3"/>
                </a:solidFill>
                <a:latin typeface="Raleway" pitchFamily="2" charset="0"/>
              </a:rPr>
              <a:t>QUESTIONS?</a:t>
            </a:r>
          </a:p>
        </p:txBody>
      </p:sp>
      <p:sp>
        <p:nvSpPr>
          <p:cNvPr id="4" name="TextBox 3">
            <a:extLst>
              <a:ext uri="{FF2B5EF4-FFF2-40B4-BE49-F238E27FC236}">
                <a16:creationId xmlns:a16="http://schemas.microsoft.com/office/drawing/2014/main" id="{6EEBDABD-2B0E-450E-4B45-8A557B2DB912}"/>
              </a:ext>
            </a:extLst>
          </p:cNvPr>
          <p:cNvSpPr txBox="1"/>
          <p:nvPr/>
        </p:nvSpPr>
        <p:spPr>
          <a:xfrm>
            <a:off x="3784600" y="3390900"/>
            <a:ext cx="4622800" cy="2634439"/>
          </a:xfrm>
          <a:prstGeom prst="rect">
            <a:avLst/>
          </a:prstGeom>
          <a:noFill/>
        </p:spPr>
        <p:txBody>
          <a:bodyPr vert="horz" rtlCol="0">
            <a:spAutoFit/>
          </a:bodyPr>
          <a:lstStyle/>
          <a:p>
            <a:pPr algn="ctr">
              <a:lnSpc>
                <a:spcPct val="150000"/>
              </a:lnSpc>
            </a:pPr>
            <a:r>
              <a:rPr lang="en-US" sz="1600" dirty="0">
                <a:solidFill>
                  <a:srgbClr val="0066B3"/>
                </a:solidFill>
                <a:latin typeface="Raleway" pitchFamily="2" charset="0"/>
              </a:rPr>
              <a:t>Please contact your </a:t>
            </a:r>
            <a:r>
              <a:rPr lang="en-US" sz="1600" dirty="0" err="1">
                <a:solidFill>
                  <a:srgbClr val="0066B3"/>
                </a:solidFill>
                <a:latin typeface="Raleway" pitchFamily="2" charset="0"/>
              </a:rPr>
              <a:t>EdOps</a:t>
            </a:r>
            <a:r>
              <a:rPr lang="en-US" sz="1600" dirty="0">
                <a:solidFill>
                  <a:srgbClr val="0066B3"/>
                </a:solidFill>
                <a:latin typeface="Raleway" pitchFamily="2" charset="0"/>
              </a:rPr>
              <a:t> Finance Team:</a:t>
            </a:r>
          </a:p>
          <a:p>
            <a:pPr algn="ctr">
              <a:lnSpc>
                <a:spcPct val="150000"/>
              </a:lnSpc>
            </a:pPr>
            <a:r>
              <a:rPr lang="en-US" sz="1600" dirty="0">
                <a:solidFill>
                  <a:srgbClr val="0066B3"/>
                </a:solidFill>
                <a:latin typeface="Raleway" pitchFamily="2" charset="0"/>
              </a:rPr>
              <a:t>Tyler Phillips</a:t>
            </a:r>
          </a:p>
          <a:p>
            <a:pPr algn="ctr">
              <a:lnSpc>
                <a:spcPct val="150000"/>
              </a:lnSpc>
            </a:pPr>
            <a:r>
              <a:rPr lang="en-US" sz="1600" dirty="0">
                <a:solidFill>
                  <a:srgbClr val="0066B3"/>
                </a:solidFill>
                <a:latin typeface="Raleway" pitchFamily="2" charset="0"/>
              </a:rPr>
              <a:t>tyler@ed-ops.com</a:t>
            </a:r>
          </a:p>
          <a:p>
            <a:pPr algn="ctr">
              <a:lnSpc>
                <a:spcPct val="150000"/>
              </a:lnSpc>
            </a:pPr>
            <a:r>
              <a:rPr lang="en-US" sz="1600" dirty="0">
                <a:solidFill>
                  <a:srgbClr val="0066B3"/>
                </a:solidFill>
                <a:latin typeface="Raleway" pitchFamily="2" charset="0"/>
              </a:rPr>
              <a:t>303.547.8782</a:t>
            </a:r>
          </a:p>
          <a:p>
            <a:pPr algn="ctr">
              <a:lnSpc>
                <a:spcPct val="150000"/>
              </a:lnSpc>
            </a:pPr>
            <a:endParaRPr lang="en-US" sz="1600" dirty="0">
              <a:solidFill>
                <a:srgbClr val="0066B3"/>
              </a:solidFill>
              <a:latin typeface="Raleway" pitchFamily="2" charset="0"/>
            </a:endParaRPr>
          </a:p>
          <a:p>
            <a:pPr algn="ctr">
              <a:lnSpc>
                <a:spcPct val="150000"/>
              </a:lnSpc>
            </a:pPr>
            <a:endParaRPr lang="en-US" sz="1600" dirty="0">
              <a:solidFill>
                <a:srgbClr val="0066B3"/>
              </a:solidFill>
              <a:latin typeface="Raleway" pitchFamily="2" charset="0"/>
            </a:endParaRPr>
          </a:p>
          <a:p>
            <a:pPr algn="ctr">
              <a:lnSpc>
                <a:spcPct val="150000"/>
              </a:lnSpc>
            </a:pPr>
            <a:r>
              <a:rPr lang="en-US" sz="1600" dirty="0">
                <a:solidFill>
                  <a:srgbClr val="0066B3"/>
                </a:solidFill>
                <a:latin typeface="Raleway" pitchFamily="2" charset="0"/>
              </a:rPr>
              <a:t>© </a:t>
            </a:r>
            <a:r>
              <a:rPr lang="en-US" sz="1600" dirty="0" err="1">
                <a:solidFill>
                  <a:srgbClr val="0066B3"/>
                </a:solidFill>
                <a:latin typeface="Raleway" pitchFamily="2" charset="0"/>
              </a:rPr>
              <a:t>EdOps</a:t>
            </a:r>
            <a:r>
              <a:rPr lang="en-US" sz="1600" dirty="0">
                <a:solidFill>
                  <a:srgbClr val="0066B3"/>
                </a:solidFill>
                <a:latin typeface="Raleway" pitchFamily="2" charset="0"/>
              </a:rPr>
              <a:t>  2017-2023</a:t>
            </a:r>
          </a:p>
        </p:txBody>
      </p:sp>
    </p:spTree>
    <p:extLst>
      <p:ext uri="{BB962C8B-B14F-4D97-AF65-F5344CB8AC3E}">
        <p14:creationId xmlns:p14="http://schemas.microsoft.com/office/powerpoint/2010/main" val="1439718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438</Words>
  <Application>Microsoft Office PowerPoint</Application>
  <PresentationFormat>Widescreen</PresentationFormat>
  <Paragraphs>81</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Wingdings</vt:lpstr>
      <vt:lpstr>Raleway</vt:lpstr>
      <vt:lpstr>Calibri Light</vt:lpstr>
      <vt:lpstr>Raleway ExtraBold</vt:lpstr>
      <vt:lpstr>Calibri</vt:lpstr>
      <vt:lpstr>Arial</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Marks</dc:creator>
  <cp:lastModifiedBy>Tyler Phillips</cp:lastModifiedBy>
  <cp:revision>6</cp:revision>
  <dcterms:created xsi:type="dcterms:W3CDTF">2023-09-01T16:10:17Z</dcterms:created>
  <dcterms:modified xsi:type="dcterms:W3CDTF">2023-09-01T20:12:01Z</dcterms:modified>
</cp:coreProperties>
</file>