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39" d="100"/>
          <a:sy n="39" d="100"/>
        </p:scale>
        <p:origin x="88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Compass Charter Schools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Jul 31,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399" y="12252959"/>
          <a:ext cx="13441680" cy="726120"/>
        </p:xfrm>
        <a:graphic>
          <a:graphicData uri="http://schemas.openxmlformats.org/drawingml/2006/table">
            <a:tbl>
              <a:tblPr/>
              <a:tblGrid>
                <a:gridCol w="134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Prepared by School's CSMC SBM - Kristin Nowak</a:t>
                      </a:r>
                      <a:endParaRPr lang="en-US" sz="24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9:45:35 AM for Compass Charter Schools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25873"/>
              </p:ext>
            </p:extLst>
          </p:nvPr>
        </p:nvGraphicFramePr>
        <p:xfrm>
          <a:off x="2651760" y="2286000"/>
          <a:ext cx="20526479" cy="4539163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Jul 31, 2023, compared against our board-approved budget on input date, based on input enrollment count students enrolled and</a:t>
                      </a:r>
                      <a:br/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input enrollment ADA ADA.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$444,455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-62.6% 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receiving less than the budgeted amount for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 by ($106K) and the late timing of receiving LCFF revenue (July 2023 payment for SD ($253K) was received within the month. LCFF revenue for LA ($486K) and YOLO (300K) was received first week of August)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$1,597,667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22.4%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underspending in Personnel Expenses ($304K) and Books/Supplies ($223K). This was slightly offset by overspending in Services ($66K).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($1,153,212)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32.6%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30363"/>
              </p:ext>
            </p:extLst>
          </p:nvPr>
        </p:nvGraphicFramePr>
        <p:xfrm>
          <a:off x="2651760" y="7405920"/>
          <a:ext cx="20574000" cy="2538431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 of Jul 31, 2023, we had total cash of $10,508,845, short-term liabilities of $4,483,797, and long-term liabilities of $80,574. The ending fund balance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is $8,470,341.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9:45:36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16484760" y="9985319"/>
            <a:ext cx="6878880" cy="156744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7" name="Rectangle 6"/>
          <p:cNvSpPr/>
          <p:nvPr/>
        </p:nvSpPr>
        <p:spPr bwMode="auto">
          <a:xfrm>
            <a:off x="16701479" y="10322639"/>
            <a:ext cx="6445439" cy="891360"/>
          </a:xfrm>
          <a:prstGeom prst="rect">
            <a:avLst/>
          </a:prstGeom>
          <a:noFill/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0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
</a:t>
            </a:r>
            <a:endParaRPr lang="en-US" sz="20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2.4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193.9 %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4.2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3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9:45:34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2079" y="8961119"/>
          <a:ext cx="4572000" cy="16452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$444,455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$1,188,918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-62.6 %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356079" y="8961119"/>
          <a:ext cx="4572000" cy="16452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20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$1,597,667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$2,058,717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-22.4 %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3441680" y="3629159"/>
            <a:ext cx="7315199" cy="466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4297679" y="3629159"/>
            <a:ext cx="7315199" cy="466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1691640" y="685799"/>
            <a:ext cx="2093975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7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Compass Charter Schools Financial Snapshot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7373600" y="2011680"/>
            <a:ext cx="3474719" cy="118872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4" name="Rectangle 13"/>
          <p:cNvSpPr/>
          <p:nvPr/>
        </p:nvSpPr>
        <p:spPr bwMode="auto">
          <a:xfrm>
            <a:off x="17465040" y="2468880"/>
            <a:ext cx="640080" cy="450000"/>
          </a:xfrm>
          <a:prstGeom prst="rect">
            <a:avLst/>
          </a:prstGeom>
          <a:blipFill>
            <a:blip r:embed="rId5"/>
            <a:stretch>
              <a:fillRect l="20000" r="20000"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96559" y="2217599"/>
          <a:ext cx="2560320" cy="777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196559" y="2217599"/>
          <a:ext cx="2560320" cy="27431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Balance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196559" y="2491920"/>
          <a:ext cx="2560320" cy="46007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3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$10,508,845</a:t>
                      </a:r>
                      <a:endParaRPr lang="en-US" sz="3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2023-2024, July - July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20" name="Rectangle 19"/>
          <p:cNvSpPr/>
          <p:nvPr/>
        </p:nvSpPr>
        <p:spPr bwMode="auto">
          <a:xfrm>
            <a:off x="19933918" y="1229868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21" name="Rectangle 20"/>
          <p:cNvSpPr/>
          <p:nvPr/>
        </p:nvSpPr>
        <p:spPr bwMode="auto">
          <a:xfrm>
            <a:off x="36575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Rectangle 21"/>
          <p:cNvSpPr/>
          <p:nvPr/>
        </p:nvSpPr>
        <p:spPr bwMode="auto">
          <a:xfrm>
            <a:off x="128016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9:45:36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July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2023-2024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$253,651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$1,065,537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($811,886)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$27,853,061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0.9 %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$27,599,410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$57,250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$57,250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$2,559,176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$2,501,925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$120,194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$3,269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$116,925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$2,155,576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$2,035,382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$13,360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$120,112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($106,752)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$2,447,450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0.5 %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$2,434,090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$444,455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$1,188,918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($744,463)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$35,015,263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$34,570,808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2023-2024, July - July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114791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$198,527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$456,307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$257,780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$13,558,595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$13,360,067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$240,443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$274,311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$33,868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$3,304,952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$3,064,509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$438,335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$450,799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$12,464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$5,431,313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$4,992,978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$877,306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$1,181,417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$304,111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$22,294,859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3.9 %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$21,417,554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$237,942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$461,120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$223,179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$5,619,650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$5,381,708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$482,420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$416,179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($66,241)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$5,906,474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$5,424,054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$720,361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$877,300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$156,938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$11,526,124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$10,805,762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$1,597,667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$2,058,717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$461,049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$33,820,983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$32,223,316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($1,153,212)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($869,799)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($283,413)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$1,194,280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-96.6 %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$2,347,492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$444,455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$1,597,667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($1,153,212)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116439" y="6789600"/>
            <a:ext cx="3657599" cy="3474719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3" name="Rectangle 12"/>
          <p:cNvSpPr/>
          <p:nvPr/>
        </p:nvSpPr>
        <p:spPr bwMode="auto">
          <a:xfrm>
            <a:off x="20253599" y="7086960"/>
            <a:ext cx="3383280" cy="2880360"/>
          </a:xfrm>
          <a:prstGeom prst="rect">
            <a:avLst/>
          </a:prstGeom>
          <a:solidFill>
            <a:srgbClr val="F2F2F2"/>
          </a:solidFill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This report displays all actual and budgeted revenue and expenditures by object code series and by month. This report can be useful in ensuring you receive your revenue in a timely manner and that you stay within the board approved expenditure levels.</a:t>
            </a:r>
            <a:endParaRPr lang="en-US" sz="1800" b="0" i="0" u="none" strike="noStrike" dirty="0" err="1">
              <a:solidFill>
                <a:srgbClr val="0F243E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9:45:36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19" cy="4822199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$9,574,236.91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$8,611,838.91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$9,246,236.00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$8,268,561.64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$10,201,001.92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$10,880,194.48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$10,880,095.75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$10,109,841.05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$11,352,089.26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$12,274,544.19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$11,513,514.86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$11,535,386.73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59" cy="4822199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$10,508,844.93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$9,959,137.57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$9,459,701.00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$9,620,237.00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$10,141,785.00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$10,619,537.00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$10,354,972.00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$9,880,852.16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$10,325,710.19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$9,874,641.55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$9,664,276.32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$14,228,228.75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9:45:36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80" cy="6446520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$1,094,619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$10,508,845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Prepaid Expenses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$544,154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Short Term Investments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$797,525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$12,945,143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$84,350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$84,350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$5,220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$5,220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$13,034,712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79" cy="7635239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$252,533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Accrued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$430,784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$3,800,481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$4,483,797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$80,574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$80,574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$4,564,372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($1,153,212)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($1,153,212)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$9,623,553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$9,623,553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$13,034,712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35000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2.9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2023-2024 - July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9:45:36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19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9360" y="4416480"/>
          <a:ext cx="6596279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Kristin Nowak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knowak@csmci.com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95040" y="6188399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Mai Luong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mluong@csmci.com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99719" y="8047439"/>
          <a:ext cx="6520319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9000" t="5000" r="29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Associate AM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Kimber Nelson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knelson@csmci.com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2" name="Rectangle 11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9:45:36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20" cy="9020159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9/27/2023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Webinar #3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CTEIG application deadline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Educator Effectiveness annual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UPK Planning and Implementation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Special education current year Level 3 placement requests; timing varies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10/14/2023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CARES, ESSER, ESSER II, ESSER III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Special education one time funding reports; timing varies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10/25/2023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#4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10/31/2023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If PENSEC filed, 20 Day Attendance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ASES attendance and expenditure reports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Cash Management Data Collection (CMDC)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#5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Workshop Topic: LCAP &amp; Accountability Planning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Workshop Topic: LCAP &amp; Accountability Planning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12/13/2023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Winter Office Hours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Annual Financial Audit Report deadline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 cmpd="sng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First Interim Financial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9:45:37 AM for Compass Charter Schools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1348</Words>
  <Application>Microsoft Office PowerPoint</Application>
  <PresentationFormat>Custom</PresentationFormat>
  <Paragraphs>357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Lara</dc:creator>
  <cp:lastModifiedBy>Brian Lara</cp:lastModifiedBy>
  <cp:revision>6</cp:revision>
  <dcterms:modified xsi:type="dcterms:W3CDTF">2023-09-22T15:29:40Z</dcterms:modified>
</cp:coreProperties>
</file>