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39" d="100"/>
          <a:sy n="39" d="100"/>
        </p:scale>
        <p:origin x="88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Compass Charter Schools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Aug 31,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399" y="12252959"/>
          <a:ext cx="13441680" cy="726120"/>
        </p:xfrm>
        <a:graphic>
          <a:graphicData uri="http://schemas.openxmlformats.org/drawingml/2006/table">
            <a:tbl>
              <a:tblPr/>
              <a:tblGrid>
                <a:gridCol w="134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Prepared by School's CSMC SBM - Kristin Nowak</a:t>
                      </a:r>
                      <a:endParaRPr lang="en-US" sz="24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9:46:05 AM for Compass Charter Schools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71911"/>
              </p:ext>
            </p:extLst>
          </p:nvPr>
        </p:nvGraphicFramePr>
        <p:xfrm>
          <a:off x="2651760" y="2286000"/>
          <a:ext cx="20526479" cy="4539163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Aug 31, 2023, compared against our board-approved budget on input date, based on input enrollment count students enrolled and</a:t>
                      </a:r>
                      <a:br/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input enrollment ADA ADA.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Aug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$1,720,571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-33.7% 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receiving less than the budgeted amount for Local Revenue by ($226K) and the late timing of receiving LCFF revenue (August 2023 payment for SD ($253K) was received within the month. LCFF revenue for LA ($486K) and YOLO (300K) was received first week of September)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$4,109,892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15.9%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underspending in Books/Supplies by ($974K). This was slightly offset by overspending in Personnel Services ($170K) and Services ($27K).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($2,389,321)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4.3% 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27935"/>
              </p:ext>
            </p:extLst>
          </p:nvPr>
        </p:nvGraphicFramePr>
        <p:xfrm>
          <a:off x="2651760" y="7405920"/>
          <a:ext cx="20574000" cy="2538431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 of Aug 31, 2023, we had total cash of $9,959,138, short-term liabilities of $5,135,010, and long-term liabilities of $64,531. The ending fund balance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is $7,234,232.</a:t>
                      </a:r>
                      <a:br>
                        <a:rPr dirty="0"/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</a:rPr>
                        <a:t>There was a decrease in cash by ($550K) and an increase in short-term liabilities ($651K), being slightly offset by a decrease in long-term liabilities ($16K).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9:46:05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16484760" y="9985319"/>
            <a:ext cx="6878880" cy="156744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7" name="Rectangle 6"/>
          <p:cNvSpPr/>
          <p:nvPr/>
        </p:nvSpPr>
        <p:spPr bwMode="auto">
          <a:xfrm>
            <a:off x="16701479" y="10322639"/>
            <a:ext cx="6445439" cy="891360"/>
          </a:xfrm>
          <a:prstGeom prst="rect">
            <a:avLst/>
          </a:prstGeom>
          <a:noFill/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0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
</a:t>
            </a:r>
            <a:endParaRPr lang="en-US" sz="20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2.4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193.9 %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4.2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3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9:46:04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2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$1,720,571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$2,595,909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-33.7 %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356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20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$4,109,892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$4,886,096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-15.9 %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3441680" y="3629159"/>
            <a:ext cx="7315199" cy="466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4297679" y="3629159"/>
            <a:ext cx="7315199" cy="466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1691640" y="685799"/>
            <a:ext cx="2093975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7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Compass Charter Schools Financial Snapshot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7373600" y="2011680"/>
            <a:ext cx="3474719" cy="118872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4" name="Rectangle 13"/>
          <p:cNvSpPr/>
          <p:nvPr/>
        </p:nvSpPr>
        <p:spPr bwMode="auto">
          <a:xfrm>
            <a:off x="17465040" y="2468880"/>
            <a:ext cx="640080" cy="450000"/>
          </a:xfrm>
          <a:prstGeom prst="rect">
            <a:avLst/>
          </a:prstGeom>
          <a:blipFill>
            <a:blip r:embed="rId5"/>
            <a:stretch>
              <a:fillRect l="20000" r="20000"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96559" y="2217599"/>
          <a:ext cx="2560320" cy="777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196559" y="2217599"/>
          <a:ext cx="2560320" cy="27431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Balance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196559" y="2491920"/>
          <a:ext cx="2560320" cy="463296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3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$9,959,138</a:t>
                      </a:r>
                      <a:endParaRPr lang="en-US" sz="3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2023-2024, July - August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20" name="Rectangle 19"/>
          <p:cNvSpPr/>
          <p:nvPr/>
        </p:nvSpPr>
        <p:spPr bwMode="auto">
          <a:xfrm>
            <a:off x="19933918" y="1229868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21" name="Rectangle 20"/>
          <p:cNvSpPr/>
          <p:nvPr/>
        </p:nvSpPr>
        <p:spPr bwMode="auto">
          <a:xfrm>
            <a:off x="36575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Rectangle 21"/>
          <p:cNvSpPr/>
          <p:nvPr/>
        </p:nvSpPr>
        <p:spPr bwMode="auto">
          <a:xfrm>
            <a:off x="128016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9:46:05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Last Closed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2023-2024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$1,402,824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$2,349,147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($946,323)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$27,853,061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5.0 %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$26,450,237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$57,250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$57,250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$2,559,176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$2,501,925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$246,461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$6,537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$239,924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$2,155,576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$1,909,115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$14,036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$240,225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($226,189)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$2,447,450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0.6 %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$2,433,414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$1,720,571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$2,595,909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($875,337)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$35,015,263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$33,294,692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2023-2024, July - August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114791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$1,425,581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$1,231,212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($194,369)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$13,558,595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$12,133,013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$537,960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$548,622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$10,662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$3,304,952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16.3 %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$2,766,992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$888,190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$901,598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$13,408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$5,431,313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16.4 %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$4,543,123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$2,851,731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$2,681,432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($170,299)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$22,294,859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12.8 %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$19,443,128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$395,920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$1,370,205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$974,285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$5,619,650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$5,223,730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$862,241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$834,458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($27,783)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$5,906,474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14.6 %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$5,044,232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$1,258,161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$2,204,664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$946,502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$11,526,124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10.9 %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$10,267,963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$4,109,892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$4,886,096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$776,204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$33,820,983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$29,711,091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($2,389,321)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($2,290,187)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($99,134)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$1,194,280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-200.1 %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$3,583,601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$1,720,571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$4,109,892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($2,389,321)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116439" y="6789600"/>
            <a:ext cx="3657599" cy="3474719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3" name="Rectangle 12"/>
          <p:cNvSpPr/>
          <p:nvPr/>
        </p:nvSpPr>
        <p:spPr bwMode="auto">
          <a:xfrm>
            <a:off x="20253599" y="7086960"/>
            <a:ext cx="3383280" cy="2880360"/>
          </a:xfrm>
          <a:prstGeom prst="rect">
            <a:avLst/>
          </a:prstGeom>
          <a:solidFill>
            <a:srgbClr val="F2F2F2"/>
          </a:solidFill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This report displays all actual and budgeted revenue and expenditures by object code series and by month. This report can be useful in ensuring you receive your revenue in a timely manner and that you stay within the board approved expenditure levels.</a:t>
            </a:r>
            <a:endParaRPr lang="en-US" sz="1800" b="0" i="0" u="none" strike="noStrike" dirty="0" err="1">
              <a:solidFill>
                <a:srgbClr val="0F243E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9:46:05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19" cy="4822199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$9,574,236.91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$8,611,838.91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$9,246,236.00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$8,268,561.64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$10,201,001.92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$10,880,194.48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$10,880,095.75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$10,109,841.05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$11,352,089.26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$12,274,544.19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$11,513,514.86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$11,535,386.73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59" cy="4822199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$10,508,844.93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$9,959,137.57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$9,459,701.00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$9,620,237.00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$10,141,785.00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$10,619,537.00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$10,354,972.00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$9,880,852.16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$10,325,710.19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$9,874,641.55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$9,664,276.32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2024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$14,228,228.75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9:46:05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80" cy="6903720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$1,044,255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$9,959,138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Employee Advances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$266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Prepaid Expenses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$547,844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Short Term Investments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$797,525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$12,349,028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$79,525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$79,525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$5,220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$5,220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$12,433,772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79" cy="7635239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$209,551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Accrued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$1,081,800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$3,843,659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$5,135,010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$64,531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$64,531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$5,199,541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($2,389,321)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($2,389,321)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$9,623,553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$9,623,553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$12,433,772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35000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2.4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2023-2024 - August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9:46:05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19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9360" y="4416480"/>
          <a:ext cx="6596279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Kristin Nowak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knowak@csmci.com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95040" y="6188399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Mai Luong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mluong@csmci.com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99719" y="8047439"/>
          <a:ext cx="6520319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9000" t="5000" r="29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Associate AM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Kimber Nelson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knelson@csmci.com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2" name="Rectangle 11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9/19/2023 9:46:06 AM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20" cy="9020159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9/27/2023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Webinar #3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CTEIG application deadline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Educator Effectiveness annual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UPK Planning and Implementation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Special education current year Level 3 placement requests; timing varies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10/14/2023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CARES, ESSER, ESSER II, ESSER III expenditure report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Special education one time funding reports; timing varies by SELPA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10/25/2023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#4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10/31/2023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If PENSEC filed, 20 Day Attendance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ASES attendance and expenditure reports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Cash Management Data Collection (CMDC)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11/29/2023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Webinar #5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Workshop Topic: LCAP &amp; Accountability Planning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Workshop Topic: LCAP &amp; Accountability Planning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12/13/2023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Winter Office Hours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12/15/2023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Annual Financial Audit Report deadline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 cmpd="sng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First Interim Financial Report 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9/19/2023 9:46:06 AM for Compass Charter Schools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1389</Words>
  <Application>Microsoft Office PowerPoint</Application>
  <PresentationFormat>Custom</PresentationFormat>
  <Paragraphs>359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Lara</dc:creator>
  <cp:lastModifiedBy>Brian Lara</cp:lastModifiedBy>
  <cp:revision>5</cp:revision>
  <dcterms:modified xsi:type="dcterms:W3CDTF">2023-09-22T15:30:07Z</dcterms:modified>
</cp:coreProperties>
</file>