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8" r:id="rId7"/>
    <p:sldId id="267" r:id="rId8"/>
    <p:sldId id="259" r:id="rId9"/>
    <p:sldId id="265" r:id="rId10"/>
    <p:sldId id="263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0385CC0-4068-4606-A450-B593A29022BD}">
          <p14:sldIdLst>
            <p14:sldId id="256"/>
          </p14:sldIdLst>
        </p14:section>
        <p14:section name="Main Presentation" id="{C67BD992-BA19-4312-A34E-514710216431}">
          <p14:sldIdLst>
            <p14:sldId id="257"/>
            <p14:sldId id="268"/>
            <p14:sldId id="267"/>
            <p14:sldId id="259"/>
            <p14:sldId id="265"/>
            <p14:sldId id="263"/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1C4BE"/>
    <a:srgbClr val="FFB619"/>
    <a:srgbClr val="053C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16" autoAdjust="0"/>
  </p:normalViewPr>
  <p:slideViewPr>
    <p:cSldViewPr snapToGrid="0">
      <p:cViewPr>
        <p:scale>
          <a:sx n="70" d="100"/>
          <a:sy n="70" d="100"/>
        </p:scale>
        <p:origin x="452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89D9CC-1D4D-7FC1-F944-90491FCEB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0730E-45D8-55B2-5189-BB750F582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7DC0-3FCF-4C7C-B7EC-56C2CEB7E0C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C88D-EB2D-0C07-E181-0E3E43E67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03C0-9189-17BF-2554-5A0F00AF2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B6D3-BE7C-4196-AE69-A1C2BB0B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1CD6-CEB6-478A-B2BE-273581F855F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1E3B-DB7D-4101-8F67-713ADF6EF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ci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33026"/>
            <a:ext cx="2407351" cy="524544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46A582-5953-F967-575D-6E4D22795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4270" y="333026"/>
            <a:ext cx="2603500" cy="524544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FY</a:t>
            </a:r>
          </a:p>
        </p:txBody>
      </p:sp>
    </p:spTree>
    <p:extLst>
      <p:ext uri="{BB962C8B-B14F-4D97-AF65-F5344CB8AC3E}">
        <p14:creationId xmlns:p14="http://schemas.microsoft.com/office/powerpoint/2010/main" val="27219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80" name="Picture 79" descr="A young child with curly hair&#10;&#10;Description automatically generated with low confidence">
            <a:extLst>
              <a:ext uri="{FF2B5EF4-FFF2-40B4-BE49-F238E27FC236}">
                <a16:creationId xmlns:a16="http://schemas.microsoft.com/office/drawing/2014/main" id="{5305FE25-EB92-90AC-6803-FAEE4B2C6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094" y="3592936"/>
            <a:ext cx="3200852" cy="32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882472" y="3484455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10" name="Graphic 9" descr="Bar chart outline">
            <a:extLst>
              <a:ext uri="{FF2B5EF4-FFF2-40B4-BE49-F238E27FC236}">
                <a16:creationId xmlns:a16="http://schemas.microsoft.com/office/drawing/2014/main" id="{F812D5F9-4E11-676F-D443-A82B37E376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839" y="3429000"/>
            <a:ext cx="457200" cy="457200"/>
          </a:xfrm>
          <a:prstGeom prst="rect">
            <a:avLst/>
          </a:prstGeom>
        </p:spPr>
      </p:pic>
      <p:pic>
        <p:nvPicPr>
          <p:cNvPr id="12" name="Graphic 11" descr="Business Growth outline">
            <a:extLst>
              <a:ext uri="{FF2B5EF4-FFF2-40B4-BE49-F238E27FC236}">
                <a16:creationId xmlns:a16="http://schemas.microsoft.com/office/drawing/2014/main" id="{84130892-C352-0B13-147B-E069FED2B4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5382" y="4115362"/>
            <a:ext cx="457200" cy="457200"/>
          </a:xfrm>
          <a:prstGeom prst="rect">
            <a:avLst/>
          </a:prstGeom>
        </p:spPr>
      </p:pic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5261900A-60BC-AE0C-2B77-1FFDA085A2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68563" y="3356409"/>
            <a:ext cx="457200" cy="457200"/>
          </a:xfrm>
          <a:prstGeom prst="rect">
            <a:avLst/>
          </a:prstGeom>
        </p:spPr>
      </p:pic>
      <p:pic>
        <p:nvPicPr>
          <p:cNvPr id="16" name="Graphic 15" descr="Upward trend outline">
            <a:extLst>
              <a:ext uri="{FF2B5EF4-FFF2-40B4-BE49-F238E27FC236}">
                <a16:creationId xmlns:a16="http://schemas.microsoft.com/office/drawing/2014/main" id="{DB727F8D-9D23-1C37-C661-B78CCDF7EC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1116" y="397735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207654"/>
            <a:ext cx="1814994" cy="39547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C9C8520-273C-3717-9F5A-B83257B41682}"/>
              </a:ext>
            </a:extLst>
          </p:cNvPr>
          <p:cNvSpPr txBox="1"/>
          <p:nvPr userDrawn="1"/>
        </p:nvSpPr>
        <p:spPr>
          <a:xfrm>
            <a:off x="515247" y="6349212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25EA4-4CE8-27F0-14D7-97EC9CBD1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566" y="1080995"/>
            <a:ext cx="2744868" cy="37814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6126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31B9CB-49F8-50D1-55E3-B44AFF9F9286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D3E02D9-F55C-0B6A-2579-B1EDBB89A2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FFB619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2698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5029200" cy="433927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9C4A7E-78BA-866C-2C55-E19F00F8D6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3370" y="1762125"/>
            <a:ext cx="5029200" cy="43463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D244D-4450-32E4-0870-8CC6BE87BB05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C58D9CA-EDF8-5930-9737-9AA86E5CBA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856" y="1082078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83952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363" y="6194997"/>
            <a:ext cx="1798810" cy="391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A9F374-81BC-E1E8-AFE7-D4D63B5B5803}"/>
              </a:ext>
            </a:extLst>
          </p:cNvPr>
          <p:cNvSpPr txBox="1"/>
          <p:nvPr userDrawn="1"/>
        </p:nvSpPr>
        <p:spPr>
          <a:xfrm>
            <a:off x="515247" y="633302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973E1F-BE4F-B840-8FCC-4A3FE3219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7940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63" y="1769890"/>
            <a:ext cx="5029200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95" y="6191964"/>
            <a:ext cx="1831178" cy="399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9F51DF-693D-8BAA-182E-CFCFDCB7C9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60976" y="1762757"/>
            <a:ext cx="5029200" cy="4338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9DE32-6951-67D4-B89A-D4BC99D6EEF6}"/>
              </a:ext>
            </a:extLst>
          </p:cNvPr>
          <p:cNvSpPr txBox="1"/>
          <p:nvPr userDrawn="1"/>
        </p:nvSpPr>
        <p:spPr>
          <a:xfrm>
            <a:off x="515247" y="633704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626059A-A949-6F2C-404C-06CD85001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03510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13FCC-35A9-1012-8BAE-7D41E38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23B6A-31A1-6AF2-4052-638F1D1A7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40588" y="0"/>
            <a:ext cx="4051411" cy="6858001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FE65-70F6-C861-07F5-B6147B641985}"/>
              </a:ext>
            </a:extLst>
          </p:cNvPr>
          <p:cNvSpPr txBox="1"/>
          <p:nvPr userDrawn="1"/>
        </p:nvSpPr>
        <p:spPr>
          <a:xfrm>
            <a:off x="8746224" y="4009863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info@csmci.com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2A09D-7A99-EAAA-8746-3178D90434C6}"/>
              </a:ext>
            </a:extLst>
          </p:cNvPr>
          <p:cNvSpPr txBox="1"/>
          <p:nvPr userDrawn="1"/>
        </p:nvSpPr>
        <p:spPr>
          <a:xfrm>
            <a:off x="8746224" y="4317640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888.994.CSMC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616CA-97D4-88C4-5D81-D82460914DC9}"/>
              </a:ext>
            </a:extLst>
          </p:cNvPr>
          <p:cNvSpPr txBox="1"/>
          <p:nvPr userDrawn="1"/>
        </p:nvSpPr>
        <p:spPr>
          <a:xfrm>
            <a:off x="8746224" y="5921026"/>
            <a:ext cx="2961683" cy="702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43460 Ridge Park Dr., Ste. 100, Temecula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E7EF92-645B-99AB-B0D5-342C243BD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383723"/>
            <a:ext cx="1550973" cy="337946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718BFABC-36F2-0A40-97FF-F291F57EA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1713748"/>
            <a:ext cx="3795165" cy="379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BC970-0FE4-D438-4489-39FEFCCB9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073" y="2843699"/>
            <a:ext cx="5356927" cy="585301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HELPING THE EDUCATION MOVEMENT SUCCEED ONE SCHOOL AT A TIME</a:t>
            </a:r>
          </a:p>
        </p:txBody>
      </p:sp>
    </p:spTree>
    <p:extLst>
      <p:ext uri="{BB962C8B-B14F-4D97-AF65-F5344CB8AC3E}">
        <p14:creationId xmlns:p14="http://schemas.microsoft.com/office/powerpoint/2010/main" val="33410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0" r:id="rId2"/>
    <p:sldLayoutId id="2147483761" r:id="rId3"/>
    <p:sldLayoutId id="2147483757" r:id="rId4"/>
    <p:sldLayoutId id="2147483745" r:id="rId5"/>
    <p:sldLayoutId id="2147483758" r:id="rId6"/>
    <p:sldLayoutId id="2147483756" r:id="rId7"/>
    <p:sldLayoutId id="2147483759" r:id="rId8"/>
    <p:sldLayoutId id="214748376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500B-2CF7-DB5F-4C90-A73CF9F0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 Charter Schools</a:t>
            </a: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29B8CD83-3CC5-9468-824B-6B3214D4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81C4BE"/>
          </a:solidFill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Unaudited Actuals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52A1D-09F4-DBEA-A022-FF64C799A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</p:spTree>
    <p:extLst>
      <p:ext uri="{BB962C8B-B14F-4D97-AF65-F5344CB8AC3E}">
        <p14:creationId xmlns:p14="http://schemas.microsoft.com/office/powerpoint/2010/main" val="25615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F01D-5063-53B0-EF61-6340162E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Montserrat" panose="00000500000000000000" pitchFamily="2" charset="0"/>
              </a:rPr>
              <a:t>FY23 Unaudited Actuals Summary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3CFC8B-66E9-C7FD-5E6B-DC5FE994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565" y="1134051"/>
            <a:ext cx="2744868" cy="378142"/>
          </a:xfrm>
        </p:spPr>
        <p:txBody>
          <a:bodyPr/>
          <a:lstStyle/>
          <a:p>
            <a:r>
              <a:rPr lang="en-US" dirty="0"/>
              <a:t>FY23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5CD47C-FCC3-FCF1-2431-20F2352C480C}"/>
              </a:ext>
            </a:extLst>
          </p:cNvPr>
          <p:cNvSpPr/>
          <p:nvPr/>
        </p:nvSpPr>
        <p:spPr>
          <a:xfrm>
            <a:off x="406400" y="2983345"/>
            <a:ext cx="1265382" cy="16071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CCD47-0D1F-5E1A-D745-211AF598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09" y="1512193"/>
            <a:ext cx="7619581" cy="48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8064-332F-F351-452C-64902582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/>
              <a:t>Fund Balance Transfers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562F1-0369-2377-1D91-7940DF578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B9092-C0B3-364C-39D1-38E3561D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4" y="2546837"/>
            <a:ext cx="10234612" cy="21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Reserve Designations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60F2D-EB0D-71EB-EF48-2314CD9C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60751"/>
            <a:ext cx="7772399" cy="43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8064-332F-F351-452C-64902582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/>
              <a:t>Funding Determination %s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562F1-0369-2377-1D91-7940DF578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4D6AC-2AC4-B226-64EB-65E85802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7" y="2130473"/>
            <a:ext cx="10988347" cy="30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8064-332F-F351-452C-64902582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/>
              <a:t>UAR: CCS 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562F1-0369-2377-1D91-7940DF578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601048-97DB-1D69-5F74-3112B2FD92FF}"/>
              </a:ext>
            </a:extLst>
          </p:cNvPr>
          <p:cNvSpPr/>
          <p:nvPr/>
        </p:nvSpPr>
        <p:spPr>
          <a:xfrm>
            <a:off x="373058" y="1828800"/>
            <a:ext cx="1431925" cy="29527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Proportional share of spending impacted actual results- </a:t>
            </a: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Overspend in: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Payroll approximately $200k (stipends)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5800 Consulting: $63k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5805 Legal: $115k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5810 SPED: $241k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5815 Advertising: $14k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5900 Comms $24k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C567D-56B7-5E18-C71F-8B1A767E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54" y="1524000"/>
            <a:ext cx="8536492" cy="46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8064-332F-F351-452C-64902582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/>
              <a:t>UAR: CCS SD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562F1-0369-2377-1D91-7940DF578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F589B0-CD4B-7A0B-787F-C1029CB500D3}"/>
              </a:ext>
            </a:extLst>
          </p:cNvPr>
          <p:cNvSpPr/>
          <p:nvPr/>
        </p:nvSpPr>
        <p:spPr>
          <a:xfrm>
            <a:off x="406400" y="2983345"/>
            <a:ext cx="1265382" cy="16071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SD major variances due to higher SPED revenues $368k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38164-416D-091C-2EBB-C6A8BA27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56" y="1565249"/>
            <a:ext cx="8052288" cy="46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8064-332F-F351-452C-64902582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b="1" dirty="0"/>
              <a:t>UAR: CCS Yolo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562F1-0369-2377-1D91-7940DF578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FY23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EB6C-7BB8-1878-6BB8-362EBD80CC94}"/>
              </a:ext>
            </a:extLst>
          </p:cNvPr>
          <p:cNvSpPr/>
          <p:nvPr/>
        </p:nvSpPr>
        <p:spPr>
          <a:xfrm>
            <a:off x="406400" y="2983345"/>
            <a:ext cx="1265382" cy="16071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Results as expected before transfer $191k vs $211k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385AB-927F-F6F3-D7D3-7A0FDE9C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55" y="1565249"/>
            <a:ext cx="8153289" cy="46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F08D-48AF-B074-CA90-C0ECEC5D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898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6"/>
      </a:lt2>
      <a:accent1>
        <a:srgbClr val="47B474"/>
      </a:accent1>
      <a:accent2>
        <a:srgbClr val="3CB13B"/>
      </a:accent2>
      <a:accent3>
        <a:srgbClr val="72B045"/>
      </a:accent3>
      <a:accent4>
        <a:srgbClr val="97AA38"/>
      </a:accent4>
      <a:accent5>
        <a:srgbClr val="BB9E49"/>
      </a:accent5>
      <a:accent6>
        <a:srgbClr val="B1623B"/>
      </a:accent6>
      <a:hlink>
        <a:srgbClr val="8C832E"/>
      </a:hlink>
      <a:folHlink>
        <a:srgbClr val="7F7F7F"/>
      </a:folHlink>
    </a:clrScheme>
    <a:fontScheme name="CSMC Default Fon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3 Initial Budget template V2" id="{4AAB5C28-D28B-4AC0-9368-53FEFA9C240B}" vid="{381C4317-128D-4FEB-8917-732D40AF8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6A018B9EA4B4E8A75076D542FF368" ma:contentTypeVersion="2" ma:contentTypeDescription="Create a new document." ma:contentTypeScope="" ma:versionID="e0a8d6f00b66ecd6a54fbf58fcefb9be">
  <xsd:schema xmlns:xsd="http://www.w3.org/2001/XMLSchema" xmlns:xs="http://www.w3.org/2001/XMLSchema" xmlns:p="http://schemas.microsoft.com/office/2006/metadata/properties" xmlns:ns2="4e071783-d777-4b1a-a9c1-6c521bb6d041" targetNamespace="http://schemas.microsoft.com/office/2006/metadata/properties" ma:root="true" ma:fieldsID="7a65feebfe050181286a0abeda248a5b" ns2:_="">
    <xsd:import namespace="4e071783-d777-4b1a-a9c1-6c521bb6d0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71783-d777-4b1a-a9c1-6c521bb6d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F97227-6B80-43D5-8AC3-771010FDEB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39D459-9BE2-4DF6-97C2-C0C9D3CE8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71783-d777-4b1a-a9c1-6c521bb6d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EBD3D-28D5-40ED-A9C7-C2610FD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 23 Initial Budget template V2</Template>
  <TotalTime>124</TotalTime>
  <Words>99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 Light</vt:lpstr>
      <vt:lpstr>Montserrat</vt:lpstr>
      <vt:lpstr>Poppins</vt:lpstr>
      <vt:lpstr>BohemianVTI</vt:lpstr>
      <vt:lpstr>Compass Charter Schools</vt:lpstr>
      <vt:lpstr>FY23 Unaudited Actuals Summary</vt:lpstr>
      <vt:lpstr>Fund Balance Transfers</vt:lpstr>
      <vt:lpstr>Reserve Designations</vt:lpstr>
      <vt:lpstr>Funding Determination %s</vt:lpstr>
      <vt:lpstr>UAR: CCS LA</vt:lpstr>
      <vt:lpstr>UAR: CCS SD</vt:lpstr>
      <vt:lpstr>UAR: CCS Yolo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 Grove Charter Schools</dc:title>
  <dc:creator>Kristin Nowak</dc:creator>
  <cp:lastModifiedBy>Kristin Nowak</cp:lastModifiedBy>
  <cp:revision>16</cp:revision>
  <dcterms:created xsi:type="dcterms:W3CDTF">2022-08-26T18:59:01Z</dcterms:created>
  <dcterms:modified xsi:type="dcterms:W3CDTF">2023-09-06T18:03:17Z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0x0101000536A018B9EA4B4E8A75076D542FF368</vt:lpwstr>
  </property>
</Properties>
</file>