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0" r:id="rId7"/>
    <p:sldId id="266" r:id="rId8"/>
    <p:sldId id="263" r:id="rId9"/>
    <p:sldId id="264" r:id="rId10"/>
    <p:sldId id="265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0385CC0-4068-4606-A450-B593A29022BD}">
          <p14:sldIdLst>
            <p14:sldId id="256"/>
          </p14:sldIdLst>
        </p14:section>
        <p14:section name="Main Presentation" id="{C67BD992-BA19-4312-A34E-514710216431}">
          <p14:sldIdLst>
            <p14:sldId id="257"/>
            <p14:sldId id="260"/>
            <p14:sldId id="266"/>
            <p14:sldId id="263"/>
            <p14:sldId id="264"/>
            <p14:sldId id="265"/>
            <p14:sldId id="267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4BE"/>
    <a:srgbClr val="053C44"/>
    <a:srgbClr val="FFC000"/>
    <a:srgbClr val="FFB61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0" autoAdjust="0"/>
    <p:restoredTop sz="94616" autoAdjust="0"/>
  </p:normalViewPr>
  <p:slideViewPr>
    <p:cSldViewPr snapToGrid="0">
      <p:cViewPr varScale="1">
        <p:scale>
          <a:sx n="67" d="100"/>
          <a:sy n="67" d="100"/>
        </p:scale>
        <p:origin x="646" y="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89D9CC-1D4D-7FC1-F944-90491FCEB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0730E-45D8-55B2-5189-BB750F5825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7DC0-3FCF-4C7C-B7EC-56C2CEB7E0C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1C88D-EB2D-0C07-E181-0E3E43E67A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203C0-9189-17BF-2554-5A0F00AF2A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B6D3-BE7C-4196-AE69-A1C2BB0B3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71CD6-CEB6-478A-B2BE-273581F855F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01E3B-DB7D-4101-8F67-713ADF6EF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3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mci.com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CFCFD7-B216-22D8-407B-FC4259FEB2CF}"/>
              </a:ext>
            </a:extLst>
          </p:cNvPr>
          <p:cNvSpPr/>
          <p:nvPr userDrawn="1"/>
        </p:nvSpPr>
        <p:spPr>
          <a:xfrm>
            <a:off x="0" y="1"/>
            <a:ext cx="12192000" cy="1219200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867" y="2607543"/>
            <a:ext cx="5437933" cy="1497732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053C44"/>
                </a:solidFill>
              </a:defRPr>
            </a:lvl1pPr>
          </a:lstStyle>
          <a:p>
            <a:r>
              <a:rPr lang="en-US" dirty="0"/>
              <a:t>Click to add school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867" y="2034092"/>
            <a:ext cx="2985496" cy="3651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cap="all" spc="400" baseline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Initial Budget</a:t>
            </a:r>
          </a:p>
        </p:txBody>
      </p:sp>
      <p:pic>
        <p:nvPicPr>
          <p:cNvPr id="7" name="Picture 6" descr="A picture containing text, wheel, gear&#10;&#10;Description automatically generated">
            <a:extLst>
              <a:ext uri="{FF2B5EF4-FFF2-40B4-BE49-F238E27FC236}">
                <a16:creationId xmlns:a16="http://schemas.microsoft.com/office/drawing/2014/main" id="{899DC850-0ADE-3F93-9916-18D00B083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0" y="333026"/>
            <a:ext cx="2407351" cy="524544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4E114468-A948-788E-F168-49747837E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8"/>
          <a:stretch/>
        </p:blipFill>
        <p:spPr>
          <a:xfrm rot="5400000">
            <a:off x="1961361" y="3471657"/>
            <a:ext cx="2288308" cy="445878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46A582-5953-F967-575D-6E4D22795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04270" y="333026"/>
            <a:ext cx="2603500" cy="524544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Input FY</a:t>
            </a:r>
          </a:p>
        </p:txBody>
      </p:sp>
    </p:spTree>
    <p:extLst>
      <p:ext uri="{BB962C8B-B14F-4D97-AF65-F5344CB8AC3E}">
        <p14:creationId xmlns:p14="http://schemas.microsoft.com/office/powerpoint/2010/main" val="272193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CFCFD7-B216-22D8-407B-FC4259FEB2CF}"/>
              </a:ext>
            </a:extLst>
          </p:cNvPr>
          <p:cNvSpPr/>
          <p:nvPr userDrawn="1"/>
        </p:nvSpPr>
        <p:spPr>
          <a:xfrm>
            <a:off x="0" y="1"/>
            <a:ext cx="12192000" cy="1219200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867" y="2607543"/>
            <a:ext cx="5437933" cy="1497732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053C44"/>
                </a:solidFill>
              </a:defRPr>
            </a:lvl1pPr>
          </a:lstStyle>
          <a:p>
            <a:r>
              <a:rPr lang="en-US" dirty="0"/>
              <a:t>Click to add school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867" y="2034092"/>
            <a:ext cx="2985496" cy="3651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cap="all" spc="400" baseline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Initial Budget</a:t>
            </a:r>
          </a:p>
        </p:txBody>
      </p:sp>
      <p:pic>
        <p:nvPicPr>
          <p:cNvPr id="7" name="Picture 6" descr="A picture containing text, wheel, gear&#10;&#10;Description automatically generated">
            <a:extLst>
              <a:ext uri="{FF2B5EF4-FFF2-40B4-BE49-F238E27FC236}">
                <a16:creationId xmlns:a16="http://schemas.microsoft.com/office/drawing/2014/main" id="{899DC850-0ADE-3F93-9916-18D00B083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0" y="347329"/>
            <a:ext cx="2407351" cy="52454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F6B2C87-9CE4-3D24-C75D-A2EEE6DD7F7B}"/>
              </a:ext>
            </a:extLst>
          </p:cNvPr>
          <p:cNvSpPr txBox="1">
            <a:spLocks/>
          </p:cNvSpPr>
          <p:nvPr userDrawn="1"/>
        </p:nvSpPr>
        <p:spPr>
          <a:xfrm>
            <a:off x="9768434" y="453302"/>
            <a:ext cx="2118765" cy="312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400" kern="1200" cap="all" spc="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b="1" spc="300" baseline="0" dirty="0">
                <a:solidFill>
                  <a:schemeClr val="bg1"/>
                </a:solidFill>
              </a:rPr>
              <a:t>2022 - 2023</a:t>
            </a: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4E114468-A948-788E-F168-49747837E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8"/>
          <a:stretch/>
        </p:blipFill>
        <p:spPr>
          <a:xfrm rot="5400000">
            <a:off x="1961361" y="3471657"/>
            <a:ext cx="2288308" cy="4458783"/>
          </a:xfrm>
          <a:prstGeom prst="rect">
            <a:avLst/>
          </a:prstGeom>
        </p:spPr>
      </p:pic>
      <p:sp>
        <p:nvSpPr>
          <p:cNvPr id="66" name="Freeform 5">
            <a:extLst>
              <a:ext uri="{FF2B5EF4-FFF2-40B4-BE49-F238E27FC236}">
                <a16:creationId xmlns:a16="http://schemas.microsoft.com/office/drawing/2014/main" id="{81303169-0446-621F-C820-A5D1F77E35DE}"/>
              </a:ext>
            </a:extLst>
          </p:cNvPr>
          <p:cNvSpPr>
            <a:spLocks/>
          </p:cNvSpPr>
          <p:nvPr userDrawn="1"/>
        </p:nvSpPr>
        <p:spPr bwMode="auto">
          <a:xfrm>
            <a:off x="7236850" y="2240390"/>
            <a:ext cx="1645499" cy="1188610"/>
          </a:xfrm>
          <a:custGeom>
            <a:avLst/>
            <a:gdLst>
              <a:gd name="T0" fmla="*/ 752 w 752"/>
              <a:gd name="T1" fmla="*/ 0 h 543"/>
              <a:gd name="T2" fmla="*/ 0 w 752"/>
              <a:gd name="T3" fmla="*/ 312 h 543"/>
              <a:gd name="T4" fmla="*/ 230 w 752"/>
              <a:gd name="T5" fmla="*/ 543 h 543"/>
              <a:gd name="T6" fmla="*/ 438 w 752"/>
              <a:gd name="T7" fmla="*/ 403 h 543"/>
              <a:gd name="T8" fmla="*/ 538 w 752"/>
              <a:gd name="T9" fmla="*/ 517 h 543"/>
              <a:gd name="T10" fmla="*/ 529 w 752"/>
              <a:gd name="T11" fmla="*/ 366 h 543"/>
              <a:gd name="T12" fmla="*/ 752 w 752"/>
              <a:gd name="T13" fmla="*/ 326 h 543"/>
              <a:gd name="T14" fmla="*/ 752 w 752"/>
              <a:gd name="T15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" h="543">
                <a:moveTo>
                  <a:pt x="752" y="0"/>
                </a:moveTo>
                <a:cubicBezTo>
                  <a:pt x="461" y="8"/>
                  <a:pt x="197" y="125"/>
                  <a:pt x="0" y="312"/>
                </a:cubicBezTo>
                <a:cubicBezTo>
                  <a:pt x="230" y="543"/>
                  <a:pt x="230" y="543"/>
                  <a:pt x="230" y="543"/>
                </a:cubicBezTo>
                <a:cubicBezTo>
                  <a:pt x="292" y="486"/>
                  <a:pt x="361" y="439"/>
                  <a:pt x="438" y="403"/>
                </a:cubicBezTo>
                <a:cubicBezTo>
                  <a:pt x="538" y="517"/>
                  <a:pt x="538" y="517"/>
                  <a:pt x="538" y="517"/>
                </a:cubicBezTo>
                <a:cubicBezTo>
                  <a:pt x="529" y="366"/>
                  <a:pt x="529" y="366"/>
                  <a:pt x="529" y="366"/>
                </a:cubicBezTo>
                <a:cubicBezTo>
                  <a:pt x="599" y="343"/>
                  <a:pt x="674" y="329"/>
                  <a:pt x="752" y="326"/>
                </a:cubicBezTo>
                <a:lnTo>
                  <a:pt x="752" y="0"/>
                </a:lnTo>
                <a:close/>
              </a:path>
            </a:pathLst>
          </a:custGeom>
          <a:solidFill>
            <a:srgbClr val="053C44">
              <a:alpha val="8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D63B5360-1D14-B2D5-2073-E735168CB0F4}"/>
              </a:ext>
            </a:extLst>
          </p:cNvPr>
          <p:cNvSpPr>
            <a:spLocks/>
          </p:cNvSpPr>
          <p:nvPr userDrawn="1"/>
        </p:nvSpPr>
        <p:spPr bwMode="auto">
          <a:xfrm>
            <a:off x="6517628" y="2977084"/>
            <a:ext cx="1190361" cy="1647249"/>
          </a:xfrm>
          <a:custGeom>
            <a:avLst/>
            <a:gdLst>
              <a:gd name="T0" fmla="*/ 544 w 544"/>
              <a:gd name="T1" fmla="*/ 515 h 752"/>
              <a:gd name="T2" fmla="*/ 418 w 544"/>
              <a:gd name="T3" fmla="*/ 403 h 752"/>
              <a:gd name="T4" fmla="*/ 539 w 544"/>
              <a:gd name="T5" fmla="*/ 231 h 752"/>
              <a:gd name="T6" fmla="*/ 308 w 544"/>
              <a:gd name="T7" fmla="*/ 0 h 752"/>
              <a:gd name="T8" fmla="*/ 0 w 544"/>
              <a:gd name="T9" fmla="*/ 752 h 752"/>
              <a:gd name="T10" fmla="*/ 326 w 544"/>
              <a:gd name="T11" fmla="*/ 752 h 752"/>
              <a:gd name="T12" fmla="*/ 374 w 544"/>
              <a:gd name="T13" fmla="*/ 504 h 752"/>
              <a:gd name="T14" fmla="*/ 544 w 544"/>
              <a:gd name="T15" fmla="*/ 515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52">
                <a:moveTo>
                  <a:pt x="544" y="515"/>
                </a:moveTo>
                <a:cubicBezTo>
                  <a:pt x="418" y="403"/>
                  <a:pt x="418" y="403"/>
                  <a:pt x="418" y="403"/>
                </a:cubicBezTo>
                <a:cubicBezTo>
                  <a:pt x="451" y="341"/>
                  <a:pt x="491" y="283"/>
                  <a:pt x="539" y="231"/>
                </a:cubicBezTo>
                <a:cubicBezTo>
                  <a:pt x="308" y="0"/>
                  <a:pt x="308" y="0"/>
                  <a:pt x="308" y="0"/>
                </a:cubicBezTo>
                <a:cubicBezTo>
                  <a:pt x="123" y="198"/>
                  <a:pt x="7" y="461"/>
                  <a:pt x="0" y="752"/>
                </a:cubicBezTo>
                <a:cubicBezTo>
                  <a:pt x="326" y="752"/>
                  <a:pt x="326" y="752"/>
                  <a:pt x="326" y="752"/>
                </a:cubicBezTo>
                <a:cubicBezTo>
                  <a:pt x="329" y="665"/>
                  <a:pt x="346" y="582"/>
                  <a:pt x="374" y="504"/>
                </a:cubicBezTo>
                <a:lnTo>
                  <a:pt x="544" y="515"/>
                </a:lnTo>
                <a:close/>
              </a:path>
            </a:pathLst>
          </a:custGeom>
          <a:solidFill>
            <a:srgbClr val="FFB619">
              <a:alpha val="8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8" name="Freeform 11">
            <a:extLst>
              <a:ext uri="{FF2B5EF4-FFF2-40B4-BE49-F238E27FC236}">
                <a16:creationId xmlns:a16="http://schemas.microsoft.com/office/drawing/2014/main" id="{9FDD2C52-ACD3-5580-1C2E-3C029CA6F59A}"/>
              </a:ext>
            </a:extLst>
          </p:cNvPr>
          <p:cNvSpPr>
            <a:spLocks/>
          </p:cNvSpPr>
          <p:nvPr userDrawn="1"/>
        </p:nvSpPr>
        <p:spPr bwMode="auto">
          <a:xfrm>
            <a:off x="10145709" y="2960411"/>
            <a:ext cx="1190361" cy="1647249"/>
          </a:xfrm>
          <a:custGeom>
            <a:avLst/>
            <a:gdLst>
              <a:gd name="T0" fmla="*/ 544 w 544"/>
              <a:gd name="T1" fmla="*/ 752 h 752"/>
              <a:gd name="T2" fmla="*/ 235 w 544"/>
              <a:gd name="T3" fmla="*/ 0 h 752"/>
              <a:gd name="T4" fmla="*/ 5 w 544"/>
              <a:gd name="T5" fmla="*/ 231 h 752"/>
              <a:gd name="T6" fmla="*/ 130 w 544"/>
              <a:gd name="T7" fmla="*/ 413 h 752"/>
              <a:gd name="T8" fmla="*/ 0 w 544"/>
              <a:gd name="T9" fmla="*/ 527 h 752"/>
              <a:gd name="T10" fmla="*/ 174 w 544"/>
              <a:gd name="T11" fmla="*/ 517 h 752"/>
              <a:gd name="T12" fmla="*/ 218 w 544"/>
              <a:gd name="T13" fmla="*/ 752 h 752"/>
              <a:gd name="T14" fmla="*/ 544 w 544"/>
              <a:gd name="T15" fmla="*/ 752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52">
                <a:moveTo>
                  <a:pt x="544" y="752"/>
                </a:moveTo>
                <a:cubicBezTo>
                  <a:pt x="536" y="461"/>
                  <a:pt x="420" y="198"/>
                  <a:pt x="235" y="0"/>
                </a:cubicBezTo>
                <a:cubicBezTo>
                  <a:pt x="5" y="231"/>
                  <a:pt x="5" y="231"/>
                  <a:pt x="5" y="231"/>
                </a:cubicBezTo>
                <a:cubicBezTo>
                  <a:pt x="54" y="285"/>
                  <a:pt x="97" y="346"/>
                  <a:pt x="130" y="413"/>
                </a:cubicBezTo>
                <a:cubicBezTo>
                  <a:pt x="0" y="527"/>
                  <a:pt x="0" y="527"/>
                  <a:pt x="0" y="527"/>
                </a:cubicBezTo>
                <a:cubicBezTo>
                  <a:pt x="174" y="517"/>
                  <a:pt x="174" y="517"/>
                  <a:pt x="174" y="517"/>
                </a:cubicBezTo>
                <a:cubicBezTo>
                  <a:pt x="200" y="591"/>
                  <a:pt x="215" y="670"/>
                  <a:pt x="218" y="752"/>
                </a:cubicBezTo>
                <a:lnTo>
                  <a:pt x="544" y="752"/>
                </a:lnTo>
                <a:close/>
              </a:path>
            </a:pathLst>
          </a:custGeom>
          <a:solidFill>
            <a:srgbClr val="053C44">
              <a:alpha val="4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9" name="Freeform 12">
            <a:extLst>
              <a:ext uri="{FF2B5EF4-FFF2-40B4-BE49-F238E27FC236}">
                <a16:creationId xmlns:a16="http://schemas.microsoft.com/office/drawing/2014/main" id="{33D62B5B-46B7-9A25-C27F-9FDB76522415}"/>
              </a:ext>
            </a:extLst>
          </p:cNvPr>
          <p:cNvSpPr>
            <a:spLocks/>
          </p:cNvSpPr>
          <p:nvPr userDrawn="1"/>
        </p:nvSpPr>
        <p:spPr bwMode="auto">
          <a:xfrm>
            <a:off x="8946559" y="2240390"/>
            <a:ext cx="1643749" cy="1188610"/>
          </a:xfrm>
          <a:custGeom>
            <a:avLst/>
            <a:gdLst>
              <a:gd name="T0" fmla="*/ 751 w 751"/>
              <a:gd name="T1" fmla="*/ 312 h 543"/>
              <a:gd name="T2" fmla="*/ 0 w 751"/>
              <a:gd name="T3" fmla="*/ 0 h 543"/>
              <a:gd name="T4" fmla="*/ 0 w 751"/>
              <a:gd name="T5" fmla="*/ 326 h 543"/>
              <a:gd name="T6" fmla="*/ 230 w 751"/>
              <a:gd name="T7" fmla="*/ 369 h 543"/>
              <a:gd name="T8" fmla="*/ 220 w 751"/>
              <a:gd name="T9" fmla="*/ 520 h 543"/>
              <a:gd name="T10" fmla="*/ 321 w 751"/>
              <a:gd name="T11" fmla="*/ 406 h 543"/>
              <a:gd name="T12" fmla="*/ 521 w 751"/>
              <a:gd name="T13" fmla="*/ 543 h 543"/>
              <a:gd name="T14" fmla="*/ 751 w 751"/>
              <a:gd name="T15" fmla="*/ 312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1" h="543">
                <a:moveTo>
                  <a:pt x="751" y="312"/>
                </a:moveTo>
                <a:cubicBezTo>
                  <a:pt x="554" y="125"/>
                  <a:pt x="291" y="8"/>
                  <a:pt x="0" y="0"/>
                </a:cubicBezTo>
                <a:cubicBezTo>
                  <a:pt x="0" y="326"/>
                  <a:pt x="0" y="326"/>
                  <a:pt x="0" y="326"/>
                </a:cubicBezTo>
                <a:cubicBezTo>
                  <a:pt x="80" y="329"/>
                  <a:pt x="157" y="344"/>
                  <a:pt x="230" y="369"/>
                </a:cubicBezTo>
                <a:cubicBezTo>
                  <a:pt x="220" y="520"/>
                  <a:pt x="220" y="520"/>
                  <a:pt x="220" y="520"/>
                </a:cubicBezTo>
                <a:cubicBezTo>
                  <a:pt x="321" y="406"/>
                  <a:pt x="321" y="406"/>
                  <a:pt x="321" y="406"/>
                </a:cubicBezTo>
                <a:cubicBezTo>
                  <a:pt x="394" y="442"/>
                  <a:pt x="462" y="488"/>
                  <a:pt x="521" y="543"/>
                </a:cubicBezTo>
                <a:lnTo>
                  <a:pt x="751" y="312"/>
                </a:lnTo>
                <a:close/>
              </a:path>
            </a:pathLst>
          </a:custGeom>
          <a:solidFill>
            <a:srgbClr val="053C44">
              <a:alpha val="6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46FD27D-0F32-D9D3-045E-782EEB558761}"/>
              </a:ext>
            </a:extLst>
          </p:cNvPr>
          <p:cNvSpPr txBox="1"/>
          <p:nvPr userDrawn="1"/>
        </p:nvSpPr>
        <p:spPr>
          <a:xfrm rot="4091885">
            <a:off x="10212168" y="3705063"/>
            <a:ext cx="117692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Cashflow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5F6902-6079-A383-A16F-31B125746564}"/>
              </a:ext>
            </a:extLst>
          </p:cNvPr>
          <p:cNvSpPr txBox="1"/>
          <p:nvPr userDrawn="1"/>
        </p:nvSpPr>
        <p:spPr>
          <a:xfrm rot="1131082">
            <a:off x="9158824" y="2640413"/>
            <a:ext cx="11737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Expenses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02724B1-E79A-BE29-94AC-BFD6A221CEBA}"/>
              </a:ext>
            </a:extLst>
          </p:cNvPr>
          <p:cNvSpPr txBox="1"/>
          <p:nvPr userDrawn="1"/>
        </p:nvSpPr>
        <p:spPr>
          <a:xfrm rot="17313021">
            <a:off x="6355253" y="3705063"/>
            <a:ext cx="143340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Attendance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11520EA-DD02-7BE6-129E-0D080FBF81EA}"/>
              </a:ext>
            </a:extLst>
          </p:cNvPr>
          <p:cNvSpPr txBox="1"/>
          <p:nvPr userDrawn="1"/>
        </p:nvSpPr>
        <p:spPr>
          <a:xfrm rot="20228149">
            <a:off x="7508134" y="2640414"/>
            <a:ext cx="121539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Revenues</a:t>
            </a:r>
          </a:p>
        </p:txBody>
      </p:sp>
      <p:pic>
        <p:nvPicPr>
          <p:cNvPr id="80" name="Picture 79" descr="A young child with curly hair&#10;&#10;Description automatically generated with low confidence">
            <a:extLst>
              <a:ext uri="{FF2B5EF4-FFF2-40B4-BE49-F238E27FC236}">
                <a16:creationId xmlns:a16="http://schemas.microsoft.com/office/drawing/2014/main" id="{5305FE25-EB92-90AC-6803-FAEE4B2C67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7094" y="3592936"/>
            <a:ext cx="3200852" cy="325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7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CFCFD7-B216-22D8-407B-FC4259FEB2CF}"/>
              </a:ext>
            </a:extLst>
          </p:cNvPr>
          <p:cNvSpPr/>
          <p:nvPr userDrawn="1"/>
        </p:nvSpPr>
        <p:spPr>
          <a:xfrm>
            <a:off x="0" y="1"/>
            <a:ext cx="12192000" cy="1219200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867" y="2607543"/>
            <a:ext cx="5437933" cy="1497732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053C44"/>
                </a:solidFill>
              </a:defRPr>
            </a:lvl1pPr>
          </a:lstStyle>
          <a:p>
            <a:r>
              <a:rPr lang="en-US" dirty="0"/>
              <a:t>Click to add school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867" y="2034092"/>
            <a:ext cx="2985496" cy="3651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cap="all" spc="400" baseline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Initial Budget</a:t>
            </a:r>
          </a:p>
        </p:txBody>
      </p:sp>
      <p:pic>
        <p:nvPicPr>
          <p:cNvPr id="7" name="Picture 6" descr="A picture containing text, wheel, gear&#10;&#10;Description automatically generated">
            <a:extLst>
              <a:ext uri="{FF2B5EF4-FFF2-40B4-BE49-F238E27FC236}">
                <a16:creationId xmlns:a16="http://schemas.microsoft.com/office/drawing/2014/main" id="{899DC850-0ADE-3F93-9916-18D00B083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0" y="347329"/>
            <a:ext cx="2407351" cy="52454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F6B2C87-9CE4-3D24-C75D-A2EEE6DD7F7B}"/>
              </a:ext>
            </a:extLst>
          </p:cNvPr>
          <p:cNvSpPr txBox="1">
            <a:spLocks/>
          </p:cNvSpPr>
          <p:nvPr userDrawn="1"/>
        </p:nvSpPr>
        <p:spPr>
          <a:xfrm>
            <a:off x="9768434" y="453302"/>
            <a:ext cx="2118765" cy="312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400" kern="1200" cap="all" spc="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b="1" spc="300" baseline="0" dirty="0">
                <a:solidFill>
                  <a:schemeClr val="bg1"/>
                </a:solidFill>
              </a:rPr>
              <a:t>2022 - 2023</a:t>
            </a: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4E114468-A948-788E-F168-49747837E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8"/>
          <a:stretch/>
        </p:blipFill>
        <p:spPr>
          <a:xfrm rot="5400000">
            <a:off x="1882472" y="3484455"/>
            <a:ext cx="2288308" cy="4458783"/>
          </a:xfrm>
          <a:prstGeom prst="rect">
            <a:avLst/>
          </a:prstGeom>
        </p:spPr>
      </p:pic>
      <p:sp>
        <p:nvSpPr>
          <p:cNvPr id="66" name="Freeform 5">
            <a:extLst>
              <a:ext uri="{FF2B5EF4-FFF2-40B4-BE49-F238E27FC236}">
                <a16:creationId xmlns:a16="http://schemas.microsoft.com/office/drawing/2014/main" id="{81303169-0446-621F-C820-A5D1F77E35DE}"/>
              </a:ext>
            </a:extLst>
          </p:cNvPr>
          <p:cNvSpPr>
            <a:spLocks/>
          </p:cNvSpPr>
          <p:nvPr userDrawn="1"/>
        </p:nvSpPr>
        <p:spPr bwMode="auto">
          <a:xfrm>
            <a:off x="7236850" y="2240390"/>
            <a:ext cx="1645499" cy="1188610"/>
          </a:xfrm>
          <a:custGeom>
            <a:avLst/>
            <a:gdLst>
              <a:gd name="T0" fmla="*/ 752 w 752"/>
              <a:gd name="T1" fmla="*/ 0 h 543"/>
              <a:gd name="T2" fmla="*/ 0 w 752"/>
              <a:gd name="T3" fmla="*/ 312 h 543"/>
              <a:gd name="T4" fmla="*/ 230 w 752"/>
              <a:gd name="T5" fmla="*/ 543 h 543"/>
              <a:gd name="T6" fmla="*/ 438 w 752"/>
              <a:gd name="T7" fmla="*/ 403 h 543"/>
              <a:gd name="T8" fmla="*/ 538 w 752"/>
              <a:gd name="T9" fmla="*/ 517 h 543"/>
              <a:gd name="T10" fmla="*/ 529 w 752"/>
              <a:gd name="T11" fmla="*/ 366 h 543"/>
              <a:gd name="T12" fmla="*/ 752 w 752"/>
              <a:gd name="T13" fmla="*/ 326 h 543"/>
              <a:gd name="T14" fmla="*/ 752 w 752"/>
              <a:gd name="T15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" h="543">
                <a:moveTo>
                  <a:pt x="752" y="0"/>
                </a:moveTo>
                <a:cubicBezTo>
                  <a:pt x="461" y="8"/>
                  <a:pt x="197" y="125"/>
                  <a:pt x="0" y="312"/>
                </a:cubicBezTo>
                <a:cubicBezTo>
                  <a:pt x="230" y="543"/>
                  <a:pt x="230" y="543"/>
                  <a:pt x="230" y="543"/>
                </a:cubicBezTo>
                <a:cubicBezTo>
                  <a:pt x="292" y="486"/>
                  <a:pt x="361" y="439"/>
                  <a:pt x="438" y="403"/>
                </a:cubicBezTo>
                <a:cubicBezTo>
                  <a:pt x="538" y="517"/>
                  <a:pt x="538" y="517"/>
                  <a:pt x="538" y="517"/>
                </a:cubicBezTo>
                <a:cubicBezTo>
                  <a:pt x="529" y="366"/>
                  <a:pt x="529" y="366"/>
                  <a:pt x="529" y="366"/>
                </a:cubicBezTo>
                <a:cubicBezTo>
                  <a:pt x="599" y="343"/>
                  <a:pt x="674" y="329"/>
                  <a:pt x="752" y="326"/>
                </a:cubicBezTo>
                <a:lnTo>
                  <a:pt x="752" y="0"/>
                </a:lnTo>
                <a:close/>
              </a:path>
            </a:pathLst>
          </a:custGeom>
          <a:solidFill>
            <a:srgbClr val="053C44">
              <a:alpha val="8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D63B5360-1D14-B2D5-2073-E735168CB0F4}"/>
              </a:ext>
            </a:extLst>
          </p:cNvPr>
          <p:cNvSpPr>
            <a:spLocks/>
          </p:cNvSpPr>
          <p:nvPr userDrawn="1"/>
        </p:nvSpPr>
        <p:spPr bwMode="auto">
          <a:xfrm>
            <a:off x="6517628" y="2977084"/>
            <a:ext cx="1190361" cy="1647249"/>
          </a:xfrm>
          <a:custGeom>
            <a:avLst/>
            <a:gdLst>
              <a:gd name="T0" fmla="*/ 544 w 544"/>
              <a:gd name="T1" fmla="*/ 515 h 752"/>
              <a:gd name="T2" fmla="*/ 418 w 544"/>
              <a:gd name="T3" fmla="*/ 403 h 752"/>
              <a:gd name="T4" fmla="*/ 539 w 544"/>
              <a:gd name="T5" fmla="*/ 231 h 752"/>
              <a:gd name="T6" fmla="*/ 308 w 544"/>
              <a:gd name="T7" fmla="*/ 0 h 752"/>
              <a:gd name="T8" fmla="*/ 0 w 544"/>
              <a:gd name="T9" fmla="*/ 752 h 752"/>
              <a:gd name="T10" fmla="*/ 326 w 544"/>
              <a:gd name="T11" fmla="*/ 752 h 752"/>
              <a:gd name="T12" fmla="*/ 374 w 544"/>
              <a:gd name="T13" fmla="*/ 504 h 752"/>
              <a:gd name="T14" fmla="*/ 544 w 544"/>
              <a:gd name="T15" fmla="*/ 515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52">
                <a:moveTo>
                  <a:pt x="544" y="515"/>
                </a:moveTo>
                <a:cubicBezTo>
                  <a:pt x="418" y="403"/>
                  <a:pt x="418" y="403"/>
                  <a:pt x="418" y="403"/>
                </a:cubicBezTo>
                <a:cubicBezTo>
                  <a:pt x="451" y="341"/>
                  <a:pt x="491" y="283"/>
                  <a:pt x="539" y="231"/>
                </a:cubicBezTo>
                <a:cubicBezTo>
                  <a:pt x="308" y="0"/>
                  <a:pt x="308" y="0"/>
                  <a:pt x="308" y="0"/>
                </a:cubicBezTo>
                <a:cubicBezTo>
                  <a:pt x="123" y="198"/>
                  <a:pt x="7" y="461"/>
                  <a:pt x="0" y="752"/>
                </a:cubicBezTo>
                <a:cubicBezTo>
                  <a:pt x="326" y="752"/>
                  <a:pt x="326" y="752"/>
                  <a:pt x="326" y="752"/>
                </a:cubicBezTo>
                <a:cubicBezTo>
                  <a:pt x="329" y="665"/>
                  <a:pt x="346" y="582"/>
                  <a:pt x="374" y="504"/>
                </a:cubicBezTo>
                <a:lnTo>
                  <a:pt x="544" y="515"/>
                </a:lnTo>
                <a:close/>
              </a:path>
            </a:pathLst>
          </a:custGeom>
          <a:solidFill>
            <a:srgbClr val="FFB619">
              <a:alpha val="8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8" name="Freeform 11">
            <a:extLst>
              <a:ext uri="{FF2B5EF4-FFF2-40B4-BE49-F238E27FC236}">
                <a16:creationId xmlns:a16="http://schemas.microsoft.com/office/drawing/2014/main" id="{9FDD2C52-ACD3-5580-1C2E-3C029CA6F59A}"/>
              </a:ext>
            </a:extLst>
          </p:cNvPr>
          <p:cNvSpPr>
            <a:spLocks/>
          </p:cNvSpPr>
          <p:nvPr userDrawn="1"/>
        </p:nvSpPr>
        <p:spPr bwMode="auto">
          <a:xfrm>
            <a:off x="10145709" y="2960411"/>
            <a:ext cx="1190361" cy="1647249"/>
          </a:xfrm>
          <a:custGeom>
            <a:avLst/>
            <a:gdLst>
              <a:gd name="T0" fmla="*/ 544 w 544"/>
              <a:gd name="T1" fmla="*/ 752 h 752"/>
              <a:gd name="T2" fmla="*/ 235 w 544"/>
              <a:gd name="T3" fmla="*/ 0 h 752"/>
              <a:gd name="T4" fmla="*/ 5 w 544"/>
              <a:gd name="T5" fmla="*/ 231 h 752"/>
              <a:gd name="T6" fmla="*/ 130 w 544"/>
              <a:gd name="T7" fmla="*/ 413 h 752"/>
              <a:gd name="T8" fmla="*/ 0 w 544"/>
              <a:gd name="T9" fmla="*/ 527 h 752"/>
              <a:gd name="T10" fmla="*/ 174 w 544"/>
              <a:gd name="T11" fmla="*/ 517 h 752"/>
              <a:gd name="T12" fmla="*/ 218 w 544"/>
              <a:gd name="T13" fmla="*/ 752 h 752"/>
              <a:gd name="T14" fmla="*/ 544 w 544"/>
              <a:gd name="T15" fmla="*/ 752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52">
                <a:moveTo>
                  <a:pt x="544" y="752"/>
                </a:moveTo>
                <a:cubicBezTo>
                  <a:pt x="536" y="461"/>
                  <a:pt x="420" y="198"/>
                  <a:pt x="235" y="0"/>
                </a:cubicBezTo>
                <a:cubicBezTo>
                  <a:pt x="5" y="231"/>
                  <a:pt x="5" y="231"/>
                  <a:pt x="5" y="231"/>
                </a:cubicBezTo>
                <a:cubicBezTo>
                  <a:pt x="54" y="285"/>
                  <a:pt x="97" y="346"/>
                  <a:pt x="130" y="413"/>
                </a:cubicBezTo>
                <a:cubicBezTo>
                  <a:pt x="0" y="527"/>
                  <a:pt x="0" y="527"/>
                  <a:pt x="0" y="527"/>
                </a:cubicBezTo>
                <a:cubicBezTo>
                  <a:pt x="174" y="517"/>
                  <a:pt x="174" y="517"/>
                  <a:pt x="174" y="517"/>
                </a:cubicBezTo>
                <a:cubicBezTo>
                  <a:pt x="200" y="591"/>
                  <a:pt x="215" y="670"/>
                  <a:pt x="218" y="752"/>
                </a:cubicBezTo>
                <a:lnTo>
                  <a:pt x="544" y="752"/>
                </a:lnTo>
                <a:close/>
              </a:path>
            </a:pathLst>
          </a:custGeom>
          <a:solidFill>
            <a:srgbClr val="053C44">
              <a:alpha val="4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9" name="Freeform 12">
            <a:extLst>
              <a:ext uri="{FF2B5EF4-FFF2-40B4-BE49-F238E27FC236}">
                <a16:creationId xmlns:a16="http://schemas.microsoft.com/office/drawing/2014/main" id="{33D62B5B-46B7-9A25-C27F-9FDB76522415}"/>
              </a:ext>
            </a:extLst>
          </p:cNvPr>
          <p:cNvSpPr>
            <a:spLocks/>
          </p:cNvSpPr>
          <p:nvPr userDrawn="1"/>
        </p:nvSpPr>
        <p:spPr bwMode="auto">
          <a:xfrm>
            <a:off x="8946559" y="2240390"/>
            <a:ext cx="1643749" cy="1188610"/>
          </a:xfrm>
          <a:custGeom>
            <a:avLst/>
            <a:gdLst>
              <a:gd name="T0" fmla="*/ 751 w 751"/>
              <a:gd name="T1" fmla="*/ 312 h 543"/>
              <a:gd name="T2" fmla="*/ 0 w 751"/>
              <a:gd name="T3" fmla="*/ 0 h 543"/>
              <a:gd name="T4" fmla="*/ 0 w 751"/>
              <a:gd name="T5" fmla="*/ 326 h 543"/>
              <a:gd name="T6" fmla="*/ 230 w 751"/>
              <a:gd name="T7" fmla="*/ 369 h 543"/>
              <a:gd name="T8" fmla="*/ 220 w 751"/>
              <a:gd name="T9" fmla="*/ 520 h 543"/>
              <a:gd name="T10" fmla="*/ 321 w 751"/>
              <a:gd name="T11" fmla="*/ 406 h 543"/>
              <a:gd name="T12" fmla="*/ 521 w 751"/>
              <a:gd name="T13" fmla="*/ 543 h 543"/>
              <a:gd name="T14" fmla="*/ 751 w 751"/>
              <a:gd name="T15" fmla="*/ 312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1" h="543">
                <a:moveTo>
                  <a:pt x="751" y="312"/>
                </a:moveTo>
                <a:cubicBezTo>
                  <a:pt x="554" y="125"/>
                  <a:pt x="291" y="8"/>
                  <a:pt x="0" y="0"/>
                </a:cubicBezTo>
                <a:cubicBezTo>
                  <a:pt x="0" y="326"/>
                  <a:pt x="0" y="326"/>
                  <a:pt x="0" y="326"/>
                </a:cubicBezTo>
                <a:cubicBezTo>
                  <a:pt x="80" y="329"/>
                  <a:pt x="157" y="344"/>
                  <a:pt x="230" y="369"/>
                </a:cubicBezTo>
                <a:cubicBezTo>
                  <a:pt x="220" y="520"/>
                  <a:pt x="220" y="520"/>
                  <a:pt x="220" y="520"/>
                </a:cubicBezTo>
                <a:cubicBezTo>
                  <a:pt x="321" y="406"/>
                  <a:pt x="321" y="406"/>
                  <a:pt x="321" y="406"/>
                </a:cubicBezTo>
                <a:cubicBezTo>
                  <a:pt x="394" y="442"/>
                  <a:pt x="462" y="488"/>
                  <a:pt x="521" y="543"/>
                </a:cubicBezTo>
                <a:lnTo>
                  <a:pt x="751" y="312"/>
                </a:lnTo>
                <a:close/>
              </a:path>
            </a:pathLst>
          </a:custGeom>
          <a:solidFill>
            <a:srgbClr val="053C44">
              <a:alpha val="60000"/>
            </a:srgbClr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46FD27D-0F32-D9D3-045E-782EEB558761}"/>
              </a:ext>
            </a:extLst>
          </p:cNvPr>
          <p:cNvSpPr txBox="1"/>
          <p:nvPr userDrawn="1"/>
        </p:nvSpPr>
        <p:spPr>
          <a:xfrm rot="4091885">
            <a:off x="10212168" y="3705063"/>
            <a:ext cx="117692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Cashflow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5F6902-6079-A383-A16F-31B125746564}"/>
              </a:ext>
            </a:extLst>
          </p:cNvPr>
          <p:cNvSpPr txBox="1"/>
          <p:nvPr userDrawn="1"/>
        </p:nvSpPr>
        <p:spPr>
          <a:xfrm rot="1131082">
            <a:off x="9158824" y="2640413"/>
            <a:ext cx="11737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Expenses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02724B1-E79A-BE29-94AC-BFD6A221CEBA}"/>
              </a:ext>
            </a:extLst>
          </p:cNvPr>
          <p:cNvSpPr txBox="1"/>
          <p:nvPr userDrawn="1"/>
        </p:nvSpPr>
        <p:spPr>
          <a:xfrm rot="17313021">
            <a:off x="6355253" y="3705063"/>
            <a:ext cx="143340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Attendance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11520EA-DD02-7BE6-129E-0D080FBF81EA}"/>
              </a:ext>
            </a:extLst>
          </p:cNvPr>
          <p:cNvSpPr txBox="1"/>
          <p:nvPr userDrawn="1"/>
        </p:nvSpPr>
        <p:spPr>
          <a:xfrm rot="20228149">
            <a:off x="7508134" y="2640414"/>
            <a:ext cx="121539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Revenues</a:t>
            </a:r>
          </a:p>
        </p:txBody>
      </p:sp>
      <p:pic>
        <p:nvPicPr>
          <p:cNvPr id="10" name="Graphic 9" descr="Bar chart outline">
            <a:extLst>
              <a:ext uri="{FF2B5EF4-FFF2-40B4-BE49-F238E27FC236}">
                <a16:creationId xmlns:a16="http://schemas.microsoft.com/office/drawing/2014/main" id="{F812D5F9-4E11-676F-D443-A82B37E376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4839" y="3429000"/>
            <a:ext cx="457200" cy="457200"/>
          </a:xfrm>
          <a:prstGeom prst="rect">
            <a:avLst/>
          </a:prstGeom>
        </p:spPr>
      </p:pic>
      <p:pic>
        <p:nvPicPr>
          <p:cNvPr id="12" name="Graphic 11" descr="Business Growth outline">
            <a:extLst>
              <a:ext uri="{FF2B5EF4-FFF2-40B4-BE49-F238E27FC236}">
                <a16:creationId xmlns:a16="http://schemas.microsoft.com/office/drawing/2014/main" id="{84130892-C352-0B13-147B-E069FED2B4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5382" y="4115362"/>
            <a:ext cx="457200" cy="457200"/>
          </a:xfrm>
          <a:prstGeom prst="rect">
            <a:avLst/>
          </a:prstGeom>
        </p:spPr>
      </p:pic>
      <p:pic>
        <p:nvPicPr>
          <p:cNvPr id="14" name="Graphic 13" descr="Money outline">
            <a:extLst>
              <a:ext uri="{FF2B5EF4-FFF2-40B4-BE49-F238E27FC236}">
                <a16:creationId xmlns:a16="http://schemas.microsoft.com/office/drawing/2014/main" id="{5261900A-60BC-AE0C-2B77-1FFDA085A2E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68563" y="3356409"/>
            <a:ext cx="457200" cy="457200"/>
          </a:xfrm>
          <a:prstGeom prst="rect">
            <a:avLst/>
          </a:prstGeom>
        </p:spPr>
      </p:pic>
      <p:pic>
        <p:nvPicPr>
          <p:cNvPr id="16" name="Graphic 15" descr="Upward trend outline">
            <a:extLst>
              <a:ext uri="{FF2B5EF4-FFF2-40B4-BE49-F238E27FC236}">
                <a16:creationId xmlns:a16="http://schemas.microsoft.com/office/drawing/2014/main" id="{DB727F8D-9D23-1C37-C661-B78CCDF7ECD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01116" y="397735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E264A12B-EAA2-FDFE-4B63-A00B7E27E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3"/>
          <a:stretch/>
        </p:blipFill>
        <p:spPr>
          <a:xfrm>
            <a:off x="-1" y="1755013"/>
            <a:ext cx="1197940" cy="43392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92448-64F1-8F7B-6012-F25C6B6B62D5}"/>
              </a:ext>
            </a:extLst>
          </p:cNvPr>
          <p:cNvSpPr/>
          <p:nvPr userDrawn="1"/>
        </p:nvSpPr>
        <p:spPr>
          <a:xfrm flipV="1">
            <a:off x="0" y="0"/>
            <a:ext cx="12192000" cy="1327094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27" y="551786"/>
            <a:ext cx="10988346" cy="52920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176" y="116755"/>
            <a:ext cx="5009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ADDE5C6-758B-63B7-6683-B06D7950E8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79" y="6207654"/>
            <a:ext cx="1814994" cy="39547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C9C8520-273C-3717-9F5A-B83257B41682}"/>
              </a:ext>
            </a:extLst>
          </p:cNvPr>
          <p:cNvSpPr txBox="1"/>
          <p:nvPr userDrawn="1"/>
        </p:nvSpPr>
        <p:spPr>
          <a:xfrm>
            <a:off x="515247" y="6349212"/>
            <a:ext cx="29997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C4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www.csmci.com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25EA4-4CE8-27F0-14D7-97EC9CBD14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3566" y="1080995"/>
            <a:ext cx="2744868" cy="37814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361266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secondary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2640B04E-E429-27B5-6EE3-2B497AB8D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8"/>
          <a:stretch/>
        </p:blipFill>
        <p:spPr>
          <a:xfrm>
            <a:off x="10994061" y="1755013"/>
            <a:ext cx="1197939" cy="43463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92448-64F1-8F7B-6012-F25C6B6B62D5}"/>
              </a:ext>
            </a:extLst>
          </p:cNvPr>
          <p:cNvSpPr/>
          <p:nvPr userDrawn="1"/>
        </p:nvSpPr>
        <p:spPr>
          <a:xfrm flipV="1">
            <a:off x="0" y="0"/>
            <a:ext cx="12192000" cy="1327094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7" y="551786"/>
            <a:ext cx="10988346" cy="52920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176" y="116755"/>
            <a:ext cx="5009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831CE3-1A0B-9519-76ED-4743E302D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827" y="1762125"/>
            <a:ext cx="10988346" cy="43392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ADDE5C6-758B-63B7-6683-B06D7950E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79" y="6199562"/>
            <a:ext cx="1814994" cy="3954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331B9CB-49F8-50D1-55E3-B44AFF9F9286}"/>
              </a:ext>
            </a:extLst>
          </p:cNvPr>
          <p:cNvSpPr txBox="1"/>
          <p:nvPr userDrawn="1"/>
        </p:nvSpPr>
        <p:spPr>
          <a:xfrm>
            <a:off x="515247" y="6341120"/>
            <a:ext cx="29997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C4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www.csmci.com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D3E02D9-F55C-0B6A-2579-B1EDBB89A2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3566" y="1187107"/>
            <a:ext cx="2744868" cy="378142"/>
          </a:xfrm>
          <a:solidFill>
            <a:srgbClr val="FFB619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326983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Title_text_secondary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square&#10;&#10;Description automatically generated">
            <a:extLst>
              <a:ext uri="{FF2B5EF4-FFF2-40B4-BE49-F238E27FC236}">
                <a16:creationId xmlns:a16="http://schemas.microsoft.com/office/drawing/2014/main" id="{2640B04E-E429-27B5-6EE3-2B497AB8D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8"/>
          <a:stretch/>
        </p:blipFill>
        <p:spPr>
          <a:xfrm>
            <a:off x="10994061" y="1755013"/>
            <a:ext cx="1197939" cy="43463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92448-64F1-8F7B-6012-F25C6B6B62D5}"/>
              </a:ext>
            </a:extLst>
          </p:cNvPr>
          <p:cNvSpPr/>
          <p:nvPr userDrawn="1"/>
        </p:nvSpPr>
        <p:spPr>
          <a:xfrm flipV="1">
            <a:off x="0" y="0"/>
            <a:ext cx="12192000" cy="1327094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7" y="551786"/>
            <a:ext cx="10988346" cy="52920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176" y="116755"/>
            <a:ext cx="5009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831CE3-1A0B-9519-76ED-4743E302D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827" y="1762125"/>
            <a:ext cx="5029200" cy="433927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ADDE5C6-758B-63B7-6683-B06D7950E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79" y="6199562"/>
            <a:ext cx="1814994" cy="395474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79C4A7E-78BA-866C-2C55-E19F00F8D6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3370" y="1762125"/>
            <a:ext cx="5029200" cy="434638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2D244D-4450-32E4-0870-8CC6BE87BB05}"/>
              </a:ext>
            </a:extLst>
          </p:cNvPr>
          <p:cNvSpPr txBox="1"/>
          <p:nvPr userDrawn="1"/>
        </p:nvSpPr>
        <p:spPr>
          <a:xfrm>
            <a:off x="515247" y="6341120"/>
            <a:ext cx="29997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C4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www.csmci.com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C58D9CA-EDF8-5930-9737-9AA86E5CBA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1856" y="1082078"/>
            <a:ext cx="2744868" cy="378142"/>
          </a:xfrm>
          <a:solidFill>
            <a:srgbClr val="81C4BE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283952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rimary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E264A12B-EAA2-FDFE-4B63-A00B7E27E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3"/>
          <a:stretch/>
        </p:blipFill>
        <p:spPr>
          <a:xfrm>
            <a:off x="-1" y="1755013"/>
            <a:ext cx="1197940" cy="43392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92448-64F1-8F7B-6012-F25C6B6B62D5}"/>
              </a:ext>
            </a:extLst>
          </p:cNvPr>
          <p:cNvSpPr/>
          <p:nvPr userDrawn="1"/>
        </p:nvSpPr>
        <p:spPr>
          <a:xfrm flipV="1">
            <a:off x="0" y="0"/>
            <a:ext cx="12192000" cy="1327094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7" y="551786"/>
            <a:ext cx="10988346" cy="52920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176" y="116755"/>
            <a:ext cx="5009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831CE3-1A0B-9519-76ED-4743E302D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827" y="1762125"/>
            <a:ext cx="10988346" cy="43392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ADDE5C6-758B-63B7-6683-B06D7950E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363" y="6194997"/>
            <a:ext cx="1798810" cy="3919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A9F374-81BC-E1E8-AFE7-D4D63B5B5803}"/>
              </a:ext>
            </a:extLst>
          </p:cNvPr>
          <p:cNvSpPr txBox="1"/>
          <p:nvPr userDrawn="1"/>
        </p:nvSpPr>
        <p:spPr>
          <a:xfrm>
            <a:off x="515247" y="6333028"/>
            <a:ext cx="29997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C4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www.csmci.com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973E1F-BE4F-B840-8FCC-4A3FE32195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3566" y="1187107"/>
            <a:ext cx="2744868" cy="378142"/>
          </a:xfrm>
          <a:solidFill>
            <a:srgbClr val="81C4BE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27940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text_primary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E264A12B-EAA2-FDFE-4B63-A00B7E27E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3"/>
          <a:stretch/>
        </p:blipFill>
        <p:spPr>
          <a:xfrm>
            <a:off x="-1" y="1755013"/>
            <a:ext cx="1197940" cy="43392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992448-64F1-8F7B-6012-F25C6B6B62D5}"/>
              </a:ext>
            </a:extLst>
          </p:cNvPr>
          <p:cNvSpPr/>
          <p:nvPr userDrawn="1"/>
        </p:nvSpPr>
        <p:spPr>
          <a:xfrm flipV="1">
            <a:off x="0" y="0"/>
            <a:ext cx="12192000" cy="1327094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7" y="551786"/>
            <a:ext cx="10988346" cy="52920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176" y="116755"/>
            <a:ext cx="5009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831CE3-1A0B-9519-76ED-4743E302D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3763" y="1769890"/>
            <a:ext cx="5029200" cy="43392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ADDE5C6-758B-63B7-6683-B06D7950E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95" y="6191964"/>
            <a:ext cx="1831178" cy="399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9F51DF-693D-8BAA-182E-CFCFDCB7C9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60976" y="1762757"/>
            <a:ext cx="5029200" cy="43386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09DE32-6951-67D4-B89A-D4BC99D6EEF6}"/>
              </a:ext>
            </a:extLst>
          </p:cNvPr>
          <p:cNvSpPr txBox="1"/>
          <p:nvPr userDrawn="1"/>
        </p:nvSpPr>
        <p:spPr>
          <a:xfrm>
            <a:off x="515247" y="6337048"/>
            <a:ext cx="29997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C4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www.csmci.com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626059A-A949-6F2C-404C-06CD85001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3566" y="1187107"/>
            <a:ext cx="2744868" cy="378142"/>
          </a:xfrm>
          <a:solidFill>
            <a:srgbClr val="81C4BE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Input text</a:t>
            </a:r>
          </a:p>
        </p:txBody>
      </p:sp>
    </p:spTree>
    <p:extLst>
      <p:ext uri="{BB962C8B-B14F-4D97-AF65-F5344CB8AC3E}">
        <p14:creationId xmlns:p14="http://schemas.microsoft.com/office/powerpoint/2010/main" val="303510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13FCC-35A9-1012-8BAE-7D41E38B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23B6A-31A1-6AF2-4052-638F1D1A7A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140588" y="0"/>
            <a:ext cx="4051411" cy="6858001"/>
          </a:xfrm>
          <a:prstGeom prst="rect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7FE65-70F6-C861-07F5-B6147B641985}"/>
              </a:ext>
            </a:extLst>
          </p:cNvPr>
          <p:cNvSpPr txBox="1"/>
          <p:nvPr userDrawn="1"/>
        </p:nvSpPr>
        <p:spPr>
          <a:xfrm>
            <a:off x="8746224" y="4009863"/>
            <a:ext cx="178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info@csmci.com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2A09D-7A99-EAAA-8746-3178D90434C6}"/>
              </a:ext>
            </a:extLst>
          </p:cNvPr>
          <p:cNvSpPr txBox="1"/>
          <p:nvPr userDrawn="1"/>
        </p:nvSpPr>
        <p:spPr>
          <a:xfrm>
            <a:off x="8746224" y="4317640"/>
            <a:ext cx="178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888.994.CSMC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616CA-97D4-88C4-5D81-D82460914DC9}"/>
              </a:ext>
            </a:extLst>
          </p:cNvPr>
          <p:cNvSpPr txBox="1"/>
          <p:nvPr userDrawn="1"/>
        </p:nvSpPr>
        <p:spPr>
          <a:xfrm>
            <a:off x="8746224" y="5921026"/>
            <a:ext cx="2961683" cy="702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43460 Ridge Park Dr., Ste. 100, Temecula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BE7EF92-645B-99AB-B0D5-342C243BD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3" y="383723"/>
            <a:ext cx="1550973" cy="337946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718BFABC-36F2-0A40-97FF-F291F57EA2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3" y="1713748"/>
            <a:ext cx="3795165" cy="3795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4BC970-0FE4-D438-4489-39FEFCCB9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073" y="2843699"/>
            <a:ext cx="5356927" cy="585301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053C44"/>
                </a:solidFill>
              </a:defRPr>
            </a:lvl1pPr>
          </a:lstStyle>
          <a:p>
            <a:r>
              <a:rPr lang="en-US" dirty="0"/>
              <a:t>HELPING THE EDUCATION MOVEMENT SUCCEED ONE SCHOOL AT A TIME</a:t>
            </a:r>
          </a:p>
        </p:txBody>
      </p:sp>
    </p:spTree>
    <p:extLst>
      <p:ext uri="{BB962C8B-B14F-4D97-AF65-F5344CB8AC3E}">
        <p14:creationId xmlns:p14="http://schemas.microsoft.com/office/powerpoint/2010/main" val="334108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5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0" r:id="rId2"/>
    <p:sldLayoutId id="2147483761" r:id="rId3"/>
    <p:sldLayoutId id="2147483757" r:id="rId4"/>
    <p:sldLayoutId id="2147483745" r:id="rId5"/>
    <p:sldLayoutId id="2147483758" r:id="rId6"/>
    <p:sldLayoutId id="2147483756" r:id="rId7"/>
    <p:sldLayoutId id="2147483759" r:id="rId8"/>
    <p:sldLayoutId id="2147483762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2500B-2CF7-DB5F-4C90-A73CF9F0C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Compass Charter Schools</a:t>
            </a:r>
          </a:p>
        </p:txBody>
      </p:sp>
      <p:sp>
        <p:nvSpPr>
          <p:cNvPr id="30" name="Subtitle 29">
            <a:extLst>
              <a:ext uri="{FF2B5EF4-FFF2-40B4-BE49-F238E27FC236}">
                <a16:creationId xmlns:a16="http://schemas.microsoft.com/office/drawing/2014/main" id="{29B8CD83-3CC5-9468-824B-6B3214D46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81C4BE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INITIAL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52A1D-09F4-DBEA-A022-FF64C799A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FY24</a:t>
            </a:r>
          </a:p>
        </p:txBody>
      </p:sp>
    </p:spTree>
    <p:extLst>
      <p:ext uri="{BB962C8B-B14F-4D97-AF65-F5344CB8AC3E}">
        <p14:creationId xmlns:p14="http://schemas.microsoft.com/office/powerpoint/2010/main" val="256150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F01D-5063-53B0-EF61-6340162E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latin typeface="Montserrat" panose="00000500000000000000" pitchFamily="2" charset="0"/>
              </a:rPr>
              <a:t>Average Daily Attendance Driving Revenue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3CFC8B-66E9-C7FD-5E6B-DC5FE994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3566" y="1100056"/>
            <a:ext cx="2744868" cy="37814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FY24 Initial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998E5B-6B7E-54E9-1D52-5FC60A080FBE}"/>
              </a:ext>
            </a:extLst>
          </p:cNvPr>
          <p:cNvSpPr/>
          <p:nvPr/>
        </p:nvSpPr>
        <p:spPr>
          <a:xfrm>
            <a:off x="152685" y="491422"/>
            <a:ext cx="1333946" cy="15954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Enrollment increase of 116, ADA increase of 85.07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4DF800E-F71B-67AA-5F81-ACC0C01B962E}"/>
              </a:ext>
            </a:extLst>
          </p:cNvPr>
          <p:cNvSpPr/>
          <p:nvPr/>
        </p:nvSpPr>
        <p:spPr>
          <a:xfrm>
            <a:off x="8463157" y="1804633"/>
            <a:ext cx="2283171" cy="606670"/>
          </a:xfrm>
          <a:prstGeom prst="leftArrow">
            <a:avLst/>
          </a:prstGeom>
          <a:solidFill>
            <a:srgbClr val="05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FY24 Initial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CCC3F4-0547-6B5F-ED45-4B30A4AC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950" y="5222432"/>
            <a:ext cx="6433792" cy="153328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FCC45C5B-DB2E-3A1E-DB2A-182D56253AB4}"/>
              </a:ext>
            </a:extLst>
          </p:cNvPr>
          <p:cNvSpPr/>
          <p:nvPr/>
        </p:nvSpPr>
        <p:spPr>
          <a:xfrm>
            <a:off x="671513" y="5499209"/>
            <a:ext cx="2333625" cy="674944"/>
          </a:xfrm>
          <a:prstGeom prst="rightArrow">
            <a:avLst/>
          </a:prstGeom>
          <a:solidFill>
            <a:srgbClr val="81C4B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FY 23 2nd Interim: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2DB91E01-3C4D-0A9B-8EC0-DD83D3D3ED7E}"/>
              </a:ext>
            </a:extLst>
          </p:cNvPr>
          <p:cNvSpPr/>
          <p:nvPr/>
        </p:nvSpPr>
        <p:spPr>
          <a:xfrm>
            <a:off x="5302147" y="3147749"/>
            <a:ext cx="193431" cy="3820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8F5E563-8F12-E50C-E2E7-D4FAD2C427AA}"/>
              </a:ext>
            </a:extLst>
          </p:cNvPr>
          <p:cNvSpPr/>
          <p:nvPr/>
        </p:nvSpPr>
        <p:spPr>
          <a:xfrm>
            <a:off x="4793419" y="3557995"/>
            <a:ext cx="903800" cy="148085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CCS Yolo: ADA variance from 2</a:t>
            </a:r>
            <a:r>
              <a:rPr lang="en-US" sz="1050" baseline="30000" dirty="0"/>
              <a:t>nd</a:t>
            </a:r>
            <a:r>
              <a:rPr lang="en-US" sz="1050" dirty="0"/>
              <a:t>  Interim: 15.61 increase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C6EAD40-8B8F-7363-79A9-5BEE26F90606}"/>
              </a:ext>
            </a:extLst>
          </p:cNvPr>
          <p:cNvSpPr/>
          <p:nvPr/>
        </p:nvSpPr>
        <p:spPr>
          <a:xfrm>
            <a:off x="5787888" y="3557995"/>
            <a:ext cx="903800" cy="148085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CCS SD: ADA variance from 2</a:t>
            </a:r>
            <a:r>
              <a:rPr lang="en-US" sz="1050" baseline="30000" dirty="0"/>
              <a:t>nd</a:t>
            </a:r>
            <a:r>
              <a:rPr lang="en-US" sz="1050" dirty="0"/>
              <a:t>  Interim: 28.18 increase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49042BC-4D9B-B011-CD77-FE2A26CA49B2}"/>
              </a:ext>
            </a:extLst>
          </p:cNvPr>
          <p:cNvSpPr/>
          <p:nvPr/>
        </p:nvSpPr>
        <p:spPr>
          <a:xfrm>
            <a:off x="6782357" y="3557995"/>
            <a:ext cx="903800" cy="148085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CCS LA: ADA variance from 2</a:t>
            </a:r>
            <a:r>
              <a:rPr lang="en-US" sz="1050" baseline="30000" dirty="0"/>
              <a:t>nd</a:t>
            </a:r>
            <a:r>
              <a:rPr lang="en-US" sz="1050" dirty="0"/>
              <a:t> Interim: 41.29 increase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66D21C-1A0C-C97A-1DCB-F69132AFF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3" y="1616781"/>
            <a:ext cx="6631336" cy="1480858"/>
          </a:xfrm>
          <a:prstGeom prst="rect">
            <a:avLst/>
          </a:prstGeom>
        </p:spPr>
      </p:pic>
      <p:sp>
        <p:nvSpPr>
          <p:cNvPr id="21" name="Arrow: Up 20">
            <a:extLst>
              <a:ext uri="{FF2B5EF4-FFF2-40B4-BE49-F238E27FC236}">
                <a16:creationId xmlns:a16="http://schemas.microsoft.com/office/drawing/2014/main" id="{2AF1061B-6768-1DFC-1AC8-1999783E6F0E}"/>
              </a:ext>
            </a:extLst>
          </p:cNvPr>
          <p:cNvSpPr/>
          <p:nvPr/>
        </p:nvSpPr>
        <p:spPr>
          <a:xfrm>
            <a:off x="7089916" y="3120797"/>
            <a:ext cx="193431" cy="3820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1AD75413-DDDC-0E39-F5C6-305497F89E7D}"/>
              </a:ext>
            </a:extLst>
          </p:cNvPr>
          <p:cNvSpPr/>
          <p:nvPr/>
        </p:nvSpPr>
        <p:spPr>
          <a:xfrm>
            <a:off x="6209616" y="3115588"/>
            <a:ext cx="193431" cy="3820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9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24B-36A6-3492-DC20-2A5D8E6A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FY24 Initial Budget 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10432-12D1-62C1-4185-53AAB9EDF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FY24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D6B3AE-F3EC-4A84-0662-4800352231D2}"/>
              </a:ext>
            </a:extLst>
          </p:cNvPr>
          <p:cNvSpPr/>
          <p:nvPr/>
        </p:nvSpPr>
        <p:spPr>
          <a:xfrm>
            <a:off x="10590336" y="767544"/>
            <a:ext cx="1395492" cy="15954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Variance from FY23 2</a:t>
            </a:r>
            <a:r>
              <a:rPr lang="en-US" sz="1400" baseline="30000" dirty="0"/>
              <a:t>nd</a:t>
            </a:r>
            <a:r>
              <a:rPr lang="en-US" sz="1400" dirty="0"/>
              <a:t> Interim= $178,604- $1,194,279 = $1,015,675 increase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70372-018B-C21B-9E00-F96E89641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1" y="1565249"/>
            <a:ext cx="8777287" cy="5027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012DAA-B029-8632-E33D-522DA44B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605" y="3186113"/>
            <a:ext cx="2569048" cy="20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9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24B-36A6-3492-DC20-2A5D8E6A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Initial Budget Summary- Funding Determinations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10432-12D1-62C1-4185-53AAB9EDF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FY24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677C4-6E55-B63D-D362-3E5100EDC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2699"/>
            <a:ext cx="12192000" cy="19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2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24B-36A6-3492-DC20-2A5D8E6A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Initial Budget: Los Angeles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10432-12D1-62C1-4185-53AAB9EDF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FY24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63E66C-1E9E-7183-542D-E4FD20FBB792}"/>
              </a:ext>
            </a:extLst>
          </p:cNvPr>
          <p:cNvSpPr/>
          <p:nvPr/>
        </p:nvSpPr>
        <p:spPr>
          <a:xfrm>
            <a:off x="10590336" y="767544"/>
            <a:ext cx="1395492" cy="15954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CCS LA: ADA variance from 2</a:t>
            </a:r>
            <a:r>
              <a:rPr lang="en-US" sz="1400" baseline="30000" dirty="0"/>
              <a:t>nd</a:t>
            </a:r>
            <a:r>
              <a:rPr lang="en-US" sz="1400" dirty="0"/>
              <a:t>  Interim: 41.29 increase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3D7632-A387-460B-2AEC-F8C59EBBC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392" y="2362953"/>
            <a:ext cx="4667211" cy="24579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2427CF-CB0F-9BA4-354C-5BF7B1B22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06" y="1185866"/>
            <a:ext cx="4221392" cy="5021433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7B34962D-6A41-7F46-C615-CD5286060031}"/>
              </a:ext>
            </a:extLst>
          </p:cNvPr>
          <p:cNvSpPr/>
          <p:nvPr/>
        </p:nvSpPr>
        <p:spPr>
          <a:xfrm rot="10800000">
            <a:off x="9145861" y="5055868"/>
            <a:ext cx="417635" cy="101346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24B-36A6-3492-DC20-2A5D8E6A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Initial Budget: San Diego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10432-12D1-62C1-4185-53AAB9EDF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FY24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2D5B9-0230-1024-9FCD-A72860A8DA58}"/>
              </a:ext>
            </a:extLst>
          </p:cNvPr>
          <p:cNvSpPr/>
          <p:nvPr/>
        </p:nvSpPr>
        <p:spPr>
          <a:xfrm>
            <a:off x="10590336" y="767544"/>
            <a:ext cx="1395492" cy="15954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CCS SD: ADA variance from 2</a:t>
            </a:r>
            <a:r>
              <a:rPr lang="en-US" sz="1400" baseline="30000" dirty="0"/>
              <a:t>nd</a:t>
            </a:r>
            <a:r>
              <a:rPr lang="en-US" sz="1400" dirty="0"/>
              <a:t>  Interim: 28.28 increase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183F3-B109-2ACD-8085-03140896F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392" y="2362953"/>
            <a:ext cx="4667211" cy="2457998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740F7006-AA3C-4098-AFDA-65BA2F0A32C7}"/>
              </a:ext>
            </a:extLst>
          </p:cNvPr>
          <p:cNvSpPr/>
          <p:nvPr/>
        </p:nvSpPr>
        <p:spPr>
          <a:xfrm rot="10800000">
            <a:off x="8488623" y="5055868"/>
            <a:ext cx="417635" cy="101346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ADFFE9-1C7A-15D2-6997-49F2AF338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72" y="1189286"/>
            <a:ext cx="4414756" cy="51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24B-36A6-3492-DC20-2A5D8E6A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Initial Budget: Yolo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10432-12D1-62C1-4185-53AAB9EDF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FY24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609E17-0F54-1CA8-9046-59A2883BFD65}"/>
              </a:ext>
            </a:extLst>
          </p:cNvPr>
          <p:cNvSpPr/>
          <p:nvPr/>
        </p:nvSpPr>
        <p:spPr>
          <a:xfrm>
            <a:off x="10590336" y="767544"/>
            <a:ext cx="1395492" cy="15954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CCS Yolo: ADA variance from 2</a:t>
            </a:r>
            <a:r>
              <a:rPr lang="en-US" sz="1400" baseline="30000" dirty="0"/>
              <a:t>nd</a:t>
            </a:r>
            <a:r>
              <a:rPr lang="en-US" sz="1400" dirty="0"/>
              <a:t>  Interim: 15.61 increase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EFD9F36-2C1F-AF87-401E-A645730B6E9E}"/>
              </a:ext>
            </a:extLst>
          </p:cNvPr>
          <p:cNvSpPr/>
          <p:nvPr/>
        </p:nvSpPr>
        <p:spPr>
          <a:xfrm rot="10800000">
            <a:off x="7774233" y="5055868"/>
            <a:ext cx="417635" cy="101346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2F37D-7E2F-D6F9-382D-A9E6C6C08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392" y="2362953"/>
            <a:ext cx="4667211" cy="2457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74BC7D-5D7F-4983-A152-F21664EF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35" y="1187107"/>
            <a:ext cx="4205982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8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B24B-36A6-3492-DC20-2A5D8E6A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Reserve Designations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10432-12D1-62C1-4185-53AAB9EDF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FY23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1BC3E4-749B-7AED-7960-D0BC16DFA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1881187"/>
            <a:ext cx="5543550" cy="4057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5D222D-FAC7-5622-F479-518B38579DDD}"/>
              </a:ext>
            </a:extLst>
          </p:cNvPr>
          <p:cNvSpPr txBox="1"/>
          <p:nvPr/>
        </p:nvSpPr>
        <p:spPr>
          <a:xfrm>
            <a:off x="8353426" y="2486025"/>
            <a:ext cx="3406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FY24 designations:</a:t>
            </a:r>
          </a:p>
          <a:p>
            <a:r>
              <a:rPr lang="en-US" dirty="0"/>
              <a:t>To be updated during UARs</a:t>
            </a:r>
          </a:p>
        </p:txBody>
      </p:sp>
    </p:spTree>
    <p:extLst>
      <p:ext uri="{BB962C8B-B14F-4D97-AF65-F5344CB8AC3E}">
        <p14:creationId xmlns:p14="http://schemas.microsoft.com/office/powerpoint/2010/main" val="406401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F08D-48AF-B074-CA90-C0ECEC5DD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8981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DarkSeedLeftStep">
      <a:dk1>
        <a:srgbClr val="000000"/>
      </a:dk1>
      <a:lt1>
        <a:srgbClr val="FFFFFF"/>
      </a:lt1>
      <a:dk2>
        <a:srgbClr val="393620"/>
      </a:dk2>
      <a:lt2>
        <a:srgbClr val="E8E2E6"/>
      </a:lt2>
      <a:accent1>
        <a:srgbClr val="47B474"/>
      </a:accent1>
      <a:accent2>
        <a:srgbClr val="3CB13B"/>
      </a:accent2>
      <a:accent3>
        <a:srgbClr val="72B045"/>
      </a:accent3>
      <a:accent4>
        <a:srgbClr val="97AA38"/>
      </a:accent4>
      <a:accent5>
        <a:srgbClr val="BB9E49"/>
      </a:accent5>
      <a:accent6>
        <a:srgbClr val="B1623B"/>
      </a:accent6>
      <a:hlink>
        <a:srgbClr val="8C832E"/>
      </a:hlink>
      <a:folHlink>
        <a:srgbClr val="7F7F7F"/>
      </a:folHlink>
    </a:clrScheme>
    <a:fontScheme name="CSMC Default Fon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 23 Initial Budget template V2" id="{4AAB5C28-D28B-4AC0-9368-53FEFA9C240B}" vid="{381C4317-128D-4FEB-8917-732D40AF83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36A018B9EA4B4E8A75076D542FF368" ma:contentTypeVersion="2" ma:contentTypeDescription="Create a new document." ma:contentTypeScope="" ma:versionID="e0a8d6f00b66ecd6a54fbf58fcefb9be">
  <xsd:schema xmlns:xsd="http://www.w3.org/2001/XMLSchema" xmlns:xs="http://www.w3.org/2001/XMLSchema" xmlns:p="http://schemas.microsoft.com/office/2006/metadata/properties" xmlns:ns2="4e071783-d777-4b1a-a9c1-6c521bb6d041" targetNamespace="http://schemas.microsoft.com/office/2006/metadata/properties" ma:root="true" ma:fieldsID="7a65feebfe050181286a0abeda248a5b" ns2:_="">
    <xsd:import namespace="4e071783-d777-4b1a-a9c1-6c521bb6d0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071783-d777-4b1a-a9c1-6c521bb6d0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CEBD3D-28D5-40ED-A9C7-C2610FD9A8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39D459-9BE2-4DF6-97C2-C0C9D3CE85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071783-d777-4b1a-a9c1-6c521bb6d0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F97227-6B80-43D5-8AC3-771010FDEB3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FY 23 Initial Budget template V2</Template>
  <TotalTime>1586</TotalTime>
  <Words>147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Lato Light</vt:lpstr>
      <vt:lpstr>Montserrat</vt:lpstr>
      <vt:lpstr>Poppins</vt:lpstr>
      <vt:lpstr>BohemianVTI</vt:lpstr>
      <vt:lpstr>Compass Charter Schools</vt:lpstr>
      <vt:lpstr>Average Daily Attendance Driving Revenue</vt:lpstr>
      <vt:lpstr>FY24 Initial Budget Summary</vt:lpstr>
      <vt:lpstr>Initial Budget Summary- Funding Determinations</vt:lpstr>
      <vt:lpstr>Initial Budget: Los Angeles</vt:lpstr>
      <vt:lpstr>Initial Budget: San Diego</vt:lpstr>
      <vt:lpstr>Initial Budget: Yolo</vt:lpstr>
      <vt:lpstr>Reserve Designations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 Charter Schools</dc:title>
  <dc:creator>Kristin Nowak</dc:creator>
  <cp:lastModifiedBy>Kristin Nowak</cp:lastModifiedBy>
  <cp:revision>15</cp:revision>
  <dcterms:created xsi:type="dcterms:W3CDTF">2022-09-15T19:22:54Z</dcterms:created>
  <dcterms:modified xsi:type="dcterms:W3CDTF">2023-06-14T17:22:36Z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0x0101000536A018B9EA4B4E8A75076D542FF368</vt:lpwstr>
  </property>
</Properties>
</file>