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 id="2147483683" r:id="rId3"/>
    <p:sldMasterId id="2147483694" r:id="rId4"/>
    <p:sldMasterId id="2147483705" r:id="rId5"/>
    <p:sldMasterId id="2147483716" r:id="rId6"/>
    <p:sldMasterId id="2147483728" r:id="rId7"/>
    <p:sldMasterId id="2147483740" r:id="rId8"/>
    <p:sldMasterId id="2147483752" r:id="rId9"/>
    <p:sldMasterId id="2147483764" r:id="rId10"/>
    <p:sldMasterId id="2147483776" r:id="rId11"/>
    <p:sldMasterId id="2147483788" r:id="rId12"/>
    <p:sldMasterId id="2147483800" r:id="rId13"/>
    <p:sldMasterId id="2147483812" r:id="rId14"/>
  </p:sldMasterIdLst>
  <p:notesMasterIdLst>
    <p:notesMasterId r:id="rId48"/>
  </p:notesMasterIdLst>
  <p:sldIdLst>
    <p:sldId id="256" r:id="rId15"/>
    <p:sldId id="257" r:id="rId16"/>
    <p:sldId id="258" r:id="rId17"/>
    <p:sldId id="259" r:id="rId18"/>
    <p:sldId id="260" r:id="rId19"/>
    <p:sldId id="298" r:id="rId20"/>
    <p:sldId id="305" r:id="rId21"/>
    <p:sldId id="261" r:id="rId22"/>
    <p:sldId id="263" r:id="rId23"/>
    <p:sldId id="264" r:id="rId24"/>
    <p:sldId id="299" r:id="rId25"/>
    <p:sldId id="300" r:id="rId26"/>
    <p:sldId id="301" r:id="rId27"/>
    <p:sldId id="302" r:id="rId28"/>
    <p:sldId id="269" r:id="rId29"/>
    <p:sldId id="312" r:id="rId30"/>
    <p:sldId id="313" r:id="rId31"/>
    <p:sldId id="314" r:id="rId32"/>
    <p:sldId id="315" r:id="rId33"/>
    <p:sldId id="316" r:id="rId34"/>
    <p:sldId id="274" r:id="rId35"/>
    <p:sldId id="286" r:id="rId36"/>
    <p:sldId id="287" r:id="rId37"/>
    <p:sldId id="291" r:id="rId38"/>
    <p:sldId id="294" r:id="rId39"/>
    <p:sldId id="290" r:id="rId40"/>
    <p:sldId id="289" r:id="rId41"/>
    <p:sldId id="288" r:id="rId42"/>
    <p:sldId id="308" r:id="rId43"/>
    <p:sldId id="309" r:id="rId44"/>
    <p:sldId id="310" r:id="rId45"/>
    <p:sldId id="311" r:id="rId46"/>
    <p:sldId id="283" r:id="rId47"/>
  </p:sldIdLst>
  <p:sldSz cx="9144000" cy="6858000" type="screen4x3"/>
  <p:notesSz cx="7010400" cy="9296400"/>
  <p:embeddedFontLst>
    <p:embeddedFont>
      <p:font typeface="Roboto"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Tahoma" panose="020B0604030504040204" pitchFamily="3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5LTqlgxh/ouMewzw435pplUrH0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114" d="100"/>
          <a:sy n="114" d="100"/>
        </p:scale>
        <p:origin x="139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US" sz="3200" dirty="0" smtClean="0">
                <a:latin typeface="Arial" panose="020B0604020202020204" pitchFamily="34" charset="0"/>
                <a:cs typeface="Arial" panose="020B0604020202020204" pitchFamily="34" charset="0"/>
              </a:rPr>
              <a:t>New Service Providers</a:t>
            </a:r>
            <a:endParaRPr lang="en-US" sz="3200" dirty="0">
              <a:latin typeface="Arial" panose="020B0604020202020204" pitchFamily="34" charset="0"/>
              <a:cs typeface="Arial" panose="020B0604020202020204" pitchFamily="34" charset="0"/>
            </a:endParaRPr>
          </a:p>
        </c:rich>
      </c:tx>
      <c:layout>
        <c:manualLayout>
          <c:xMode val="edge"/>
          <c:yMode val="edge"/>
          <c:x val="3.497110533023725E-2"/>
          <c:y val="2.3442491047091164E-3"/>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2021-22</c:v>
                </c:pt>
              </c:strCache>
            </c:strRef>
          </c:tx>
          <c:spPr>
            <a:solidFill>
              <a:srgbClr val="FFC000"/>
            </a:solidFill>
            <a:ln>
              <a:solidFill>
                <a:srgbClr val="FFC000"/>
              </a:solidFill>
            </a:ln>
            <a:effectLst/>
          </c:spPr>
          <c:invertIfNegative val="0"/>
          <c:cat>
            <c:strRef>
              <c:f>Sheet1!$A$2:$A$5</c:f>
              <c:strCache>
                <c:ptCount val="4"/>
                <c:pt idx="0">
                  <c:v>LOS ANGELES</c:v>
                </c:pt>
                <c:pt idx="1">
                  <c:v>SAN DIEGO</c:v>
                </c:pt>
                <c:pt idx="2">
                  <c:v>YOLO</c:v>
                </c:pt>
                <c:pt idx="3">
                  <c:v>VIRTUAL(All Options Scholars)</c:v>
                </c:pt>
              </c:strCache>
            </c:strRef>
          </c:cat>
          <c:val>
            <c:numRef>
              <c:f>Sheet1!$B$2:$B$5</c:f>
              <c:numCache>
                <c:formatCode>General</c:formatCode>
                <c:ptCount val="4"/>
                <c:pt idx="0">
                  <c:v>35</c:v>
                </c:pt>
                <c:pt idx="1">
                  <c:v>12</c:v>
                </c:pt>
                <c:pt idx="2">
                  <c:v>16</c:v>
                </c:pt>
                <c:pt idx="3">
                  <c:v>14</c:v>
                </c:pt>
              </c:numCache>
            </c:numRef>
          </c:val>
          <c:extLst>
            <c:ext xmlns:c16="http://schemas.microsoft.com/office/drawing/2014/chart" uri="{C3380CC4-5D6E-409C-BE32-E72D297353CC}">
              <c16:uniqueId val="{00000000-F50A-4B60-AA85-2BA5196A9FB2}"/>
            </c:ext>
          </c:extLst>
        </c:ser>
        <c:ser>
          <c:idx val="1"/>
          <c:order val="1"/>
          <c:tx>
            <c:strRef>
              <c:f>Sheet1!$C$1</c:f>
              <c:strCache>
                <c:ptCount val="1"/>
                <c:pt idx="0">
                  <c:v>2022-23</c:v>
                </c:pt>
              </c:strCache>
            </c:strRef>
          </c:tx>
          <c:spPr>
            <a:solidFill>
              <a:srgbClr val="0070C0"/>
            </a:solidFill>
            <a:ln>
              <a:noFill/>
            </a:ln>
            <a:effectLst/>
          </c:spPr>
          <c:invertIfNegative val="0"/>
          <c:cat>
            <c:strRef>
              <c:f>Sheet1!$A$2:$A$5</c:f>
              <c:strCache>
                <c:ptCount val="4"/>
                <c:pt idx="0">
                  <c:v>LOS ANGELES</c:v>
                </c:pt>
                <c:pt idx="1">
                  <c:v>SAN DIEGO</c:v>
                </c:pt>
                <c:pt idx="2">
                  <c:v>YOLO</c:v>
                </c:pt>
                <c:pt idx="3">
                  <c:v>VIRTUAL(All Options Scholars)</c:v>
                </c:pt>
              </c:strCache>
            </c:strRef>
          </c:cat>
          <c:val>
            <c:numRef>
              <c:f>Sheet1!$C$2:$C$5</c:f>
              <c:numCache>
                <c:formatCode>General</c:formatCode>
                <c:ptCount val="4"/>
                <c:pt idx="0">
                  <c:v>44</c:v>
                </c:pt>
                <c:pt idx="1">
                  <c:v>12</c:v>
                </c:pt>
                <c:pt idx="2">
                  <c:v>8</c:v>
                </c:pt>
                <c:pt idx="3">
                  <c:v>30</c:v>
                </c:pt>
              </c:numCache>
            </c:numRef>
          </c:val>
          <c:extLst>
            <c:ext xmlns:c16="http://schemas.microsoft.com/office/drawing/2014/chart" uri="{C3380CC4-5D6E-409C-BE32-E72D297353CC}">
              <c16:uniqueId val="{00000001-F50A-4B60-AA85-2BA5196A9FB2}"/>
            </c:ext>
          </c:extLst>
        </c:ser>
        <c:dLbls>
          <c:showLegendKey val="0"/>
          <c:showVal val="0"/>
          <c:showCatName val="0"/>
          <c:showSerName val="0"/>
          <c:showPercent val="0"/>
          <c:showBubbleSize val="0"/>
        </c:dLbls>
        <c:gapWidth val="182"/>
        <c:axId val="656988856"/>
        <c:axId val="656995744"/>
      </c:barChart>
      <c:catAx>
        <c:axId val="656988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6995744"/>
        <c:crosses val="autoZero"/>
        <c:auto val="1"/>
        <c:lblAlgn val="ctr"/>
        <c:lblOffset val="100"/>
        <c:noMultiLvlLbl val="0"/>
      </c:catAx>
      <c:valAx>
        <c:axId val="656995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6988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97585429171261"/>
          <c:y val="0.17376219915310581"/>
          <c:w val="0.50580531587584299"/>
          <c:h val="0.74393951879479581"/>
        </c:manualLayout>
      </c:layout>
      <c:pieChart>
        <c:varyColors val="1"/>
        <c:ser>
          <c:idx val="0"/>
          <c:order val="0"/>
          <c:tx>
            <c:strRef>
              <c:f>Sheet1!$B$1</c:f>
              <c:strCache>
                <c:ptCount val="1"/>
                <c:pt idx="0">
                  <c:v>Column1</c:v>
                </c:pt>
              </c:strCache>
            </c:strRef>
          </c:tx>
          <c:explosion val="1"/>
          <c:dPt>
            <c:idx val="0"/>
            <c:bubble3D val="0"/>
            <c:spPr>
              <a:solidFill>
                <a:srgbClr val="0070C0"/>
              </a:solidFill>
              <a:ln w="19050">
                <a:solidFill>
                  <a:schemeClr val="lt1"/>
                </a:solidFill>
              </a:ln>
              <a:effectLst/>
            </c:spPr>
            <c:extLst>
              <c:ext xmlns:c16="http://schemas.microsoft.com/office/drawing/2014/chart" uri="{C3380CC4-5D6E-409C-BE32-E72D297353CC}">
                <c16:uniqueId val="{00000001-8326-4450-9E89-60842C87967C}"/>
              </c:ext>
            </c:extLst>
          </c:dPt>
          <c:dPt>
            <c:idx val="1"/>
            <c:bubble3D val="0"/>
            <c:spPr>
              <a:solidFill>
                <a:srgbClr val="EA7600"/>
              </a:solidFill>
              <a:ln w="19050">
                <a:solidFill>
                  <a:schemeClr val="lt1"/>
                </a:solidFill>
              </a:ln>
              <a:effectLst/>
            </c:spPr>
            <c:extLst>
              <c:ext xmlns:c16="http://schemas.microsoft.com/office/drawing/2014/chart" uri="{C3380CC4-5D6E-409C-BE32-E72D297353CC}">
                <c16:uniqueId val="{00000003-8326-4450-9E89-60842C87967C}"/>
              </c:ext>
            </c:extLst>
          </c:dPt>
          <c:dPt>
            <c:idx val="2"/>
            <c:bubble3D val="0"/>
            <c:spPr>
              <a:solidFill>
                <a:srgbClr val="000099"/>
              </a:solidFill>
              <a:ln w="19050">
                <a:solidFill>
                  <a:schemeClr val="lt1"/>
                </a:solidFill>
              </a:ln>
              <a:effectLst/>
            </c:spPr>
            <c:extLst>
              <c:ext xmlns:c16="http://schemas.microsoft.com/office/drawing/2014/chart" uri="{C3380CC4-5D6E-409C-BE32-E72D297353CC}">
                <c16:uniqueId val="{00000005-8326-4450-9E89-60842C87967C}"/>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8326-4450-9E89-60842C87967C}"/>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8326-4450-9E89-60842C87967C}"/>
              </c:ext>
            </c:extLst>
          </c:dPt>
          <c:dLbls>
            <c:dLbl>
              <c:idx val="1"/>
              <c:layout>
                <c:manualLayout>
                  <c:x val="-0.18671059857221312"/>
                  <c:y val="-7.788161993769469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326-4450-9E89-60842C87967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Sheet1!$A$2:$A$6</c:f>
              <c:strCache>
                <c:ptCount val="5"/>
                <c:pt idx="0">
                  <c:v>Renaissance</c:v>
                </c:pt>
                <c:pt idx="1">
                  <c:v>School Pathways</c:v>
                </c:pt>
                <c:pt idx="2">
                  <c:v>BrainPOP</c:v>
                </c:pt>
                <c:pt idx="3">
                  <c:v>Lexia</c:v>
                </c:pt>
                <c:pt idx="4">
                  <c:v>Starfall</c:v>
                </c:pt>
              </c:strCache>
            </c:strRef>
          </c:cat>
          <c:val>
            <c:numRef>
              <c:f>Sheet1!$B$2:$B$6</c:f>
              <c:numCache>
                <c:formatCode>General</c:formatCode>
                <c:ptCount val="5"/>
                <c:pt idx="0">
                  <c:v>2829</c:v>
                </c:pt>
                <c:pt idx="1">
                  <c:v>2943</c:v>
                </c:pt>
                <c:pt idx="2">
                  <c:v>634</c:v>
                </c:pt>
                <c:pt idx="3">
                  <c:v>211</c:v>
                </c:pt>
                <c:pt idx="4">
                  <c:v>1677</c:v>
                </c:pt>
              </c:numCache>
            </c:numRef>
          </c:val>
          <c:extLst>
            <c:ext xmlns:c16="http://schemas.microsoft.com/office/drawing/2014/chart" uri="{C3380CC4-5D6E-409C-BE32-E72D297353CC}">
              <c16:uniqueId val="{0000000A-8326-4450-9E89-60842C87967C}"/>
            </c:ext>
          </c:extLst>
        </c:ser>
        <c:dLbls>
          <c:dLblPos val="outEnd"/>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5.6589829072024977E-2"/>
          <c:y val="0.91662907845141761"/>
          <c:w val="0.91317948518379188"/>
          <c:h val="8.337092154858244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May</c:v>
                </c:pt>
              </c:strCache>
            </c:strRef>
          </c:tx>
          <c:spPr>
            <a:solidFill>
              <a:srgbClr val="0057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Resolution Times In Hours</c:v>
                </c:pt>
                <c:pt idx="1">
                  <c:v>Initial Response Times in Hours</c:v>
                </c:pt>
                <c:pt idx="2">
                  <c:v>New Tickets </c:v>
                </c:pt>
              </c:strCache>
            </c:strRef>
          </c:cat>
          <c:val>
            <c:numRef>
              <c:f>Sheet1!$B$2:$B$4</c:f>
              <c:numCache>
                <c:formatCode>General</c:formatCode>
                <c:ptCount val="3"/>
                <c:pt idx="0">
                  <c:v>20</c:v>
                </c:pt>
                <c:pt idx="1">
                  <c:v>2</c:v>
                </c:pt>
                <c:pt idx="2">
                  <c:v>107</c:v>
                </c:pt>
              </c:numCache>
            </c:numRef>
          </c:val>
          <c:extLst>
            <c:ext xmlns:c16="http://schemas.microsoft.com/office/drawing/2014/chart" uri="{C3380CC4-5D6E-409C-BE32-E72D297353CC}">
              <c16:uniqueId val="{00000000-C601-489E-8C18-77E1EB3AF3F7}"/>
            </c:ext>
          </c:extLst>
        </c:ser>
        <c:ser>
          <c:idx val="1"/>
          <c:order val="1"/>
          <c:tx>
            <c:strRef>
              <c:f>Sheet1!$C$1</c:f>
              <c:strCache>
                <c:ptCount val="1"/>
                <c:pt idx="0">
                  <c:v>April</c:v>
                </c:pt>
              </c:strCache>
            </c:strRef>
          </c:tx>
          <c:spPr>
            <a:solidFill>
              <a:srgbClr val="EA7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Resolution Times In Hours</c:v>
                </c:pt>
                <c:pt idx="1">
                  <c:v>Initial Response Times in Hours</c:v>
                </c:pt>
                <c:pt idx="2">
                  <c:v>New Tickets </c:v>
                </c:pt>
              </c:strCache>
            </c:strRef>
          </c:cat>
          <c:val>
            <c:numRef>
              <c:f>Sheet1!$C$2:$C$4</c:f>
              <c:numCache>
                <c:formatCode>General</c:formatCode>
                <c:ptCount val="3"/>
                <c:pt idx="0">
                  <c:v>22</c:v>
                </c:pt>
                <c:pt idx="1">
                  <c:v>1.5</c:v>
                </c:pt>
                <c:pt idx="2">
                  <c:v>122</c:v>
                </c:pt>
              </c:numCache>
            </c:numRef>
          </c:val>
          <c:extLst>
            <c:ext xmlns:c16="http://schemas.microsoft.com/office/drawing/2014/chart" uri="{C3380CC4-5D6E-409C-BE32-E72D297353CC}">
              <c16:uniqueId val="{00000001-C601-489E-8C18-77E1EB3AF3F7}"/>
            </c:ext>
          </c:extLst>
        </c:ser>
        <c:dLbls>
          <c:dLblPos val="outEnd"/>
          <c:showLegendKey val="0"/>
          <c:showVal val="1"/>
          <c:showCatName val="0"/>
          <c:showSerName val="0"/>
          <c:showPercent val="0"/>
          <c:showBubbleSize val="0"/>
        </c:dLbls>
        <c:gapWidth val="182"/>
        <c:axId val="875210288"/>
        <c:axId val="875210704"/>
      </c:barChart>
      <c:catAx>
        <c:axId val="875210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5210704"/>
        <c:crosses val="autoZero"/>
        <c:auto val="1"/>
        <c:lblAlgn val="ctr"/>
        <c:lblOffset val="100"/>
        <c:noMultiLvlLbl val="0"/>
      </c:catAx>
      <c:valAx>
        <c:axId val="87521070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75210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May</c:v>
                </c:pt>
              </c:strCache>
            </c:strRef>
          </c:tx>
          <c:spPr>
            <a:solidFill>
              <a:srgbClr val="0057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Scholars Submitted</c:v>
                </c:pt>
                <c:pt idx="1">
                  <c:v>Staff Submitted</c:v>
                </c:pt>
              </c:strCache>
            </c:strRef>
          </c:cat>
          <c:val>
            <c:numRef>
              <c:f>Sheet1!$B$2:$B$3</c:f>
              <c:numCache>
                <c:formatCode>General</c:formatCode>
                <c:ptCount val="2"/>
                <c:pt idx="0">
                  <c:v>92</c:v>
                </c:pt>
                <c:pt idx="1">
                  <c:v>15</c:v>
                </c:pt>
              </c:numCache>
            </c:numRef>
          </c:val>
          <c:extLst>
            <c:ext xmlns:c16="http://schemas.microsoft.com/office/drawing/2014/chart" uri="{C3380CC4-5D6E-409C-BE32-E72D297353CC}">
              <c16:uniqueId val="{00000000-EEDE-4C20-B6F9-494A50EC8112}"/>
            </c:ext>
          </c:extLst>
        </c:ser>
        <c:ser>
          <c:idx val="1"/>
          <c:order val="1"/>
          <c:tx>
            <c:strRef>
              <c:f>Sheet1!$C$1</c:f>
              <c:strCache>
                <c:ptCount val="1"/>
                <c:pt idx="0">
                  <c:v>April</c:v>
                </c:pt>
              </c:strCache>
            </c:strRef>
          </c:tx>
          <c:spPr>
            <a:solidFill>
              <a:srgbClr val="EA7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Scholars Submitted</c:v>
                </c:pt>
                <c:pt idx="1">
                  <c:v>Staff Submitted</c:v>
                </c:pt>
              </c:strCache>
            </c:strRef>
          </c:cat>
          <c:val>
            <c:numRef>
              <c:f>Sheet1!$C$2:$C$3</c:f>
              <c:numCache>
                <c:formatCode>General</c:formatCode>
                <c:ptCount val="2"/>
                <c:pt idx="0">
                  <c:v>104</c:v>
                </c:pt>
                <c:pt idx="1">
                  <c:v>18</c:v>
                </c:pt>
              </c:numCache>
            </c:numRef>
          </c:val>
          <c:extLst>
            <c:ext xmlns:c16="http://schemas.microsoft.com/office/drawing/2014/chart" uri="{C3380CC4-5D6E-409C-BE32-E72D297353CC}">
              <c16:uniqueId val="{00000001-EEDE-4C20-B6F9-494A50EC8112}"/>
            </c:ext>
          </c:extLst>
        </c:ser>
        <c:dLbls>
          <c:dLblPos val="outEnd"/>
          <c:showLegendKey val="0"/>
          <c:showVal val="1"/>
          <c:showCatName val="0"/>
          <c:showSerName val="0"/>
          <c:showPercent val="0"/>
          <c:showBubbleSize val="0"/>
        </c:dLbls>
        <c:gapWidth val="182"/>
        <c:axId val="875210288"/>
        <c:axId val="875210704"/>
      </c:barChart>
      <c:catAx>
        <c:axId val="8752102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5210704"/>
        <c:crosses val="autoZero"/>
        <c:auto val="1"/>
        <c:lblAlgn val="ctr"/>
        <c:lblOffset val="100"/>
        <c:noMultiLvlLbl val="0"/>
      </c:catAx>
      <c:valAx>
        <c:axId val="87521070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752102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May</c:v>
                </c:pt>
              </c:strCache>
            </c:strRef>
          </c:tx>
          <c:spPr>
            <a:solidFill>
              <a:srgbClr val="0057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Password Reset</c:v>
                </c:pt>
                <c:pt idx="1">
                  <c:v>ClassLink Wrong URL/Login Help</c:v>
                </c:pt>
                <c:pt idx="2">
                  <c:v>Hardware Issue</c:v>
                </c:pt>
                <c:pt idx="3">
                  <c:v>Software Issues</c:v>
                </c:pt>
              </c:strCache>
            </c:strRef>
          </c:cat>
          <c:val>
            <c:numRef>
              <c:f>Sheet1!$B$2:$B$5</c:f>
              <c:numCache>
                <c:formatCode>General</c:formatCode>
                <c:ptCount val="4"/>
                <c:pt idx="0">
                  <c:v>21</c:v>
                </c:pt>
                <c:pt idx="1">
                  <c:v>7</c:v>
                </c:pt>
                <c:pt idx="2">
                  <c:v>18</c:v>
                </c:pt>
                <c:pt idx="3">
                  <c:v>22</c:v>
                </c:pt>
              </c:numCache>
            </c:numRef>
          </c:val>
          <c:extLst>
            <c:ext xmlns:c16="http://schemas.microsoft.com/office/drawing/2014/chart" uri="{C3380CC4-5D6E-409C-BE32-E72D297353CC}">
              <c16:uniqueId val="{00000000-EE9F-464F-BB5D-5A4214455A5D}"/>
            </c:ext>
          </c:extLst>
        </c:ser>
        <c:ser>
          <c:idx val="1"/>
          <c:order val="1"/>
          <c:tx>
            <c:strRef>
              <c:f>Sheet1!$C$1</c:f>
              <c:strCache>
                <c:ptCount val="1"/>
                <c:pt idx="0">
                  <c:v>April</c:v>
                </c:pt>
              </c:strCache>
            </c:strRef>
          </c:tx>
          <c:spPr>
            <a:solidFill>
              <a:srgbClr val="EA7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Password Reset</c:v>
                </c:pt>
                <c:pt idx="1">
                  <c:v>ClassLink Wrong URL/Login Help</c:v>
                </c:pt>
                <c:pt idx="2">
                  <c:v>Hardware Issue</c:v>
                </c:pt>
                <c:pt idx="3">
                  <c:v>Software Issues</c:v>
                </c:pt>
              </c:strCache>
            </c:strRef>
          </c:cat>
          <c:val>
            <c:numRef>
              <c:f>Sheet1!$C$2:$C$5</c:f>
              <c:numCache>
                <c:formatCode>General</c:formatCode>
                <c:ptCount val="4"/>
                <c:pt idx="0">
                  <c:v>30</c:v>
                </c:pt>
                <c:pt idx="1">
                  <c:v>16</c:v>
                </c:pt>
                <c:pt idx="2">
                  <c:v>20</c:v>
                </c:pt>
                <c:pt idx="3">
                  <c:v>29</c:v>
                </c:pt>
              </c:numCache>
            </c:numRef>
          </c:val>
          <c:extLst>
            <c:ext xmlns:c16="http://schemas.microsoft.com/office/drawing/2014/chart" uri="{C3380CC4-5D6E-409C-BE32-E72D297353CC}">
              <c16:uniqueId val="{00000001-EE9F-464F-BB5D-5A4214455A5D}"/>
            </c:ext>
          </c:extLst>
        </c:ser>
        <c:dLbls>
          <c:dLblPos val="outEnd"/>
          <c:showLegendKey val="0"/>
          <c:showVal val="1"/>
          <c:showCatName val="0"/>
          <c:showSerName val="0"/>
          <c:showPercent val="0"/>
          <c:showBubbleSize val="0"/>
        </c:dLbls>
        <c:gapWidth val="182"/>
        <c:axId val="1009523776"/>
        <c:axId val="1009527520"/>
      </c:barChart>
      <c:catAx>
        <c:axId val="100952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9527520"/>
        <c:crosses val="autoZero"/>
        <c:auto val="1"/>
        <c:lblAlgn val="ctr"/>
        <c:lblOffset val="100"/>
        <c:noMultiLvlLbl val="0"/>
      </c:catAx>
      <c:valAx>
        <c:axId val="1009527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9523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52477034120734"/>
          <c:y val="2.8125000000000001E-2"/>
          <c:w val="0.84369406167979"/>
          <c:h val="0.80209448818897633"/>
        </c:manualLayout>
      </c:layout>
      <c:barChart>
        <c:barDir val="bar"/>
        <c:grouping val="clustered"/>
        <c:varyColors val="0"/>
        <c:ser>
          <c:idx val="0"/>
          <c:order val="0"/>
          <c:tx>
            <c:strRef>
              <c:f>Sheet1!$B$1</c:f>
              <c:strCache>
                <c:ptCount val="1"/>
                <c:pt idx="0">
                  <c:v>Training </c:v>
                </c:pt>
              </c:strCache>
            </c:strRef>
          </c:tx>
          <c:spPr>
            <a:solidFill>
              <a:srgbClr val="0057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June</c:v>
                </c:pt>
                <c:pt idx="1">
                  <c:v>May</c:v>
                </c:pt>
                <c:pt idx="2">
                  <c:v>April</c:v>
                </c:pt>
              </c:strCache>
            </c:strRef>
          </c:cat>
          <c:val>
            <c:numRef>
              <c:f>Sheet1!$B$2:$B$4</c:f>
              <c:numCache>
                <c:formatCode>General</c:formatCode>
                <c:ptCount val="3"/>
                <c:pt idx="0">
                  <c:v>73</c:v>
                </c:pt>
                <c:pt idx="1">
                  <c:v>81</c:v>
                </c:pt>
                <c:pt idx="2">
                  <c:v>84</c:v>
                </c:pt>
              </c:numCache>
            </c:numRef>
          </c:val>
          <c:extLst>
            <c:ext xmlns:c16="http://schemas.microsoft.com/office/drawing/2014/chart" uri="{C3380CC4-5D6E-409C-BE32-E72D297353CC}">
              <c16:uniqueId val="{00000000-534D-4BF5-9048-28D02AEA3517}"/>
            </c:ext>
          </c:extLst>
        </c:ser>
        <c:ser>
          <c:idx val="1"/>
          <c:order val="1"/>
          <c:tx>
            <c:strRef>
              <c:f>Sheet1!$C$1</c:f>
              <c:strCache>
                <c:ptCount val="1"/>
                <c:pt idx="0">
                  <c:v>Phishing</c:v>
                </c:pt>
              </c:strCache>
            </c:strRef>
          </c:tx>
          <c:spPr>
            <a:solidFill>
              <a:srgbClr val="EA7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June</c:v>
                </c:pt>
                <c:pt idx="1">
                  <c:v>May</c:v>
                </c:pt>
                <c:pt idx="2">
                  <c:v>April</c:v>
                </c:pt>
              </c:strCache>
            </c:strRef>
          </c:cat>
          <c:val>
            <c:numRef>
              <c:f>Sheet1!$C$2:$C$4</c:f>
              <c:numCache>
                <c:formatCode>General</c:formatCode>
                <c:ptCount val="3"/>
                <c:pt idx="0">
                  <c:v>0.5</c:v>
                </c:pt>
                <c:pt idx="1">
                  <c:v>0.9</c:v>
                </c:pt>
                <c:pt idx="2">
                  <c:v>0.5</c:v>
                </c:pt>
              </c:numCache>
            </c:numRef>
          </c:val>
          <c:extLst>
            <c:ext xmlns:c16="http://schemas.microsoft.com/office/drawing/2014/chart" uri="{C3380CC4-5D6E-409C-BE32-E72D297353CC}">
              <c16:uniqueId val="{00000001-534D-4BF5-9048-28D02AEA3517}"/>
            </c:ext>
          </c:extLst>
        </c:ser>
        <c:dLbls>
          <c:dLblPos val="outEnd"/>
          <c:showLegendKey val="0"/>
          <c:showVal val="1"/>
          <c:showCatName val="0"/>
          <c:showSerName val="0"/>
          <c:showPercent val="0"/>
          <c:showBubbleSize val="0"/>
        </c:dLbls>
        <c:gapWidth val="182"/>
        <c:axId val="1009523776"/>
        <c:axId val="1009527520"/>
      </c:barChart>
      <c:catAx>
        <c:axId val="100952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9527520"/>
        <c:crosses val="autoZero"/>
        <c:auto val="1"/>
        <c:lblAlgn val="ctr"/>
        <c:lblOffset val="100"/>
        <c:noMultiLvlLbl val="0"/>
      </c:catAx>
      <c:valAx>
        <c:axId val="1009527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9523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Online</c:v>
                </c:pt>
              </c:strCache>
            </c:strRef>
          </c:tx>
          <c:spPr>
            <a:solidFill>
              <a:srgbClr val="0000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Los Angele</c:v>
                </c:pt>
                <c:pt idx="1">
                  <c:v>San Diego</c:v>
                </c:pt>
                <c:pt idx="2">
                  <c:v>Yolo</c:v>
                </c:pt>
              </c:strCache>
            </c:strRef>
          </c:cat>
          <c:val>
            <c:numRef>
              <c:f>Sheet1!$B$2:$B$4</c:f>
              <c:numCache>
                <c:formatCode>General</c:formatCode>
                <c:ptCount val="3"/>
                <c:pt idx="0">
                  <c:v>290</c:v>
                </c:pt>
                <c:pt idx="1">
                  <c:v>218</c:v>
                </c:pt>
                <c:pt idx="2">
                  <c:v>84</c:v>
                </c:pt>
              </c:numCache>
            </c:numRef>
          </c:val>
          <c:extLst>
            <c:ext xmlns:c16="http://schemas.microsoft.com/office/drawing/2014/chart" uri="{C3380CC4-5D6E-409C-BE32-E72D297353CC}">
              <c16:uniqueId val="{00000000-4798-45B3-AF45-5973A0639152}"/>
            </c:ext>
          </c:extLst>
        </c:ser>
        <c:ser>
          <c:idx val="2"/>
          <c:order val="2"/>
          <c:tx>
            <c:strRef>
              <c:f>Sheet1!$D$1</c:f>
              <c:strCache>
                <c:ptCount val="1"/>
                <c:pt idx="0">
                  <c:v>Options </c:v>
                </c:pt>
              </c:strCache>
            </c:strRef>
          </c:tx>
          <c:spPr>
            <a:solidFill>
              <a:srgbClr val="FF6600"/>
            </a:solidFill>
            <a:ln>
              <a:noFill/>
            </a:ln>
            <a:effectLst/>
          </c:spPr>
          <c:invertIfNegative val="0"/>
          <c:dLbls>
            <c:dLbl>
              <c:idx val="0"/>
              <c:layout>
                <c:manualLayout>
                  <c:x val="0"/>
                  <c:y val="6.562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98-45B3-AF45-5973A0639152}"/>
                </c:ext>
              </c:extLst>
            </c:dLbl>
            <c:dLbl>
              <c:idx val="1"/>
              <c:layout>
                <c:manualLayout>
                  <c:x val="0"/>
                  <c:y val="8.1250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98-45B3-AF45-5973A0639152}"/>
                </c:ext>
              </c:extLst>
            </c:dLbl>
            <c:dLbl>
              <c:idx val="2"/>
              <c:layout>
                <c:manualLayout>
                  <c:x val="0"/>
                  <c:y val="5.9374999999999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98-45B3-AF45-5973A06391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Los Angele</c:v>
                </c:pt>
                <c:pt idx="1">
                  <c:v>San Diego</c:v>
                </c:pt>
                <c:pt idx="2">
                  <c:v>Yolo</c:v>
                </c:pt>
              </c:strCache>
            </c:strRef>
          </c:cat>
          <c:val>
            <c:numRef>
              <c:f>Sheet1!$D$2:$D$4</c:f>
              <c:numCache>
                <c:formatCode>General</c:formatCode>
                <c:ptCount val="3"/>
                <c:pt idx="0">
                  <c:v>590</c:v>
                </c:pt>
                <c:pt idx="1">
                  <c:v>601</c:v>
                </c:pt>
                <c:pt idx="2">
                  <c:v>572</c:v>
                </c:pt>
              </c:numCache>
            </c:numRef>
          </c:val>
          <c:extLst>
            <c:ext xmlns:c16="http://schemas.microsoft.com/office/drawing/2014/chart" uri="{C3380CC4-5D6E-409C-BE32-E72D297353CC}">
              <c16:uniqueId val="{00000004-4798-45B3-AF45-5973A0639152}"/>
            </c:ext>
          </c:extLst>
        </c:ser>
        <c:dLbls>
          <c:showLegendKey val="0"/>
          <c:showVal val="0"/>
          <c:showCatName val="0"/>
          <c:showSerName val="0"/>
          <c:showPercent val="0"/>
          <c:showBubbleSize val="0"/>
        </c:dLbls>
        <c:gapWidth val="219"/>
        <c:axId val="303988824"/>
        <c:axId val="303989480"/>
      </c:barChart>
      <c:lineChart>
        <c:grouping val="standard"/>
        <c:varyColors val="0"/>
        <c:ser>
          <c:idx val="1"/>
          <c:order val="1"/>
          <c:tx>
            <c:strRef>
              <c:f>Sheet1!$C$1</c:f>
              <c:strCache>
                <c:ptCount val="1"/>
                <c:pt idx="0">
                  <c:v>Online Cap</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Los Angele</c:v>
                </c:pt>
                <c:pt idx="1">
                  <c:v>San Diego</c:v>
                </c:pt>
                <c:pt idx="2">
                  <c:v>Yolo</c:v>
                </c:pt>
              </c:strCache>
            </c:strRef>
          </c:cat>
          <c:val>
            <c:numRef>
              <c:f>Sheet1!$C$2:$C$4</c:f>
              <c:numCache>
                <c:formatCode>General</c:formatCode>
                <c:ptCount val="3"/>
                <c:pt idx="0">
                  <c:v>307</c:v>
                </c:pt>
                <c:pt idx="1">
                  <c:v>220</c:v>
                </c:pt>
                <c:pt idx="2">
                  <c:v>86</c:v>
                </c:pt>
              </c:numCache>
            </c:numRef>
          </c:val>
          <c:smooth val="0"/>
          <c:extLst>
            <c:ext xmlns:c16="http://schemas.microsoft.com/office/drawing/2014/chart" uri="{C3380CC4-5D6E-409C-BE32-E72D297353CC}">
              <c16:uniqueId val="{00000005-4798-45B3-AF45-5973A0639152}"/>
            </c:ext>
          </c:extLst>
        </c:ser>
        <c:ser>
          <c:idx val="3"/>
          <c:order val="3"/>
          <c:tx>
            <c:strRef>
              <c:f>Sheet1!$E$1</c:f>
              <c:strCache>
                <c:ptCount val="1"/>
                <c:pt idx="0">
                  <c:v>Options Cap</c:v>
                </c:pt>
              </c:strCache>
            </c:strRef>
          </c:tx>
          <c:spPr>
            <a:ln w="28575" cap="rnd">
              <a:solidFill>
                <a:srgbClr val="C00000"/>
              </a:solidFill>
              <a:round/>
            </a:ln>
            <a:effectLst/>
          </c:spPr>
          <c:marker>
            <c:symbol val="none"/>
          </c:marker>
          <c:dLbls>
            <c:dLbl>
              <c:idx val="0"/>
              <c:layout>
                <c:manualLayout>
                  <c:x val="-2.2916666666666665E-2"/>
                  <c:y val="-2.5000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98-45B3-AF45-5973A0639152}"/>
                </c:ext>
              </c:extLst>
            </c:dLbl>
            <c:dLbl>
              <c:idx val="1"/>
              <c:layout>
                <c:manualLayout>
                  <c:x val="-4.1666666666666666E-3"/>
                  <c:y val="-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98-45B3-AF45-5973A0639152}"/>
                </c:ext>
              </c:extLst>
            </c:dLbl>
            <c:dLbl>
              <c:idx val="2"/>
              <c:layout>
                <c:manualLayout>
                  <c:x val="-1.2500000000000153E-2"/>
                  <c:y val="-1.5624999999999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798-45B3-AF45-5973A06391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Los Angele</c:v>
                </c:pt>
                <c:pt idx="1">
                  <c:v>San Diego</c:v>
                </c:pt>
                <c:pt idx="2">
                  <c:v>Yolo</c:v>
                </c:pt>
              </c:strCache>
            </c:strRef>
          </c:cat>
          <c:val>
            <c:numRef>
              <c:f>Sheet1!$E$2:$E$4</c:f>
              <c:numCache>
                <c:formatCode>General</c:formatCode>
                <c:ptCount val="3"/>
                <c:pt idx="0">
                  <c:v>595</c:v>
                </c:pt>
                <c:pt idx="1">
                  <c:v>606</c:v>
                </c:pt>
                <c:pt idx="2">
                  <c:v>586</c:v>
                </c:pt>
              </c:numCache>
            </c:numRef>
          </c:val>
          <c:smooth val="0"/>
          <c:extLst>
            <c:ext xmlns:c16="http://schemas.microsoft.com/office/drawing/2014/chart" uri="{C3380CC4-5D6E-409C-BE32-E72D297353CC}">
              <c16:uniqueId val="{00000009-4798-45B3-AF45-5973A0639152}"/>
            </c:ext>
          </c:extLst>
        </c:ser>
        <c:dLbls>
          <c:showLegendKey val="0"/>
          <c:showVal val="0"/>
          <c:showCatName val="0"/>
          <c:showSerName val="0"/>
          <c:showPercent val="0"/>
          <c:showBubbleSize val="0"/>
        </c:dLbls>
        <c:marker val="1"/>
        <c:smooth val="0"/>
        <c:axId val="303988824"/>
        <c:axId val="303989480"/>
      </c:lineChart>
      <c:catAx>
        <c:axId val="303988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989480"/>
        <c:crosses val="autoZero"/>
        <c:auto val="1"/>
        <c:lblAlgn val="ctr"/>
        <c:lblOffset val="100"/>
        <c:noMultiLvlLbl val="0"/>
      </c:catAx>
      <c:valAx>
        <c:axId val="303989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988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Los Angeles</c:v>
                </c:pt>
              </c:strCache>
            </c:strRef>
          </c:tx>
          <c:spPr>
            <a:solidFill>
              <a:srgbClr val="0000CC"/>
            </a:solidFill>
            <a:ln>
              <a:noFill/>
            </a:ln>
            <a:effectLst/>
          </c:spPr>
          <c:invertIfNegative val="0"/>
          <c:cat>
            <c:strRef>
              <c:f>Sheet1!$A$2:$A$5</c:f>
              <c:strCache>
                <c:ptCount val="4"/>
                <c:pt idx="0">
                  <c:v>2019-2020</c:v>
                </c:pt>
                <c:pt idx="1">
                  <c:v>2020-2021</c:v>
                </c:pt>
                <c:pt idx="2">
                  <c:v>2021-2022</c:v>
                </c:pt>
                <c:pt idx="3">
                  <c:v>2022-2023</c:v>
                </c:pt>
              </c:strCache>
            </c:strRef>
          </c:cat>
          <c:val>
            <c:numRef>
              <c:f>Sheet1!$B$2:$B$5</c:f>
              <c:numCache>
                <c:formatCode>0.00%</c:formatCode>
                <c:ptCount val="4"/>
                <c:pt idx="0">
                  <c:v>0.95240000000000002</c:v>
                </c:pt>
                <c:pt idx="1">
                  <c:v>0.96199999999999997</c:v>
                </c:pt>
                <c:pt idx="2">
                  <c:v>0.97019999999999995</c:v>
                </c:pt>
                <c:pt idx="3">
                  <c:v>0.97829999999999995</c:v>
                </c:pt>
              </c:numCache>
            </c:numRef>
          </c:val>
          <c:extLst>
            <c:ext xmlns:c16="http://schemas.microsoft.com/office/drawing/2014/chart" uri="{C3380CC4-5D6E-409C-BE32-E72D297353CC}">
              <c16:uniqueId val="{00000000-F5DD-4987-8FCE-8A744F3A8CFD}"/>
            </c:ext>
          </c:extLst>
        </c:ser>
        <c:ser>
          <c:idx val="1"/>
          <c:order val="1"/>
          <c:tx>
            <c:strRef>
              <c:f>Sheet1!$C$1</c:f>
              <c:strCache>
                <c:ptCount val="1"/>
                <c:pt idx="0">
                  <c:v>San Diego</c:v>
                </c:pt>
              </c:strCache>
            </c:strRef>
          </c:tx>
          <c:spPr>
            <a:solidFill>
              <a:srgbClr val="FF6600"/>
            </a:solidFill>
            <a:ln>
              <a:noFill/>
            </a:ln>
            <a:effectLst/>
          </c:spPr>
          <c:invertIfNegative val="0"/>
          <c:cat>
            <c:strRef>
              <c:f>Sheet1!$A$2:$A$5</c:f>
              <c:strCache>
                <c:ptCount val="4"/>
                <c:pt idx="0">
                  <c:v>2019-2020</c:v>
                </c:pt>
                <c:pt idx="1">
                  <c:v>2020-2021</c:v>
                </c:pt>
                <c:pt idx="2">
                  <c:v>2021-2022</c:v>
                </c:pt>
                <c:pt idx="3">
                  <c:v>2022-2023</c:v>
                </c:pt>
              </c:strCache>
            </c:strRef>
          </c:cat>
          <c:val>
            <c:numRef>
              <c:f>Sheet1!$C$2:$C$5</c:f>
              <c:numCache>
                <c:formatCode>0.00%</c:formatCode>
                <c:ptCount val="4"/>
                <c:pt idx="0">
                  <c:v>0.95430000000000004</c:v>
                </c:pt>
                <c:pt idx="1">
                  <c:v>0.98009999999999997</c:v>
                </c:pt>
                <c:pt idx="2">
                  <c:v>0.98250000000000004</c:v>
                </c:pt>
                <c:pt idx="3">
                  <c:v>0.98729999999999996</c:v>
                </c:pt>
              </c:numCache>
            </c:numRef>
          </c:val>
          <c:extLst>
            <c:ext xmlns:c16="http://schemas.microsoft.com/office/drawing/2014/chart" uri="{C3380CC4-5D6E-409C-BE32-E72D297353CC}">
              <c16:uniqueId val="{00000001-F5DD-4987-8FCE-8A744F3A8CFD}"/>
            </c:ext>
          </c:extLst>
        </c:ser>
        <c:ser>
          <c:idx val="2"/>
          <c:order val="2"/>
          <c:tx>
            <c:strRef>
              <c:f>Sheet1!$D$1</c:f>
              <c:strCache>
                <c:ptCount val="1"/>
                <c:pt idx="0">
                  <c:v>Yolo</c:v>
                </c:pt>
              </c:strCache>
            </c:strRef>
          </c:tx>
          <c:spPr>
            <a:solidFill>
              <a:schemeClr val="bg1">
                <a:lumMod val="65000"/>
              </a:schemeClr>
            </a:solidFill>
            <a:ln>
              <a:noFill/>
            </a:ln>
            <a:effectLst/>
          </c:spPr>
          <c:invertIfNegative val="0"/>
          <c:cat>
            <c:strRef>
              <c:f>Sheet1!$A$2:$A$5</c:f>
              <c:strCache>
                <c:ptCount val="4"/>
                <c:pt idx="0">
                  <c:v>2019-2020</c:v>
                </c:pt>
                <c:pt idx="1">
                  <c:v>2020-2021</c:v>
                </c:pt>
                <c:pt idx="2">
                  <c:v>2021-2022</c:v>
                </c:pt>
                <c:pt idx="3">
                  <c:v>2022-2023</c:v>
                </c:pt>
              </c:strCache>
            </c:strRef>
          </c:cat>
          <c:val>
            <c:numRef>
              <c:f>Sheet1!$D$2:$D$5</c:f>
              <c:numCache>
                <c:formatCode>0.00%</c:formatCode>
                <c:ptCount val="4"/>
                <c:pt idx="0">
                  <c:v>0.98109999999999997</c:v>
                </c:pt>
                <c:pt idx="1">
                  <c:v>0.99070000000000003</c:v>
                </c:pt>
                <c:pt idx="2">
                  <c:v>0.98580000000000001</c:v>
                </c:pt>
                <c:pt idx="3">
                  <c:v>0.98740000000000006</c:v>
                </c:pt>
              </c:numCache>
            </c:numRef>
          </c:val>
          <c:extLst>
            <c:ext xmlns:c16="http://schemas.microsoft.com/office/drawing/2014/chart" uri="{C3380CC4-5D6E-409C-BE32-E72D297353CC}">
              <c16:uniqueId val="{00000002-F5DD-4987-8FCE-8A744F3A8CFD}"/>
            </c:ext>
          </c:extLst>
        </c:ser>
        <c:dLbls>
          <c:showLegendKey val="0"/>
          <c:showVal val="0"/>
          <c:showCatName val="0"/>
          <c:showSerName val="0"/>
          <c:showPercent val="0"/>
          <c:showBubbleSize val="0"/>
        </c:dLbls>
        <c:gapWidth val="219"/>
        <c:overlap val="-27"/>
        <c:axId val="317882040"/>
        <c:axId val="317878104"/>
      </c:barChart>
      <c:catAx>
        <c:axId val="317882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878104"/>
        <c:crosses val="autoZero"/>
        <c:auto val="1"/>
        <c:lblAlgn val="ctr"/>
        <c:lblOffset val="100"/>
        <c:noMultiLvlLbl val="0"/>
      </c:catAx>
      <c:valAx>
        <c:axId val="3178781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8820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080280597825747E-2"/>
          <c:y val="1.5623812456834387E-2"/>
          <c:w val="0.9178836199629018"/>
          <c:h val="0.85038902188861165"/>
        </c:manualLayout>
      </c:layout>
      <c:barChart>
        <c:barDir val="col"/>
        <c:grouping val="clustered"/>
        <c:varyColors val="0"/>
        <c:ser>
          <c:idx val="0"/>
          <c:order val="0"/>
          <c:tx>
            <c:strRef>
              <c:f>Sheet1!$B$1</c:f>
              <c:strCache>
                <c:ptCount val="1"/>
                <c:pt idx="0">
                  <c:v>Options</c:v>
                </c:pt>
              </c:strCache>
            </c:strRef>
          </c:tx>
          <c:spPr>
            <a:solidFill>
              <a:srgbClr val="0000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Elementary</c:v>
                </c:pt>
                <c:pt idx="1">
                  <c:v>Middle School </c:v>
                </c:pt>
                <c:pt idx="2">
                  <c:v>High School</c:v>
                </c:pt>
                <c:pt idx="3">
                  <c:v>Total</c:v>
                </c:pt>
              </c:strCache>
            </c:strRef>
          </c:cat>
          <c:val>
            <c:numRef>
              <c:f>Sheet1!$B$2:$B$5</c:f>
              <c:numCache>
                <c:formatCode>General</c:formatCode>
                <c:ptCount val="4"/>
                <c:pt idx="0">
                  <c:v>1081</c:v>
                </c:pt>
                <c:pt idx="1">
                  <c:v>434</c:v>
                </c:pt>
                <c:pt idx="2">
                  <c:v>342</c:v>
                </c:pt>
                <c:pt idx="3">
                  <c:v>1857</c:v>
                </c:pt>
              </c:numCache>
            </c:numRef>
          </c:val>
          <c:extLst>
            <c:ext xmlns:c16="http://schemas.microsoft.com/office/drawing/2014/chart" uri="{C3380CC4-5D6E-409C-BE32-E72D297353CC}">
              <c16:uniqueId val="{00000000-0DB3-4538-80EE-AF4DA94C34FC}"/>
            </c:ext>
          </c:extLst>
        </c:ser>
        <c:ser>
          <c:idx val="1"/>
          <c:order val="1"/>
          <c:tx>
            <c:strRef>
              <c:f>Sheet1!$C$1</c:f>
              <c:strCache>
                <c:ptCount val="1"/>
                <c:pt idx="0">
                  <c:v>Online</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Elementary</c:v>
                </c:pt>
                <c:pt idx="1">
                  <c:v>Middle School </c:v>
                </c:pt>
                <c:pt idx="2">
                  <c:v>High School</c:v>
                </c:pt>
                <c:pt idx="3">
                  <c:v>Total</c:v>
                </c:pt>
              </c:strCache>
            </c:strRef>
          </c:cat>
          <c:val>
            <c:numRef>
              <c:f>Sheet1!$C$2:$C$5</c:f>
              <c:numCache>
                <c:formatCode>General</c:formatCode>
                <c:ptCount val="4"/>
                <c:pt idx="0">
                  <c:v>170</c:v>
                </c:pt>
                <c:pt idx="1">
                  <c:v>140</c:v>
                </c:pt>
                <c:pt idx="2">
                  <c:v>269</c:v>
                </c:pt>
                <c:pt idx="3">
                  <c:v>579</c:v>
                </c:pt>
              </c:numCache>
            </c:numRef>
          </c:val>
          <c:extLst>
            <c:ext xmlns:c16="http://schemas.microsoft.com/office/drawing/2014/chart" uri="{C3380CC4-5D6E-409C-BE32-E72D297353CC}">
              <c16:uniqueId val="{00000001-0DB3-4538-80EE-AF4DA94C34FC}"/>
            </c:ext>
          </c:extLst>
        </c:ser>
        <c:ser>
          <c:idx val="2"/>
          <c:order val="2"/>
          <c:tx>
            <c:strRef>
              <c:f>Sheet1!$D$1</c:f>
              <c:strCache>
                <c:ptCount val="1"/>
                <c:pt idx="0">
                  <c:v>Total</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Elementary</c:v>
                </c:pt>
                <c:pt idx="1">
                  <c:v>Middle School </c:v>
                </c:pt>
                <c:pt idx="2">
                  <c:v>High School</c:v>
                </c:pt>
                <c:pt idx="3">
                  <c:v>Total</c:v>
                </c:pt>
              </c:strCache>
            </c:strRef>
          </c:cat>
          <c:val>
            <c:numRef>
              <c:f>Sheet1!$D$2:$D$5</c:f>
              <c:numCache>
                <c:formatCode>General</c:formatCode>
                <c:ptCount val="4"/>
                <c:pt idx="0">
                  <c:v>1251</c:v>
                </c:pt>
                <c:pt idx="1">
                  <c:v>574</c:v>
                </c:pt>
                <c:pt idx="2">
                  <c:v>611</c:v>
                </c:pt>
                <c:pt idx="3">
                  <c:v>2436</c:v>
                </c:pt>
              </c:numCache>
            </c:numRef>
          </c:val>
          <c:extLst>
            <c:ext xmlns:c16="http://schemas.microsoft.com/office/drawing/2014/chart" uri="{C3380CC4-5D6E-409C-BE32-E72D297353CC}">
              <c16:uniqueId val="{00000002-0DB3-4538-80EE-AF4DA94C34FC}"/>
            </c:ext>
          </c:extLst>
        </c:ser>
        <c:dLbls>
          <c:dLblPos val="outEnd"/>
          <c:showLegendKey val="0"/>
          <c:showVal val="1"/>
          <c:showCatName val="0"/>
          <c:showSerName val="0"/>
          <c:showPercent val="0"/>
          <c:showBubbleSize val="0"/>
        </c:dLbls>
        <c:gapWidth val="219"/>
        <c:overlap val="-27"/>
        <c:axId val="350235680"/>
        <c:axId val="350236336"/>
      </c:barChart>
      <c:catAx>
        <c:axId val="35023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0236336"/>
        <c:crosses val="autoZero"/>
        <c:auto val="1"/>
        <c:lblAlgn val="ctr"/>
        <c:lblOffset val="100"/>
        <c:noMultiLvlLbl val="0"/>
      </c:catAx>
      <c:valAx>
        <c:axId val="35023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0235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50145485208014E-2"/>
          <c:y val="1.8799323312932339E-2"/>
          <c:w val="0.92249854514791985"/>
          <c:h val="0.81998086853316565"/>
        </c:manualLayout>
      </c:layout>
      <c:barChart>
        <c:barDir val="col"/>
        <c:grouping val="clustered"/>
        <c:varyColors val="0"/>
        <c:ser>
          <c:idx val="0"/>
          <c:order val="0"/>
          <c:tx>
            <c:strRef>
              <c:f>Sheet1!$B$1</c:f>
              <c:strCache>
                <c:ptCount val="1"/>
                <c:pt idx="0">
                  <c:v>Los Angeles</c:v>
                </c:pt>
              </c:strCache>
            </c:strRef>
          </c:tx>
          <c:spPr>
            <a:solidFill>
              <a:srgbClr val="0000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Elementary</c:v>
                </c:pt>
                <c:pt idx="1">
                  <c:v>Middle School </c:v>
                </c:pt>
                <c:pt idx="2">
                  <c:v>High School</c:v>
                </c:pt>
              </c:strCache>
            </c:strRef>
          </c:cat>
          <c:val>
            <c:numRef>
              <c:f>Sheet1!$B$2:$B$4</c:f>
              <c:numCache>
                <c:formatCode>General</c:formatCode>
                <c:ptCount val="3"/>
                <c:pt idx="0">
                  <c:v>27</c:v>
                </c:pt>
                <c:pt idx="1">
                  <c:v>22</c:v>
                </c:pt>
                <c:pt idx="2">
                  <c:v>25</c:v>
                </c:pt>
              </c:numCache>
            </c:numRef>
          </c:val>
          <c:extLst>
            <c:ext xmlns:c16="http://schemas.microsoft.com/office/drawing/2014/chart" uri="{C3380CC4-5D6E-409C-BE32-E72D297353CC}">
              <c16:uniqueId val="{00000000-1AB7-418F-9121-3E4513545978}"/>
            </c:ext>
          </c:extLst>
        </c:ser>
        <c:ser>
          <c:idx val="1"/>
          <c:order val="1"/>
          <c:tx>
            <c:strRef>
              <c:f>Sheet1!$C$1</c:f>
              <c:strCache>
                <c:ptCount val="1"/>
                <c:pt idx="0">
                  <c:v>San Diego</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Elementary</c:v>
                </c:pt>
                <c:pt idx="1">
                  <c:v>Middle School </c:v>
                </c:pt>
                <c:pt idx="2">
                  <c:v>High School</c:v>
                </c:pt>
              </c:strCache>
            </c:strRef>
          </c:cat>
          <c:val>
            <c:numRef>
              <c:f>Sheet1!$C$2:$C$4</c:f>
              <c:numCache>
                <c:formatCode>General</c:formatCode>
                <c:ptCount val="3"/>
                <c:pt idx="0">
                  <c:v>35</c:v>
                </c:pt>
                <c:pt idx="1">
                  <c:v>25</c:v>
                </c:pt>
                <c:pt idx="2">
                  <c:v>61</c:v>
                </c:pt>
              </c:numCache>
            </c:numRef>
          </c:val>
          <c:extLst>
            <c:ext xmlns:c16="http://schemas.microsoft.com/office/drawing/2014/chart" uri="{C3380CC4-5D6E-409C-BE32-E72D297353CC}">
              <c16:uniqueId val="{00000001-1AB7-418F-9121-3E4513545978}"/>
            </c:ext>
          </c:extLst>
        </c:ser>
        <c:ser>
          <c:idx val="2"/>
          <c:order val="2"/>
          <c:tx>
            <c:strRef>
              <c:f>Sheet1!$D$1</c:f>
              <c:strCache>
                <c:ptCount val="1"/>
                <c:pt idx="0">
                  <c:v>Yolo</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Elementary</c:v>
                </c:pt>
                <c:pt idx="1">
                  <c:v>Middle School </c:v>
                </c:pt>
                <c:pt idx="2">
                  <c:v>High School</c:v>
                </c:pt>
              </c:strCache>
            </c:strRef>
          </c:cat>
          <c:val>
            <c:numRef>
              <c:f>Sheet1!$D$2:$D$4</c:f>
              <c:numCache>
                <c:formatCode>General</c:formatCode>
                <c:ptCount val="3"/>
                <c:pt idx="0">
                  <c:v>9</c:v>
                </c:pt>
                <c:pt idx="1">
                  <c:v>8</c:v>
                </c:pt>
                <c:pt idx="2">
                  <c:v>6</c:v>
                </c:pt>
              </c:numCache>
            </c:numRef>
          </c:val>
          <c:extLst>
            <c:ext xmlns:c16="http://schemas.microsoft.com/office/drawing/2014/chart" uri="{C3380CC4-5D6E-409C-BE32-E72D297353CC}">
              <c16:uniqueId val="{00000002-1AB7-418F-9121-3E4513545978}"/>
            </c:ext>
          </c:extLst>
        </c:ser>
        <c:dLbls>
          <c:dLblPos val="outEnd"/>
          <c:showLegendKey val="0"/>
          <c:showVal val="1"/>
          <c:showCatName val="0"/>
          <c:showSerName val="0"/>
          <c:showPercent val="0"/>
          <c:showBubbleSize val="0"/>
        </c:dLbls>
        <c:gapWidth val="219"/>
        <c:overlap val="-27"/>
        <c:axId val="504164600"/>
        <c:axId val="504164928"/>
      </c:barChart>
      <c:catAx>
        <c:axId val="504164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4164928"/>
        <c:crosses val="autoZero"/>
        <c:auto val="1"/>
        <c:lblAlgn val="ctr"/>
        <c:lblOffset val="100"/>
        <c:noMultiLvlLbl val="0"/>
      </c:catAx>
      <c:valAx>
        <c:axId val="50416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4164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96796608092176"/>
          <c:y val="4.7869782882736231E-2"/>
          <c:w val="0.46063652238998432"/>
          <c:h val="0.88602986820025875"/>
        </c:manualLayout>
      </c:layout>
      <c:barChart>
        <c:barDir val="bar"/>
        <c:grouping val="clustered"/>
        <c:varyColors val="0"/>
        <c:ser>
          <c:idx val="0"/>
          <c:order val="0"/>
          <c:tx>
            <c:strRef>
              <c:f>Sheet1!$B$1</c:f>
              <c:strCache>
                <c:ptCount val="1"/>
                <c:pt idx="0">
                  <c:v>Residency Status</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Hotels/Motel - In a single-room-occupancy (SRO) Building</c:v>
                </c:pt>
                <c:pt idx="1">
                  <c:v>Temporarily Doubled/Tripled Up - due to loss of housing or financial problems</c:v>
                </c:pt>
                <c:pt idx="2">
                  <c:v>Unaccompanied Youth</c:v>
                </c:pt>
                <c:pt idx="3">
                  <c:v>Temporarily Unsheltered - In a car, park, trailer, or campsite</c:v>
                </c:pt>
                <c:pt idx="4">
                  <c:v>Temporarily Unsheltered - In a rented trailer/motor home or private property</c:v>
                </c:pt>
                <c:pt idx="5">
                  <c:v>Temporary Shelter - In a shelter</c:v>
                </c:pt>
                <c:pt idx="6">
                  <c:v>Temporary Shelter - In a transitional Housing Program</c:v>
                </c:pt>
              </c:strCache>
            </c:strRef>
          </c:cat>
          <c:val>
            <c:numRef>
              <c:f>Sheet1!$B$2:$B$8</c:f>
              <c:numCache>
                <c:formatCode>General</c:formatCode>
                <c:ptCount val="7"/>
                <c:pt idx="0">
                  <c:v>8</c:v>
                </c:pt>
                <c:pt idx="1">
                  <c:v>166</c:v>
                </c:pt>
                <c:pt idx="2">
                  <c:v>11</c:v>
                </c:pt>
                <c:pt idx="3">
                  <c:v>20</c:v>
                </c:pt>
                <c:pt idx="4">
                  <c:v>4</c:v>
                </c:pt>
                <c:pt idx="5">
                  <c:v>6</c:v>
                </c:pt>
                <c:pt idx="6">
                  <c:v>2</c:v>
                </c:pt>
              </c:numCache>
            </c:numRef>
          </c:val>
          <c:extLst>
            <c:ext xmlns:c16="http://schemas.microsoft.com/office/drawing/2014/chart" uri="{C3380CC4-5D6E-409C-BE32-E72D297353CC}">
              <c16:uniqueId val="{00000000-29F8-42FC-AC1A-49FBB02FDFD1}"/>
            </c:ext>
          </c:extLst>
        </c:ser>
        <c:dLbls>
          <c:showLegendKey val="0"/>
          <c:showVal val="0"/>
          <c:showCatName val="0"/>
          <c:showSerName val="0"/>
          <c:showPercent val="0"/>
          <c:showBubbleSize val="0"/>
        </c:dLbls>
        <c:gapWidth val="219"/>
        <c:axId val="261677600"/>
        <c:axId val="261673992"/>
      </c:barChart>
      <c:valAx>
        <c:axId val="261673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677600"/>
        <c:crosses val="autoZero"/>
        <c:crossBetween val="between"/>
      </c:valAx>
      <c:catAx>
        <c:axId val="261677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67399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SY 18/19</c:v>
                </c:pt>
              </c:strCache>
            </c:strRef>
          </c:tx>
          <c:spPr>
            <a:solidFill>
              <a:srgbClr val="0000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Withdrawals</c:v>
                </c:pt>
              </c:strCache>
            </c:strRef>
          </c:cat>
          <c:val>
            <c:numRef>
              <c:f>Sheet1!$B$2</c:f>
              <c:numCache>
                <c:formatCode>General</c:formatCode>
                <c:ptCount val="1"/>
                <c:pt idx="0">
                  <c:v>396</c:v>
                </c:pt>
              </c:numCache>
            </c:numRef>
          </c:val>
          <c:extLst>
            <c:ext xmlns:c16="http://schemas.microsoft.com/office/drawing/2014/chart" uri="{C3380CC4-5D6E-409C-BE32-E72D297353CC}">
              <c16:uniqueId val="{00000000-6274-48A3-A508-E0A4D7D11F6E}"/>
            </c:ext>
          </c:extLst>
        </c:ser>
        <c:ser>
          <c:idx val="1"/>
          <c:order val="1"/>
          <c:tx>
            <c:strRef>
              <c:f>Sheet1!$C$1</c:f>
              <c:strCache>
                <c:ptCount val="1"/>
                <c:pt idx="0">
                  <c:v>SY 19/20</c:v>
                </c:pt>
              </c:strCache>
            </c:strRef>
          </c:tx>
          <c:spPr>
            <a:solidFill>
              <a:srgbClr val="99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Withdrawals</c:v>
                </c:pt>
              </c:strCache>
            </c:strRef>
          </c:cat>
          <c:val>
            <c:numRef>
              <c:f>Sheet1!$C$2</c:f>
              <c:numCache>
                <c:formatCode>General</c:formatCode>
                <c:ptCount val="1"/>
                <c:pt idx="0">
                  <c:v>1252</c:v>
                </c:pt>
              </c:numCache>
            </c:numRef>
          </c:val>
          <c:extLst>
            <c:ext xmlns:c16="http://schemas.microsoft.com/office/drawing/2014/chart" uri="{C3380CC4-5D6E-409C-BE32-E72D297353CC}">
              <c16:uniqueId val="{00000001-6274-48A3-A508-E0A4D7D11F6E}"/>
            </c:ext>
          </c:extLst>
        </c:ser>
        <c:ser>
          <c:idx val="2"/>
          <c:order val="2"/>
          <c:tx>
            <c:strRef>
              <c:f>Sheet1!$D$1</c:f>
              <c:strCache>
                <c:ptCount val="1"/>
                <c:pt idx="0">
                  <c:v>SY 20/21</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Withdrawals</c:v>
                </c:pt>
              </c:strCache>
            </c:strRef>
          </c:cat>
          <c:val>
            <c:numRef>
              <c:f>Sheet1!$D$2</c:f>
              <c:numCache>
                <c:formatCode>General</c:formatCode>
                <c:ptCount val="1"/>
                <c:pt idx="0">
                  <c:v>1094</c:v>
                </c:pt>
              </c:numCache>
            </c:numRef>
          </c:val>
          <c:extLst>
            <c:ext xmlns:c16="http://schemas.microsoft.com/office/drawing/2014/chart" uri="{C3380CC4-5D6E-409C-BE32-E72D297353CC}">
              <c16:uniqueId val="{00000002-6274-48A3-A508-E0A4D7D11F6E}"/>
            </c:ext>
          </c:extLst>
        </c:ser>
        <c:ser>
          <c:idx val="3"/>
          <c:order val="3"/>
          <c:tx>
            <c:strRef>
              <c:f>Sheet1!$E$1</c:f>
              <c:strCache>
                <c:ptCount val="1"/>
                <c:pt idx="0">
                  <c:v>SY 21/22</c:v>
                </c:pt>
              </c:strCache>
            </c:strRef>
          </c:tx>
          <c:spPr>
            <a:solidFill>
              <a:srgbClr val="FFCC66"/>
            </a:solidFill>
            <a:ln>
              <a:noFill/>
            </a:ln>
            <a:effectLst/>
          </c:spPr>
          <c:invertIfNegative val="0"/>
          <c:dPt>
            <c:idx val="0"/>
            <c:invertIfNegative val="0"/>
            <c:bubble3D val="0"/>
            <c:spPr>
              <a:solidFill>
                <a:srgbClr val="FF9933"/>
              </a:solidFill>
              <a:ln>
                <a:noFill/>
              </a:ln>
              <a:effectLst/>
            </c:spPr>
            <c:extLst>
              <c:ext xmlns:c16="http://schemas.microsoft.com/office/drawing/2014/chart" uri="{C3380CC4-5D6E-409C-BE32-E72D297353CC}">
                <c16:uniqueId val="{00000004-6274-48A3-A508-E0A4D7D11F6E}"/>
              </c:ext>
            </c:extLst>
          </c:dPt>
          <c:dPt>
            <c:idx val="1"/>
            <c:invertIfNegative val="0"/>
            <c:bubble3D val="0"/>
            <c:spPr>
              <a:solidFill>
                <a:srgbClr val="FF9933"/>
              </a:solidFill>
              <a:ln>
                <a:noFill/>
              </a:ln>
              <a:effectLst/>
            </c:spPr>
            <c:extLst>
              <c:ext xmlns:c16="http://schemas.microsoft.com/office/drawing/2014/chart" uri="{C3380CC4-5D6E-409C-BE32-E72D297353CC}">
                <c16:uniqueId val="{00000006-6274-48A3-A508-E0A4D7D11F6E}"/>
              </c:ext>
            </c:extLst>
          </c:dPt>
          <c:dPt>
            <c:idx val="2"/>
            <c:invertIfNegative val="0"/>
            <c:bubble3D val="0"/>
            <c:spPr>
              <a:solidFill>
                <a:srgbClr val="FF9933"/>
              </a:solidFill>
              <a:ln>
                <a:noFill/>
              </a:ln>
              <a:effectLst/>
            </c:spPr>
            <c:extLst>
              <c:ext xmlns:c16="http://schemas.microsoft.com/office/drawing/2014/chart" uri="{C3380CC4-5D6E-409C-BE32-E72D297353CC}">
                <c16:uniqueId val="{00000008-6274-48A3-A508-E0A4D7D11F6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Withdrawals</c:v>
                </c:pt>
              </c:strCache>
            </c:strRef>
          </c:cat>
          <c:val>
            <c:numRef>
              <c:f>Sheet1!$E$2</c:f>
              <c:numCache>
                <c:formatCode>General</c:formatCode>
                <c:ptCount val="1"/>
                <c:pt idx="0">
                  <c:v>1353</c:v>
                </c:pt>
              </c:numCache>
            </c:numRef>
          </c:val>
          <c:extLst>
            <c:ext xmlns:c16="http://schemas.microsoft.com/office/drawing/2014/chart" uri="{C3380CC4-5D6E-409C-BE32-E72D297353CC}">
              <c16:uniqueId val="{00000009-6274-48A3-A508-E0A4D7D11F6E}"/>
            </c:ext>
          </c:extLst>
        </c:ser>
        <c:ser>
          <c:idx val="4"/>
          <c:order val="4"/>
          <c:tx>
            <c:strRef>
              <c:f>Sheet1!$F$1</c:f>
              <c:strCache>
                <c:ptCount val="1"/>
                <c:pt idx="0">
                  <c:v>SY 22/23</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Withdrawals</c:v>
                </c:pt>
              </c:strCache>
            </c:strRef>
          </c:cat>
          <c:val>
            <c:numRef>
              <c:f>Sheet1!$F$2</c:f>
              <c:numCache>
                <c:formatCode>General</c:formatCode>
                <c:ptCount val="1"/>
                <c:pt idx="0">
                  <c:v>688</c:v>
                </c:pt>
              </c:numCache>
            </c:numRef>
          </c:val>
          <c:extLst>
            <c:ext xmlns:c16="http://schemas.microsoft.com/office/drawing/2014/chart" uri="{C3380CC4-5D6E-409C-BE32-E72D297353CC}">
              <c16:uniqueId val="{0000000A-6274-48A3-A508-E0A4D7D11F6E}"/>
            </c:ext>
          </c:extLst>
        </c:ser>
        <c:dLbls>
          <c:dLblPos val="outEnd"/>
          <c:showLegendKey val="0"/>
          <c:showVal val="1"/>
          <c:showCatName val="0"/>
          <c:showSerName val="0"/>
          <c:showPercent val="0"/>
          <c:showBubbleSize val="0"/>
        </c:dLbls>
        <c:gapWidth val="75"/>
        <c:overlap val="-25"/>
        <c:axId val="237750736"/>
        <c:axId val="237751392"/>
      </c:barChart>
      <c:catAx>
        <c:axId val="23775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7751392"/>
        <c:crosses val="autoZero"/>
        <c:auto val="1"/>
        <c:lblAlgn val="ctr"/>
        <c:lblOffset val="100"/>
        <c:noMultiLvlLbl val="0"/>
      </c:catAx>
      <c:valAx>
        <c:axId val="237751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7750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Withdrawal Reason January 1st - June 12th</c:v>
                </c:pt>
              </c:strCache>
            </c:strRef>
          </c:tx>
          <c:spPr>
            <a:solidFill>
              <a:srgbClr val="0000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Transferring to brick and mortar</c:v>
                </c:pt>
                <c:pt idx="1">
                  <c:v>Involuntary Withdraw</c:v>
                </c:pt>
                <c:pt idx="2">
                  <c:v>Attending a Different Charter School</c:v>
                </c:pt>
                <c:pt idx="3">
                  <c:v>Filed Private School Affadavit</c:v>
                </c:pt>
                <c:pt idx="4">
                  <c:v>Moving Out of State</c:v>
                </c:pt>
              </c:strCache>
            </c:strRef>
          </c:cat>
          <c:val>
            <c:numRef>
              <c:f>Sheet1!$B$2:$B$7</c:f>
              <c:numCache>
                <c:formatCode>0.00%</c:formatCode>
                <c:ptCount val="6"/>
                <c:pt idx="0">
                  <c:v>0.20399999999999999</c:v>
                </c:pt>
                <c:pt idx="1">
                  <c:v>0.17399999999999999</c:v>
                </c:pt>
                <c:pt idx="2" formatCode="0.0%">
                  <c:v>0.111</c:v>
                </c:pt>
                <c:pt idx="3">
                  <c:v>0.106</c:v>
                </c:pt>
                <c:pt idx="4">
                  <c:v>9.8000000000000004E-2</c:v>
                </c:pt>
              </c:numCache>
            </c:numRef>
          </c:val>
          <c:extLst>
            <c:ext xmlns:c16="http://schemas.microsoft.com/office/drawing/2014/chart" uri="{C3380CC4-5D6E-409C-BE32-E72D297353CC}">
              <c16:uniqueId val="{00000000-1E98-404A-9055-60B2715B0E3F}"/>
            </c:ext>
          </c:extLst>
        </c:ser>
        <c:dLbls>
          <c:showLegendKey val="0"/>
          <c:showVal val="0"/>
          <c:showCatName val="0"/>
          <c:showSerName val="0"/>
          <c:showPercent val="0"/>
          <c:showBubbleSize val="0"/>
        </c:dLbls>
        <c:gapWidth val="219"/>
        <c:overlap val="-27"/>
        <c:axId val="223389456"/>
        <c:axId val="223391752"/>
      </c:barChart>
      <c:catAx>
        <c:axId val="22338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391752"/>
        <c:crosses val="autoZero"/>
        <c:auto val="1"/>
        <c:lblAlgn val="ctr"/>
        <c:lblOffset val="100"/>
        <c:noMultiLvlLbl val="0"/>
      </c:catAx>
      <c:valAx>
        <c:axId val="2233917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38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33048126068441"/>
          <c:y val="4.5597962807289456E-2"/>
          <c:w val="0.76157804915524985"/>
          <c:h val="0.54537519795318379"/>
        </c:manualLayout>
      </c:layout>
      <c:barChart>
        <c:barDir val="col"/>
        <c:grouping val="clustered"/>
        <c:varyColors val="0"/>
        <c:ser>
          <c:idx val="0"/>
          <c:order val="0"/>
          <c:tx>
            <c:strRef>
              <c:f>Sheet1!$B$1</c:f>
              <c:strCache>
                <c:ptCount val="1"/>
                <c:pt idx="0">
                  <c:v>Material Providers</c:v>
                </c:pt>
              </c:strCache>
            </c:strRef>
          </c:tx>
          <c:spPr>
            <a:solidFill>
              <a:srgbClr val="CC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Amazon</c:v>
                </c:pt>
                <c:pt idx="1">
                  <c:v>Rainbow Resource</c:v>
                </c:pt>
                <c:pt idx="2">
                  <c:v>KiwiCo </c:v>
                </c:pt>
                <c:pt idx="3">
                  <c:v>Bookshark</c:v>
                </c:pt>
                <c:pt idx="4">
                  <c:v>EdTech 101</c:v>
                </c:pt>
              </c:strCache>
            </c:strRef>
          </c:cat>
          <c:val>
            <c:numRef>
              <c:f>Sheet1!$B$2:$B$6</c:f>
              <c:numCache>
                <c:formatCode>"$"#,##0</c:formatCode>
                <c:ptCount val="5"/>
                <c:pt idx="0">
                  <c:v>753694</c:v>
                </c:pt>
                <c:pt idx="1">
                  <c:v>367144</c:v>
                </c:pt>
                <c:pt idx="2">
                  <c:v>86744</c:v>
                </c:pt>
                <c:pt idx="3">
                  <c:v>86039</c:v>
                </c:pt>
                <c:pt idx="4">
                  <c:v>75928</c:v>
                </c:pt>
              </c:numCache>
            </c:numRef>
          </c:val>
          <c:extLst>
            <c:ext xmlns:c16="http://schemas.microsoft.com/office/drawing/2014/chart" uri="{C3380CC4-5D6E-409C-BE32-E72D297353CC}">
              <c16:uniqueId val="{00000000-7A95-422D-8EAC-68A684E7EC88}"/>
            </c:ext>
          </c:extLst>
        </c:ser>
        <c:dLbls>
          <c:showLegendKey val="0"/>
          <c:showVal val="0"/>
          <c:showCatName val="0"/>
          <c:showSerName val="0"/>
          <c:showPercent val="0"/>
          <c:showBubbleSize val="0"/>
        </c:dLbls>
        <c:gapWidth val="50"/>
        <c:overlap val="-99"/>
        <c:axId val="399558856"/>
        <c:axId val="399559184"/>
      </c:barChart>
      <c:catAx>
        <c:axId val="39955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559184"/>
        <c:crosses val="autoZero"/>
        <c:auto val="1"/>
        <c:lblAlgn val="ctr"/>
        <c:lblOffset val="100"/>
        <c:noMultiLvlLbl val="0"/>
      </c:catAx>
      <c:valAx>
        <c:axId val="3995591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558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Service Providers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Independent Minds</c:v>
                </c:pt>
                <c:pt idx="1">
                  <c:v>Time4Learning</c:v>
                </c:pt>
                <c:pt idx="2">
                  <c:v>Sienna Ranch </c:v>
                </c:pt>
                <c:pt idx="3">
                  <c:v>Art &amp; Soul Music</c:v>
                </c:pt>
                <c:pt idx="4">
                  <c:v>Olive Tree Education</c:v>
                </c:pt>
              </c:strCache>
            </c:strRef>
          </c:cat>
          <c:val>
            <c:numRef>
              <c:f>Sheet1!$B$2:$B$6</c:f>
              <c:numCache>
                <c:formatCode>"$"#,##0</c:formatCode>
                <c:ptCount val="5"/>
                <c:pt idx="0">
                  <c:v>61141</c:v>
                </c:pt>
                <c:pt idx="1">
                  <c:v>46905</c:v>
                </c:pt>
                <c:pt idx="2">
                  <c:v>46293</c:v>
                </c:pt>
                <c:pt idx="3">
                  <c:v>39834</c:v>
                </c:pt>
                <c:pt idx="4">
                  <c:v>38216</c:v>
                </c:pt>
              </c:numCache>
            </c:numRef>
          </c:val>
          <c:extLst>
            <c:ext xmlns:c16="http://schemas.microsoft.com/office/drawing/2014/chart" uri="{C3380CC4-5D6E-409C-BE32-E72D297353CC}">
              <c16:uniqueId val="{00000000-AF9D-41E5-8EBC-730E050C7E6E}"/>
            </c:ext>
          </c:extLst>
        </c:ser>
        <c:dLbls>
          <c:showLegendKey val="0"/>
          <c:showVal val="0"/>
          <c:showCatName val="0"/>
          <c:showSerName val="0"/>
          <c:showPercent val="0"/>
          <c:showBubbleSize val="0"/>
        </c:dLbls>
        <c:gapWidth val="50"/>
        <c:overlap val="-27"/>
        <c:axId val="395893472"/>
        <c:axId val="395892160"/>
      </c:barChart>
      <c:catAx>
        <c:axId val="39589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5892160"/>
        <c:crosses val="autoZero"/>
        <c:auto val="1"/>
        <c:lblAlgn val="ctr"/>
        <c:lblOffset val="100"/>
        <c:noMultiLvlLbl val="0"/>
      </c:catAx>
      <c:valAx>
        <c:axId val="3958921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589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Current Materials Cataloged  </a:t>
            </a:r>
          </a:p>
        </c:rich>
      </c:tx>
      <c:layout>
        <c:manualLayout>
          <c:xMode val="edge"/>
          <c:yMode val="edge"/>
          <c:x val="0.12974007710552243"/>
          <c:y val="6.018700624143993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Curriculum Database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6E-49AE-9B32-3E8CEA364A9E}"/>
              </c:ext>
            </c:extLst>
          </c:dPt>
          <c:dPt>
            <c:idx val="1"/>
            <c:bubble3D val="0"/>
            <c:spPr>
              <a:solidFill>
                <a:srgbClr val="CC6600"/>
              </a:solidFill>
              <a:ln w="19050">
                <a:solidFill>
                  <a:schemeClr val="lt1"/>
                </a:solidFill>
              </a:ln>
              <a:effectLst/>
            </c:spPr>
            <c:extLst>
              <c:ext xmlns:c16="http://schemas.microsoft.com/office/drawing/2014/chart" uri="{C3380CC4-5D6E-409C-BE32-E72D297353CC}">
                <c16:uniqueId val="{00000003-6F6E-49AE-9B32-3E8CEA364A9E}"/>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6F6E-49AE-9B32-3E8CEA364A9E}"/>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6F6E-49AE-9B32-3E8CEA364A9E}"/>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6F6E-49AE-9B32-3E8CEA364A9E}"/>
              </c:ext>
            </c:extLst>
          </c:dPt>
          <c:dPt>
            <c:idx val="5"/>
            <c:bubble3D val="0"/>
            <c:spPr>
              <a:solidFill>
                <a:srgbClr val="00FFFF"/>
              </a:solidFill>
              <a:ln w="19050">
                <a:solidFill>
                  <a:schemeClr val="lt1"/>
                </a:solidFill>
              </a:ln>
              <a:effectLst/>
            </c:spPr>
            <c:extLst>
              <c:ext xmlns:c16="http://schemas.microsoft.com/office/drawing/2014/chart" uri="{C3380CC4-5D6E-409C-BE32-E72D297353CC}">
                <c16:uniqueId val="{0000000B-6F6E-49AE-9B32-3E8CEA364A9E}"/>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2DFE-4264-84F4-B5DD24255DCB}"/>
              </c:ext>
            </c:extLst>
          </c:dPt>
          <c:dPt>
            <c:idx val="7"/>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3-2DFE-4264-84F4-B5DD24255DCB}"/>
              </c:ext>
            </c:extLst>
          </c:dPt>
          <c:dLbls>
            <c:dLbl>
              <c:idx val="6"/>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DFE-4264-84F4-B5DD24255D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7"/>
                <c:pt idx="0">
                  <c:v>Science</c:v>
                </c:pt>
                <c:pt idx="1">
                  <c:v>Mathmatics </c:v>
                </c:pt>
                <c:pt idx="2">
                  <c:v>Language Arts </c:v>
                </c:pt>
                <c:pt idx="3">
                  <c:v>Lakeshore Learning Materials </c:v>
                </c:pt>
                <c:pt idx="4">
                  <c:v>Foreign Language/Art</c:v>
                </c:pt>
                <c:pt idx="5">
                  <c:v>Novels</c:v>
                </c:pt>
                <c:pt idx="6">
                  <c:v>Games/Puzzles </c:v>
                </c:pt>
              </c:strCache>
            </c:strRef>
          </c:cat>
          <c:val>
            <c:numRef>
              <c:f>Sheet1!$B$2:$B$10</c:f>
              <c:numCache>
                <c:formatCode>General</c:formatCode>
                <c:ptCount val="7"/>
                <c:pt idx="0">
                  <c:v>84</c:v>
                </c:pt>
                <c:pt idx="1">
                  <c:v>259</c:v>
                </c:pt>
                <c:pt idx="2">
                  <c:v>223</c:v>
                </c:pt>
                <c:pt idx="3">
                  <c:v>73</c:v>
                </c:pt>
                <c:pt idx="4">
                  <c:v>36</c:v>
                </c:pt>
                <c:pt idx="5">
                  <c:v>317</c:v>
                </c:pt>
                <c:pt idx="6">
                  <c:v>47</c:v>
                </c:pt>
              </c:numCache>
            </c:numRef>
          </c:val>
          <c:extLst>
            <c:ext xmlns:c16="http://schemas.microsoft.com/office/drawing/2014/chart" uri="{C3380CC4-5D6E-409C-BE32-E72D297353CC}">
              <c16:uniqueId val="{00000000-A401-493D-99CB-43E793494FD9}"/>
            </c:ext>
          </c:extLst>
        </c:ser>
        <c:dLbls>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6.8351054641810322E-2"/>
          <c:y val="0.61841458218429435"/>
          <c:w val="0.53851316883376743"/>
          <c:h val="0.372250177577831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0" dirty="0">
                <a:solidFill>
                  <a:schemeClr val="tx1"/>
                </a:solidFill>
                <a:latin typeface="Arial" panose="020B0604020202020204" pitchFamily="34" charset="0"/>
                <a:cs typeface="Arial" panose="020B0604020202020204" pitchFamily="34" charset="0"/>
              </a:rPr>
              <a:t>Trending Curriculum Requests</a:t>
            </a:r>
            <a:r>
              <a:rPr lang="en-US" sz="2000" b="0" baseline="0" dirty="0">
                <a:solidFill>
                  <a:schemeClr val="tx1"/>
                </a:solidFill>
                <a:latin typeface="Arial" panose="020B0604020202020204" pitchFamily="34" charset="0"/>
                <a:cs typeface="Arial" panose="020B0604020202020204" pitchFamily="34" charset="0"/>
              </a:rPr>
              <a:t> </a:t>
            </a:r>
          </a:p>
          <a:p>
            <a:pPr>
              <a:defRPr sz="2000" b="1">
                <a:solidFill>
                  <a:schemeClr val="tx1"/>
                </a:solidFill>
              </a:defRPr>
            </a:pPr>
            <a:endParaRPr lang="en-US" sz="2000" b="1" dirty="0">
              <a:solidFill>
                <a:schemeClr val="tx1"/>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March</c:v>
                </c:pt>
              </c:strCache>
            </c:strRef>
          </c:tx>
          <c:spPr>
            <a:solidFill>
              <a:srgbClr val="FFFF00"/>
            </a:solidFill>
            <a:ln>
              <a:noFill/>
            </a:ln>
            <a:effectLst/>
          </c:spPr>
          <c:invertIfNegative val="0"/>
          <c:cat>
            <c:strRef>
              <c:f>Sheet1!$A$2:$A$5</c:f>
              <c:strCache>
                <c:ptCount val="4"/>
                <c:pt idx="0">
                  <c:v>Games/Puzzles</c:v>
                </c:pt>
                <c:pt idx="1">
                  <c:v>Pre K Learning Materials</c:v>
                </c:pt>
                <c:pt idx="2">
                  <c:v>Foreign Language/Art</c:v>
                </c:pt>
                <c:pt idx="3">
                  <c:v>Lakeshore Learning </c:v>
                </c:pt>
              </c:strCache>
            </c:strRef>
          </c:cat>
          <c:val>
            <c:numRef>
              <c:f>Sheet1!$B$2:$B$5</c:f>
              <c:numCache>
                <c:formatCode>General</c:formatCode>
                <c:ptCount val="4"/>
                <c:pt idx="0">
                  <c:v>25</c:v>
                </c:pt>
                <c:pt idx="1">
                  <c:v>18</c:v>
                </c:pt>
                <c:pt idx="2">
                  <c:v>0</c:v>
                </c:pt>
                <c:pt idx="3">
                  <c:v>8</c:v>
                </c:pt>
              </c:numCache>
            </c:numRef>
          </c:val>
          <c:extLst>
            <c:ext xmlns:c16="http://schemas.microsoft.com/office/drawing/2014/chart" uri="{C3380CC4-5D6E-409C-BE32-E72D297353CC}">
              <c16:uniqueId val="{00000000-596B-4C5C-AAC4-5063C99CFF23}"/>
            </c:ext>
          </c:extLst>
        </c:ser>
        <c:ser>
          <c:idx val="1"/>
          <c:order val="1"/>
          <c:tx>
            <c:strRef>
              <c:f>Sheet1!$C$1</c:f>
              <c:strCache>
                <c:ptCount val="1"/>
                <c:pt idx="0">
                  <c:v>April</c:v>
                </c:pt>
              </c:strCache>
            </c:strRef>
          </c:tx>
          <c:spPr>
            <a:solidFill>
              <a:schemeClr val="accent1"/>
            </a:solidFill>
            <a:ln>
              <a:noFill/>
            </a:ln>
            <a:effectLst/>
          </c:spPr>
          <c:invertIfNegative val="0"/>
          <c:cat>
            <c:strRef>
              <c:f>Sheet1!$A$2:$A$5</c:f>
              <c:strCache>
                <c:ptCount val="4"/>
                <c:pt idx="0">
                  <c:v>Games/Puzzles</c:v>
                </c:pt>
                <c:pt idx="1">
                  <c:v>Pre K Learning Materials</c:v>
                </c:pt>
                <c:pt idx="2">
                  <c:v>Foreign Language/Art</c:v>
                </c:pt>
                <c:pt idx="3">
                  <c:v>Lakeshore Learning </c:v>
                </c:pt>
              </c:strCache>
            </c:strRef>
          </c:cat>
          <c:val>
            <c:numRef>
              <c:f>Sheet1!$C$2:$C$5</c:f>
              <c:numCache>
                <c:formatCode>General</c:formatCode>
                <c:ptCount val="4"/>
                <c:pt idx="0">
                  <c:v>10</c:v>
                </c:pt>
                <c:pt idx="1">
                  <c:v>27</c:v>
                </c:pt>
                <c:pt idx="2">
                  <c:v>14</c:v>
                </c:pt>
                <c:pt idx="3">
                  <c:v>31</c:v>
                </c:pt>
              </c:numCache>
            </c:numRef>
          </c:val>
          <c:extLst>
            <c:ext xmlns:c16="http://schemas.microsoft.com/office/drawing/2014/chart" uri="{C3380CC4-5D6E-409C-BE32-E72D297353CC}">
              <c16:uniqueId val="{00000001-596B-4C5C-AAC4-5063C99CFF23}"/>
            </c:ext>
          </c:extLst>
        </c:ser>
        <c:ser>
          <c:idx val="2"/>
          <c:order val="2"/>
          <c:tx>
            <c:strRef>
              <c:f>Sheet1!$D$1</c:f>
              <c:strCache>
                <c:ptCount val="1"/>
                <c:pt idx="0">
                  <c:v>May </c:v>
                </c:pt>
              </c:strCache>
            </c:strRef>
          </c:tx>
          <c:spPr>
            <a:solidFill>
              <a:schemeClr val="accent2"/>
            </a:solidFill>
            <a:ln>
              <a:noFill/>
            </a:ln>
            <a:effectLst/>
          </c:spPr>
          <c:invertIfNegative val="0"/>
          <c:cat>
            <c:strRef>
              <c:f>Sheet1!$A$2:$A$5</c:f>
              <c:strCache>
                <c:ptCount val="4"/>
                <c:pt idx="0">
                  <c:v>Games/Puzzles</c:v>
                </c:pt>
                <c:pt idx="1">
                  <c:v>Pre K Learning Materials</c:v>
                </c:pt>
                <c:pt idx="2">
                  <c:v>Foreign Language/Art</c:v>
                </c:pt>
                <c:pt idx="3">
                  <c:v>Lakeshore Learning </c:v>
                </c:pt>
              </c:strCache>
            </c:strRef>
          </c:cat>
          <c:val>
            <c:numRef>
              <c:f>Sheet1!$D$2:$D$5</c:f>
              <c:numCache>
                <c:formatCode>General</c:formatCode>
                <c:ptCount val="4"/>
                <c:pt idx="0">
                  <c:v>3</c:v>
                </c:pt>
                <c:pt idx="1">
                  <c:v>19</c:v>
                </c:pt>
                <c:pt idx="2">
                  <c:v>16</c:v>
                </c:pt>
                <c:pt idx="3">
                  <c:v>5</c:v>
                </c:pt>
              </c:numCache>
            </c:numRef>
          </c:val>
          <c:extLst>
            <c:ext xmlns:c16="http://schemas.microsoft.com/office/drawing/2014/chart" uri="{C3380CC4-5D6E-409C-BE32-E72D297353CC}">
              <c16:uniqueId val="{00000000-8BB4-4E78-97CE-D9BC7BDABD26}"/>
            </c:ext>
          </c:extLst>
        </c:ser>
        <c:dLbls>
          <c:showLegendKey val="0"/>
          <c:showVal val="0"/>
          <c:showCatName val="0"/>
          <c:showSerName val="0"/>
          <c:showPercent val="0"/>
          <c:showBubbleSize val="0"/>
        </c:dLbls>
        <c:gapWidth val="219"/>
        <c:overlap val="-27"/>
        <c:axId val="60270896"/>
        <c:axId val="304739640"/>
      </c:barChart>
      <c:catAx>
        <c:axId val="6027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4739640"/>
        <c:crosses val="autoZero"/>
        <c:auto val="1"/>
        <c:lblAlgn val="ctr"/>
        <c:lblOffset val="100"/>
        <c:noMultiLvlLbl val="0"/>
      </c:catAx>
      <c:valAx>
        <c:axId val="304739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27089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2692536788368439E-2"/>
          <c:y val="1.7948167790080224E-2"/>
          <c:w val="0.94741663330533066"/>
          <c:h val="0.67298585106167641"/>
        </c:manualLayout>
      </c:layout>
      <c:pie3DChart>
        <c:varyColors val="1"/>
        <c:ser>
          <c:idx val="0"/>
          <c:order val="0"/>
          <c:tx>
            <c:strRef>
              <c:f>Sheet1!$B$1</c:f>
              <c:strCache>
                <c:ptCount val="1"/>
                <c:pt idx="0">
                  <c:v>Column1</c:v>
                </c:pt>
              </c:strCache>
            </c:strRef>
          </c:tx>
          <c:dPt>
            <c:idx val="0"/>
            <c:bubble3D val="0"/>
            <c:spPr>
              <a:solidFill>
                <a:srgbClr val="FF66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1010-4328-8735-735F37CAF08E}"/>
              </c:ext>
            </c:extLst>
          </c:dPt>
          <c:dPt>
            <c:idx val="1"/>
            <c:bubble3D val="0"/>
            <c:spPr>
              <a:solidFill>
                <a:srgbClr val="0070C0"/>
              </a:solidFill>
              <a:ln w="25400">
                <a:solidFill>
                  <a:schemeClr val="lt1"/>
                </a:solidFill>
              </a:ln>
              <a:effectLst/>
              <a:sp3d contourW="25400">
                <a:contourClr>
                  <a:schemeClr val="lt1"/>
                </a:contourClr>
              </a:sp3d>
            </c:spPr>
            <c:extLst>
              <c:ext xmlns:c16="http://schemas.microsoft.com/office/drawing/2014/chart" uri="{C3380CC4-5D6E-409C-BE32-E72D297353CC}">
                <c16:uniqueId val="{00000004-1010-4328-8735-735F37CAF08E}"/>
              </c:ext>
            </c:extLst>
          </c:dPt>
          <c:dPt>
            <c:idx val="2"/>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2-1010-4328-8735-735F37CAF08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11D-44BE-8D7F-9112D1FF5B7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11D-44BE-8D7F-9112D1FF5B7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11D-44BE-8D7F-9112D1FF5B7C}"/>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C11D-44BE-8D7F-9112D1FF5B7C}"/>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C11D-44BE-8D7F-9112D1FF5B7C}"/>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C11D-44BE-8D7F-9112D1FF5B7C}"/>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1010-4328-8735-735F37CAF08E}"/>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4-1010-4328-8735-735F37CAF08E}"/>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2-1010-4328-8735-735F37CAF0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3"/>
                <c:pt idx="0">
                  <c:v>Los Angeles</c:v>
                </c:pt>
                <c:pt idx="1">
                  <c:v>San Diego</c:v>
                </c:pt>
                <c:pt idx="2">
                  <c:v>Yolo</c:v>
                </c:pt>
              </c:strCache>
            </c:strRef>
          </c:cat>
          <c:val>
            <c:numRef>
              <c:f>Sheet1!$B$2:$B$10</c:f>
              <c:numCache>
                <c:formatCode>_("$"* #,##0_);_("$"* \(#,##0\);_("$"* "-"_);_(@_)</c:formatCode>
                <c:ptCount val="9"/>
                <c:pt idx="0">
                  <c:v>5983844</c:v>
                </c:pt>
                <c:pt idx="1">
                  <c:v>4618997</c:v>
                </c:pt>
                <c:pt idx="2">
                  <c:v>4087696</c:v>
                </c:pt>
              </c:numCache>
            </c:numRef>
          </c:val>
          <c:extLst>
            <c:ext xmlns:c16="http://schemas.microsoft.com/office/drawing/2014/chart" uri="{C3380CC4-5D6E-409C-BE32-E72D297353CC}">
              <c16:uniqueId val="{00000000-7E5A-4F03-AA42-9966A8AB86AB}"/>
            </c:ext>
          </c:extLst>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3"/>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0.33029241997075942"/>
          <c:y val="0.8435845478823687"/>
          <c:w val="0.34235857382974993"/>
          <c:h val="4.758126338029485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701981428318699E-2"/>
          <c:y val="8.6653639054778436E-2"/>
          <c:w val="0.91349360024556592"/>
          <c:h val="0.55797484905113448"/>
        </c:manualLayout>
      </c:layout>
      <c:barChart>
        <c:barDir val="col"/>
        <c:grouping val="clustered"/>
        <c:varyColors val="0"/>
        <c:ser>
          <c:idx val="0"/>
          <c:order val="0"/>
          <c:tx>
            <c:strRef>
              <c:f>Sheet1!$B$1</c:f>
              <c:strCache>
                <c:ptCount val="1"/>
                <c:pt idx="0">
                  <c:v>Los Angeles </c:v>
                </c:pt>
              </c:strCache>
            </c:strRef>
          </c:tx>
          <c:spPr>
            <a:solidFill>
              <a:srgbClr val="FFFF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A-G Completion </c:v>
                </c:pt>
                <c:pt idx="1">
                  <c:v>Pre Kindergarten</c:v>
                </c:pt>
                <c:pt idx="2">
                  <c:v>Educator Effectiveness</c:v>
                </c:pt>
                <c:pt idx="3">
                  <c:v>ELO</c:v>
                </c:pt>
                <c:pt idx="4">
                  <c:v>ESSER III</c:v>
                </c:pt>
                <c:pt idx="5">
                  <c:v>Ethnic Studies Block Grant</c:v>
                </c:pt>
                <c:pt idx="6">
                  <c:v>Title I</c:v>
                </c:pt>
                <c:pt idx="7">
                  <c:v>Title II</c:v>
                </c:pt>
                <c:pt idx="8">
                  <c:v>Title IV</c:v>
                </c:pt>
              </c:strCache>
            </c:strRef>
          </c:cat>
          <c:val>
            <c:numRef>
              <c:f>Sheet1!$B$2:$B$10</c:f>
              <c:numCache>
                <c:formatCode>_("$"* #,##0_);_("$"* \(#,##0\);_("$"* "-"_);_(@_)</c:formatCode>
                <c:ptCount val="9"/>
                <c:pt idx="0">
                  <c:v>46312</c:v>
                </c:pt>
                <c:pt idx="1">
                  <c:v>55709</c:v>
                </c:pt>
                <c:pt idx="2">
                  <c:v>141662</c:v>
                </c:pt>
                <c:pt idx="3">
                  <c:v>42544</c:v>
                </c:pt>
                <c:pt idx="4">
                  <c:v>993085</c:v>
                </c:pt>
                <c:pt idx="5">
                  <c:v>5650</c:v>
                </c:pt>
                <c:pt idx="6">
                  <c:v>151168</c:v>
                </c:pt>
                <c:pt idx="7">
                  <c:v>24648</c:v>
                </c:pt>
                <c:pt idx="8">
                  <c:v>10000</c:v>
                </c:pt>
              </c:numCache>
            </c:numRef>
          </c:val>
          <c:extLst>
            <c:ext xmlns:c16="http://schemas.microsoft.com/office/drawing/2014/chart" uri="{C3380CC4-5D6E-409C-BE32-E72D297353CC}">
              <c16:uniqueId val="{00000000-EF05-4E0B-A264-38DF88C3FDBD}"/>
            </c:ext>
          </c:extLst>
        </c:ser>
        <c:ser>
          <c:idx val="1"/>
          <c:order val="1"/>
          <c:tx>
            <c:strRef>
              <c:f>Sheet1!$C$1</c:f>
              <c:strCache>
                <c:ptCount val="1"/>
                <c:pt idx="0">
                  <c:v>San Diego</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A-G Completion </c:v>
                </c:pt>
                <c:pt idx="1">
                  <c:v>Pre Kindergarten</c:v>
                </c:pt>
                <c:pt idx="2">
                  <c:v>Educator Effectiveness</c:v>
                </c:pt>
                <c:pt idx="3">
                  <c:v>ELO</c:v>
                </c:pt>
                <c:pt idx="4">
                  <c:v>ESSER III</c:v>
                </c:pt>
                <c:pt idx="5">
                  <c:v>Ethnic Studies Block Grant</c:v>
                </c:pt>
                <c:pt idx="6">
                  <c:v>Title I</c:v>
                </c:pt>
                <c:pt idx="7">
                  <c:v>Title II</c:v>
                </c:pt>
                <c:pt idx="8">
                  <c:v>Title IV</c:v>
                </c:pt>
              </c:strCache>
            </c:strRef>
          </c:cat>
          <c:val>
            <c:numRef>
              <c:f>Sheet1!$C$2:$C$10</c:f>
              <c:numCache>
                <c:formatCode>_("$"* #,##0_);_("$"* \(#,##0\);_("$"* "-"_);_(@_)</c:formatCode>
                <c:ptCount val="9"/>
                <c:pt idx="0">
                  <c:v>60711</c:v>
                </c:pt>
                <c:pt idx="1">
                  <c:v>60968</c:v>
                </c:pt>
                <c:pt idx="2">
                  <c:v>186089</c:v>
                </c:pt>
                <c:pt idx="3">
                  <c:v>68097</c:v>
                </c:pt>
                <c:pt idx="4">
                  <c:v>789584</c:v>
                </c:pt>
                <c:pt idx="5">
                  <c:v>5343</c:v>
                </c:pt>
                <c:pt idx="6">
                  <c:v>159904</c:v>
                </c:pt>
                <c:pt idx="7">
                  <c:v>26785</c:v>
                </c:pt>
                <c:pt idx="8">
                  <c:v>10000</c:v>
                </c:pt>
              </c:numCache>
            </c:numRef>
          </c:val>
          <c:extLst>
            <c:ext xmlns:c16="http://schemas.microsoft.com/office/drawing/2014/chart" uri="{C3380CC4-5D6E-409C-BE32-E72D297353CC}">
              <c16:uniqueId val="{00000001-EF05-4E0B-A264-38DF88C3FDBD}"/>
            </c:ext>
          </c:extLst>
        </c:ser>
        <c:ser>
          <c:idx val="2"/>
          <c:order val="2"/>
          <c:tx>
            <c:strRef>
              <c:f>Sheet1!$D$1</c:f>
              <c:strCache>
                <c:ptCount val="1"/>
                <c:pt idx="0">
                  <c:v>Yolo</c:v>
                </c:pt>
              </c:strCache>
            </c:strRef>
          </c:tx>
          <c:spPr>
            <a:solidFill>
              <a:srgbClr val="FF66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A-G Completion </c:v>
                </c:pt>
                <c:pt idx="1">
                  <c:v>Pre Kindergarten</c:v>
                </c:pt>
                <c:pt idx="2">
                  <c:v>Educator Effectiveness</c:v>
                </c:pt>
                <c:pt idx="3">
                  <c:v>ELO</c:v>
                </c:pt>
                <c:pt idx="4">
                  <c:v>ESSER III</c:v>
                </c:pt>
                <c:pt idx="5">
                  <c:v>Ethnic Studies Block Grant</c:v>
                </c:pt>
                <c:pt idx="6">
                  <c:v>Title I</c:v>
                </c:pt>
                <c:pt idx="7">
                  <c:v>Title II</c:v>
                </c:pt>
                <c:pt idx="8">
                  <c:v>Title IV</c:v>
                </c:pt>
              </c:strCache>
            </c:strRef>
          </c:cat>
          <c:val>
            <c:numRef>
              <c:f>Sheet1!$D$2:$D$10</c:f>
              <c:numCache>
                <c:formatCode>_("$"* #,##0_);_("$"* \(#,##0\);_("$"* "-"_);_(@_)</c:formatCode>
                <c:ptCount val="9"/>
                <c:pt idx="0">
                  <c:v>15178</c:v>
                </c:pt>
                <c:pt idx="1">
                  <c:v>58394</c:v>
                </c:pt>
                <c:pt idx="2">
                  <c:v>98879</c:v>
                </c:pt>
                <c:pt idx="3">
                  <c:v>27272</c:v>
                </c:pt>
                <c:pt idx="4">
                  <c:v>405878</c:v>
                </c:pt>
                <c:pt idx="5">
                  <c:v>2378</c:v>
                </c:pt>
                <c:pt idx="6">
                  <c:v>73252</c:v>
                </c:pt>
                <c:pt idx="7">
                  <c:v>14404</c:v>
                </c:pt>
                <c:pt idx="8">
                  <c:v>10000</c:v>
                </c:pt>
              </c:numCache>
            </c:numRef>
          </c:val>
          <c:extLst>
            <c:ext xmlns:c16="http://schemas.microsoft.com/office/drawing/2014/chart" uri="{C3380CC4-5D6E-409C-BE32-E72D297353CC}">
              <c16:uniqueId val="{00000002-EF05-4E0B-A264-38DF88C3FDBD}"/>
            </c:ext>
          </c:extLst>
        </c:ser>
        <c:dLbls>
          <c:dLblPos val="outEnd"/>
          <c:showLegendKey val="0"/>
          <c:showVal val="1"/>
          <c:showCatName val="0"/>
          <c:showSerName val="0"/>
          <c:showPercent val="0"/>
          <c:showBubbleSize val="0"/>
        </c:dLbls>
        <c:gapWidth val="50"/>
        <c:overlap val="-100"/>
        <c:axId val="343485432"/>
        <c:axId val="343486712"/>
      </c:barChart>
      <c:catAx>
        <c:axId val="343485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64" b="0" i="0" u="none" strike="noStrike" kern="1200" cap="all" spc="120" normalizeH="0" baseline="0">
                <a:solidFill>
                  <a:schemeClr val="tx1"/>
                </a:solidFill>
                <a:latin typeface="+mn-lt"/>
                <a:ea typeface="+mn-ea"/>
                <a:cs typeface="+mn-cs"/>
              </a:defRPr>
            </a:pPr>
            <a:endParaRPr lang="en-US"/>
          </a:p>
        </c:txPr>
        <c:crossAx val="343486712"/>
        <c:crosses val="autoZero"/>
        <c:auto val="1"/>
        <c:lblAlgn val="ctr"/>
        <c:lblOffset val="100"/>
        <c:noMultiLvlLbl val="0"/>
      </c:catAx>
      <c:valAx>
        <c:axId val="343486712"/>
        <c:scaling>
          <c:orientation val="minMax"/>
        </c:scaling>
        <c:delete val="1"/>
        <c:axPos val="l"/>
        <c:numFmt formatCode="_(&quot;$&quot;* #,##0_);_(&quot;$&quot;* \(#,##0\);_(&quot;$&quot;* &quot;-&quot;_);_(@_)" sourceLinked="1"/>
        <c:majorTickMark val="none"/>
        <c:minorTickMark val="none"/>
        <c:tickLblPos val="nextTo"/>
        <c:crossAx val="34348543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701981428318699E-2"/>
          <c:y val="8.6653639054778436E-2"/>
          <c:w val="0.91349360024556592"/>
          <c:h val="0.55797484905113448"/>
        </c:manualLayout>
      </c:layout>
      <c:barChart>
        <c:barDir val="col"/>
        <c:grouping val="clustered"/>
        <c:varyColors val="0"/>
        <c:ser>
          <c:idx val="0"/>
          <c:order val="0"/>
          <c:tx>
            <c:strRef>
              <c:f>Sheet1!$B$1</c:f>
              <c:strCache>
                <c:ptCount val="1"/>
                <c:pt idx="0">
                  <c:v>Los Angeles </c:v>
                </c:pt>
              </c:strCache>
            </c:strRef>
          </c:tx>
          <c:spPr>
            <a:solidFill>
              <a:srgbClr val="FFFF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A-G Completion </c:v>
                </c:pt>
                <c:pt idx="1">
                  <c:v>Pre Kindergarten</c:v>
                </c:pt>
                <c:pt idx="2">
                  <c:v>Educator Effectiveness</c:v>
                </c:pt>
                <c:pt idx="3">
                  <c:v>ELO</c:v>
                </c:pt>
                <c:pt idx="4">
                  <c:v>ESSER III</c:v>
                </c:pt>
                <c:pt idx="5">
                  <c:v>Ethnic Studies Block Grant</c:v>
                </c:pt>
                <c:pt idx="6">
                  <c:v>Title I</c:v>
                </c:pt>
                <c:pt idx="7">
                  <c:v>Title II</c:v>
                </c:pt>
                <c:pt idx="8">
                  <c:v>Title IV</c:v>
                </c:pt>
              </c:strCache>
            </c:strRef>
          </c:cat>
          <c:val>
            <c:numRef>
              <c:f>Sheet1!$B$2:$B$10</c:f>
              <c:numCache>
                <c:formatCode>_("$"* #,##0_);_("$"* \(#,##0\);_("$"* "-"_);_(@_)</c:formatCode>
                <c:ptCount val="9"/>
                <c:pt idx="0">
                  <c:v>0</c:v>
                </c:pt>
                <c:pt idx="1">
                  <c:v>138606</c:v>
                </c:pt>
                <c:pt idx="2">
                  <c:v>104330</c:v>
                </c:pt>
                <c:pt idx="3">
                  <c:v>82468</c:v>
                </c:pt>
                <c:pt idx="4">
                  <c:v>399701</c:v>
                </c:pt>
                <c:pt idx="5">
                  <c:v>0</c:v>
                </c:pt>
                <c:pt idx="6">
                  <c:v>153139</c:v>
                </c:pt>
                <c:pt idx="7">
                  <c:v>8926</c:v>
                </c:pt>
                <c:pt idx="8">
                  <c:v>11541</c:v>
                </c:pt>
              </c:numCache>
            </c:numRef>
          </c:val>
          <c:extLst>
            <c:ext xmlns:c16="http://schemas.microsoft.com/office/drawing/2014/chart" uri="{C3380CC4-5D6E-409C-BE32-E72D297353CC}">
              <c16:uniqueId val="{00000000-EF05-4E0B-A264-38DF88C3FDBD}"/>
            </c:ext>
          </c:extLst>
        </c:ser>
        <c:ser>
          <c:idx val="1"/>
          <c:order val="1"/>
          <c:tx>
            <c:strRef>
              <c:f>Sheet1!$C$1</c:f>
              <c:strCache>
                <c:ptCount val="1"/>
                <c:pt idx="0">
                  <c:v>San Diego</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A-G Completion </c:v>
                </c:pt>
                <c:pt idx="1">
                  <c:v>Pre Kindergarten</c:v>
                </c:pt>
                <c:pt idx="2">
                  <c:v>Educator Effectiveness</c:v>
                </c:pt>
                <c:pt idx="3">
                  <c:v>ELO</c:v>
                </c:pt>
                <c:pt idx="4">
                  <c:v>ESSER III</c:v>
                </c:pt>
                <c:pt idx="5">
                  <c:v>Ethnic Studies Block Grant</c:v>
                </c:pt>
                <c:pt idx="6">
                  <c:v>Title I</c:v>
                </c:pt>
                <c:pt idx="7">
                  <c:v>Title II</c:v>
                </c:pt>
                <c:pt idx="8">
                  <c:v>Title IV</c:v>
                </c:pt>
              </c:strCache>
            </c:strRef>
          </c:cat>
          <c:val>
            <c:numRef>
              <c:f>Sheet1!$C$2:$C$10</c:f>
              <c:numCache>
                <c:formatCode>_("$"* #,##0_);_("$"* \(#,##0\);_("$"* "-"_);_(@_)</c:formatCode>
                <c:ptCount val="9"/>
                <c:pt idx="0">
                  <c:v>0</c:v>
                </c:pt>
                <c:pt idx="1">
                  <c:v>118804</c:v>
                </c:pt>
                <c:pt idx="2">
                  <c:v>89231</c:v>
                </c:pt>
                <c:pt idx="3">
                  <c:v>80715</c:v>
                </c:pt>
                <c:pt idx="4">
                  <c:v>372872</c:v>
                </c:pt>
                <c:pt idx="5">
                  <c:v>0</c:v>
                </c:pt>
                <c:pt idx="6">
                  <c:v>131312</c:v>
                </c:pt>
                <c:pt idx="7">
                  <c:v>7654</c:v>
                </c:pt>
                <c:pt idx="8">
                  <c:v>9897</c:v>
                </c:pt>
              </c:numCache>
            </c:numRef>
          </c:val>
          <c:extLst>
            <c:ext xmlns:c16="http://schemas.microsoft.com/office/drawing/2014/chart" uri="{C3380CC4-5D6E-409C-BE32-E72D297353CC}">
              <c16:uniqueId val="{00000001-EF05-4E0B-A264-38DF88C3FDBD}"/>
            </c:ext>
          </c:extLst>
        </c:ser>
        <c:ser>
          <c:idx val="2"/>
          <c:order val="2"/>
          <c:tx>
            <c:strRef>
              <c:f>Sheet1!$D$1</c:f>
              <c:strCache>
                <c:ptCount val="1"/>
                <c:pt idx="0">
                  <c:v>Yolo</c:v>
                </c:pt>
              </c:strCache>
            </c:strRef>
          </c:tx>
          <c:spPr>
            <a:solidFill>
              <a:srgbClr val="FF66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A-G Completion </c:v>
                </c:pt>
                <c:pt idx="1">
                  <c:v>Pre Kindergarten</c:v>
                </c:pt>
                <c:pt idx="2">
                  <c:v>Educator Effectiveness</c:v>
                </c:pt>
                <c:pt idx="3">
                  <c:v>ELO</c:v>
                </c:pt>
                <c:pt idx="4">
                  <c:v>ESSER III</c:v>
                </c:pt>
                <c:pt idx="5">
                  <c:v>Ethnic Studies Block Grant</c:v>
                </c:pt>
                <c:pt idx="6">
                  <c:v>Title I</c:v>
                </c:pt>
                <c:pt idx="7">
                  <c:v>Title II</c:v>
                </c:pt>
                <c:pt idx="8">
                  <c:v>Title IV</c:v>
                </c:pt>
              </c:strCache>
            </c:strRef>
          </c:cat>
          <c:val>
            <c:numRef>
              <c:f>Sheet1!$D$2:$D$10</c:f>
              <c:numCache>
                <c:formatCode>_("$"* #,##0_);_("$"* \(#,##0\);_("$"* "-"_);_(@_)</c:formatCode>
                <c:ptCount val="9"/>
                <c:pt idx="0">
                  <c:v>0</c:v>
                </c:pt>
                <c:pt idx="1">
                  <c:v>95125</c:v>
                </c:pt>
                <c:pt idx="2">
                  <c:v>69038</c:v>
                </c:pt>
                <c:pt idx="3">
                  <c:v>57758</c:v>
                </c:pt>
                <c:pt idx="4">
                  <c:v>278628</c:v>
                </c:pt>
                <c:pt idx="5">
                  <c:v>0</c:v>
                </c:pt>
                <c:pt idx="6">
                  <c:v>132612</c:v>
                </c:pt>
                <c:pt idx="7">
                  <c:v>6132</c:v>
                </c:pt>
                <c:pt idx="8">
                  <c:v>7929</c:v>
                </c:pt>
              </c:numCache>
            </c:numRef>
          </c:val>
          <c:extLst>
            <c:ext xmlns:c16="http://schemas.microsoft.com/office/drawing/2014/chart" uri="{C3380CC4-5D6E-409C-BE32-E72D297353CC}">
              <c16:uniqueId val="{00000002-EF05-4E0B-A264-38DF88C3FDBD}"/>
            </c:ext>
          </c:extLst>
        </c:ser>
        <c:dLbls>
          <c:dLblPos val="outEnd"/>
          <c:showLegendKey val="0"/>
          <c:showVal val="1"/>
          <c:showCatName val="0"/>
          <c:showSerName val="0"/>
          <c:showPercent val="0"/>
          <c:showBubbleSize val="0"/>
        </c:dLbls>
        <c:gapWidth val="50"/>
        <c:overlap val="-100"/>
        <c:axId val="343485432"/>
        <c:axId val="343486712"/>
      </c:barChart>
      <c:catAx>
        <c:axId val="343485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64" b="0" i="0" u="none" strike="noStrike" kern="1200" cap="all" spc="120" normalizeH="0" baseline="0">
                <a:solidFill>
                  <a:schemeClr val="tx1"/>
                </a:solidFill>
                <a:latin typeface="+mn-lt"/>
                <a:ea typeface="+mn-ea"/>
                <a:cs typeface="+mn-cs"/>
              </a:defRPr>
            </a:pPr>
            <a:endParaRPr lang="en-US"/>
          </a:p>
        </c:txPr>
        <c:crossAx val="343486712"/>
        <c:crosses val="autoZero"/>
        <c:auto val="1"/>
        <c:lblAlgn val="ctr"/>
        <c:lblOffset val="100"/>
        <c:noMultiLvlLbl val="0"/>
      </c:catAx>
      <c:valAx>
        <c:axId val="343486712"/>
        <c:scaling>
          <c:orientation val="minMax"/>
        </c:scaling>
        <c:delete val="1"/>
        <c:axPos val="l"/>
        <c:numFmt formatCode="_(&quot;$&quot;* #,##0_);_(&quot;$&quot;* \(#,##0\);_(&quot;$&quot;* &quot;-&quot;_);_(@_)" sourceLinked="1"/>
        <c:majorTickMark val="none"/>
        <c:minorTickMark val="none"/>
        <c:tickLblPos val="nextTo"/>
        <c:crossAx val="34348543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0"/>
            <a:ext cx="3038475"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 name="Google Shape;157;p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3" name="Google Shape;223;p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60612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0508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7743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39926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1" name="Google Shape;271;p1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1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515f3c5ae5_2_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 name="Google Shape;111;g1515f3c5ae5_2_2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1515f3c5ae5_2_2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26217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Month of May 2023</a:t>
            </a:r>
          </a:p>
          <a:p>
            <a:pPr marL="0" lvl="0" indent="0" algn="l" rtl="0">
              <a:lnSpc>
                <a:spcPct val="100000"/>
              </a:lnSpc>
              <a:spcBef>
                <a:spcPts val="0"/>
              </a:spcBef>
              <a:spcAft>
                <a:spcPts val="0"/>
              </a:spcAft>
              <a:buSzPts val="1400"/>
              <a:buNone/>
            </a:pPr>
            <a:r>
              <a:rPr lang="en-US" dirty="0"/>
              <a:t>Renaissance - K12 assessment</a:t>
            </a:r>
          </a:p>
          <a:p>
            <a:pPr marL="0" lvl="0" indent="0" algn="l" rtl="0">
              <a:lnSpc>
                <a:spcPct val="100000"/>
              </a:lnSpc>
              <a:spcBef>
                <a:spcPts val="0"/>
              </a:spcBef>
              <a:spcAft>
                <a:spcPts val="0"/>
              </a:spcAft>
              <a:buSzPts val="1400"/>
              <a:buNone/>
            </a:pPr>
            <a:r>
              <a:rPr lang="en-US" dirty="0"/>
              <a:t>School Pathways – SIS</a:t>
            </a:r>
          </a:p>
          <a:p>
            <a:pPr marL="0" lvl="0" indent="0" algn="l" rtl="0">
              <a:lnSpc>
                <a:spcPct val="100000"/>
              </a:lnSpc>
              <a:spcBef>
                <a:spcPts val="0"/>
              </a:spcBef>
              <a:spcAft>
                <a:spcPts val="0"/>
              </a:spcAft>
              <a:buSzPts val="1400"/>
              <a:buNone/>
            </a:pPr>
            <a:r>
              <a:rPr lang="en-US" dirty="0"/>
              <a:t>BrainPOP - </a:t>
            </a:r>
            <a:r>
              <a:rPr lang="en-US" b="0" i="0" dirty="0">
                <a:solidFill>
                  <a:srgbClr val="BDC1C6"/>
                </a:solidFill>
                <a:effectLst/>
                <a:latin typeface="Roboto" panose="02000000000000000000" pitchFamily="2" charset="0"/>
              </a:rPr>
              <a:t>online educational solution</a:t>
            </a:r>
            <a:endParaRPr lang="en-US" dirty="0"/>
          </a:p>
          <a:p>
            <a:pPr marL="0" lvl="0" indent="0" algn="l" rtl="0">
              <a:lnSpc>
                <a:spcPct val="100000"/>
              </a:lnSpc>
              <a:spcBef>
                <a:spcPts val="0"/>
              </a:spcBef>
              <a:spcAft>
                <a:spcPts val="0"/>
              </a:spcAft>
              <a:buSzPts val="1400"/>
              <a:buNone/>
            </a:pPr>
            <a:r>
              <a:rPr lang="en-US" dirty="0"/>
              <a:t>Lexia -  learning platform for meaningful engagement</a:t>
            </a:r>
          </a:p>
          <a:p>
            <a:pPr marL="0" lvl="0" indent="0" algn="l" rtl="0">
              <a:spcBef>
                <a:spcPts val="0"/>
              </a:spcBef>
              <a:spcAft>
                <a:spcPts val="0"/>
              </a:spcAft>
              <a:buNone/>
            </a:pPr>
            <a:r>
              <a:rPr lang="en-US" dirty="0" err="1"/>
              <a:t>StarFall</a:t>
            </a:r>
            <a:r>
              <a:rPr lang="en-US" dirty="0"/>
              <a:t>- </a:t>
            </a:r>
            <a:r>
              <a:rPr lang="en-US" b="0" i="0" dirty="0">
                <a:solidFill>
                  <a:srgbClr val="BDC1C6"/>
                </a:solidFill>
                <a:effectLst/>
                <a:latin typeface="Roboto" panose="02000000000000000000" pitchFamily="2" charset="0"/>
              </a:rPr>
              <a:t>personalized education</a:t>
            </a:r>
            <a:endParaRPr dirty="0"/>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05286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33506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7808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 name="Google Shape;166;p2: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2: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4201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4344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698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9678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998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7806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2342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6893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15f3c5ae5_2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 name="Google Shape;119;g1515f3c5ae5_2_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515f3c5ae5_2_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1618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60fc07bdd8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 name="Google Shape;127;g160fc07bdd8_0_0: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graph shows</a:t>
            </a:r>
            <a:r>
              <a:rPr lang="en-US" baseline="0" dirty="0" smtClean="0"/>
              <a:t> the number of tickets submitted each day between August 2022 and June 2023. This helps identify peak times of support. It is clear that the beginning of the school year is a peak support time. </a:t>
            </a:r>
            <a:endParaRPr dirty="0"/>
          </a:p>
        </p:txBody>
      </p:sp>
      <p:sp>
        <p:nvSpPr>
          <p:cNvPr id="128" name="Google Shape;128;g160fc07bdd8_0_0: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01738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60fc07bdd8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6" name="Google Shape;136;g160fc07bdd8_0_7: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Our</a:t>
            </a:r>
            <a:r>
              <a:rPr lang="en-US" baseline="0" dirty="0" smtClean="0"/>
              <a:t> average response time varied per ticket. In most cases, we were able to complete a ticket within 1 business day. Other tickets may have required more support from our SIS vendor representative or technical assistance. When calculating this data, we based it on when the ticket has been completed and omitted weekends/ holidays. </a:t>
            </a:r>
            <a:endParaRPr dirty="0"/>
          </a:p>
        </p:txBody>
      </p:sp>
      <p:sp>
        <p:nvSpPr>
          <p:cNvPr id="137" name="Google Shape;137;g160fc07bdd8_0_7: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61325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60fc07bdd8_0_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160fc07bdd8_0_17: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graph shows</a:t>
            </a:r>
            <a:r>
              <a:rPr lang="en-US" baseline="0" dirty="0" smtClean="0"/>
              <a:t> the number of departments that completed a support request or ticket in the Operations Helpdesk. The top users were Options and Online Learning. </a:t>
            </a:r>
            <a:endParaRPr dirty="0"/>
          </a:p>
        </p:txBody>
      </p:sp>
      <p:sp>
        <p:nvSpPr>
          <p:cNvPr id="146" name="Google Shape;146;g160fc07bdd8_0_17: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91500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1" name="Google Shape;391;p27: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27: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 name="Google Shape;182;p4: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4: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0" name="Google Shape;190;p5: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5: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62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643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7: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7: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21c6c0ca2a_0_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g221c6c0ca2a_0_21: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21c6c0ca2a_0_21: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ctr">
              <a:lnSpc>
                <a:spcPct val="100000"/>
              </a:lnSpc>
              <a:spcBef>
                <a:spcPts val="560"/>
              </a:spcBef>
              <a:spcAft>
                <a:spcPts val="0"/>
              </a:spcAft>
              <a:buClr>
                <a:schemeClr val="dk1"/>
              </a:buClr>
              <a:buSzPts val="2800"/>
              <a:buFont typeface="Arial"/>
              <a:buNone/>
              <a:defRPr/>
            </a:lvl2pPr>
            <a:lvl3pPr lvl="2" algn="ctr">
              <a:lnSpc>
                <a:spcPct val="100000"/>
              </a:lnSpc>
              <a:spcBef>
                <a:spcPts val="480"/>
              </a:spcBef>
              <a:spcAft>
                <a:spcPts val="0"/>
              </a:spcAft>
              <a:buClr>
                <a:schemeClr val="dk1"/>
              </a:buClr>
              <a:buSzPts val="24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18" name="Google Shape;18;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 name="Google Shape;76;p40"/>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2902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07718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3296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64056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18298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29691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41568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81040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8771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182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38519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55896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30061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72543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45052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9887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15275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25945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69215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33409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1517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19747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33375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11157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17359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3853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4349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13825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20516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588606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65363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5096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2065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17199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91641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04512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55446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04211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29445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87213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0154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8198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6236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99546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43576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23090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40311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95771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63047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41269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9120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20108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051892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2124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48823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041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7021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2774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4125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512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304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6042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66016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754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0405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4841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57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3765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2573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2728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0" name="Google Shape;30;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7814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3748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4369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2811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05701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5946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2880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1605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5270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098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36" name="Google Shape;36;p34"/>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37" name="Google Shape;37;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53869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3245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871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7985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1238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8835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6052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3042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6415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118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5" name="Google Shape;45;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6" name="Google Shape;46;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4724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2425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471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0134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47372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6406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9203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70736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7911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4959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1679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7639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4957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2467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4000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84036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7219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8418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9132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890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7" name="Google Shape;57;p3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8" name="Google Shape;58;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85715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8274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56739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8383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8112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849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56805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0525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7979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814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38"/>
          <p:cNvSpPr>
            <a:spLocks noGrp="1"/>
          </p:cNvSpPr>
          <p:nvPr>
            <p:ph type="pic" idx="2"/>
          </p:nvPr>
        </p:nvSpPr>
        <p:spPr>
          <a:xfrm>
            <a:off x="1792288" y="612775"/>
            <a:ext cx="5486400" cy="4114800"/>
          </a:xfrm>
          <a:prstGeom prst="rect">
            <a:avLst/>
          </a:prstGeom>
          <a:noFill/>
          <a:ln>
            <a:noFill/>
          </a:ln>
        </p:spPr>
      </p:sp>
      <p:sp>
        <p:nvSpPr>
          <p:cNvPr id="64" name="Google Shape;64;p3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5" name="Google Shape;65;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0253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81952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5690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61115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6675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90851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1772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186062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1323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00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3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92421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35109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3457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31710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0159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8765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7863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01463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000755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792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7529612"/>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63199893"/>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2349651"/>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9288295"/>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9106963"/>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7179250"/>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664131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2216398"/>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594404"/>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531042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3865478"/>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9821370"/>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485932"/>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chart" Target="../charts/chart7.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chart" Target="../charts/chart8.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chart" Target="../charts/chart9.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08.xml"/><Relationship Id="rId5" Type="http://schemas.openxmlformats.org/officeDocument/2006/relationships/chart" Target="../charts/chart10.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19.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0.xml"/><Relationship Id="rId5" Type="http://schemas.openxmlformats.org/officeDocument/2006/relationships/chart" Target="../charts/chart13.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1.xml"/><Relationship Id="rId5" Type="http://schemas.openxmlformats.org/officeDocument/2006/relationships/chart" Target="../charts/chart14.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hart" Target="../charts/chart20.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21.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5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4.xml"/><Relationship Id="rId5" Type="http://schemas.openxmlformats.org/officeDocument/2006/relationships/image" Target="../media/image19.JP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image" Target="../media/image20.JP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86.xml"/><Relationship Id="rId5" Type="http://schemas.openxmlformats.org/officeDocument/2006/relationships/image" Target="../media/image21.jp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2.xml"/><Relationship Id="rId4" Type="http://schemas.openxmlformats.org/officeDocument/2006/relationships/image" Target="../media/image4.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1"/>
          <p:cNvSpPr txBox="1">
            <a:spLocks noGrp="1"/>
          </p:cNvSpPr>
          <p:nvPr>
            <p:ph type="ctrTitle"/>
          </p:nvPr>
        </p:nvSpPr>
        <p:spPr>
          <a:xfrm>
            <a:off x="685800" y="2514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400">
                <a:solidFill>
                  <a:srgbClr val="555555"/>
                </a:solidFill>
              </a:rPr>
              <a:t>Compass Charter Schools</a:t>
            </a:r>
            <a:endParaRPr sz="1400">
              <a:solidFill>
                <a:srgbClr val="B20000"/>
              </a:solidFill>
            </a:endParaRPr>
          </a:p>
        </p:txBody>
      </p:sp>
      <p:sp>
        <p:nvSpPr>
          <p:cNvPr id="161" name="Google Shape;161;p1"/>
          <p:cNvSpPr txBox="1">
            <a:spLocks noGrp="1"/>
          </p:cNvSpPr>
          <p:nvPr>
            <p:ph type="subTitle" idx="1"/>
          </p:nvPr>
        </p:nvSpPr>
        <p:spPr>
          <a:xfrm>
            <a:off x="1371600" y="3886200"/>
            <a:ext cx="6400800" cy="1600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200"/>
              <a:buFont typeface="Arial"/>
              <a:buNone/>
            </a:pPr>
            <a:r>
              <a:rPr lang="en-US" sz="2200" b="1" dirty="0"/>
              <a:t>Operations Division</a:t>
            </a:r>
            <a:endParaRPr sz="2200" b="1" dirty="0"/>
          </a:p>
          <a:p>
            <a:pPr marL="0" lvl="0" indent="0" algn="ctr" rtl="0">
              <a:lnSpc>
                <a:spcPct val="100000"/>
              </a:lnSpc>
              <a:spcBef>
                <a:spcPts val="400"/>
              </a:spcBef>
              <a:spcAft>
                <a:spcPts val="0"/>
              </a:spcAft>
              <a:buClr>
                <a:schemeClr val="dk1"/>
              </a:buClr>
              <a:buSzPts val="2000"/>
              <a:buFont typeface="Arial"/>
              <a:buNone/>
            </a:pPr>
            <a:r>
              <a:rPr lang="en-US" sz="2000" dirty="0" smtClean="0"/>
              <a:t>June </a:t>
            </a:r>
            <a:r>
              <a:rPr lang="en-US" sz="2000" dirty="0"/>
              <a:t>2023</a:t>
            </a:r>
            <a:endParaRPr sz="2000" dirty="0"/>
          </a:p>
        </p:txBody>
      </p:sp>
      <p:cxnSp>
        <p:nvCxnSpPr>
          <p:cNvPr id="162" name="Google Shape;162;p1"/>
          <p:cNvCxnSpPr/>
          <p:nvPr/>
        </p:nvCxnSpPr>
        <p:spPr>
          <a:xfrm>
            <a:off x="2362200" y="2895600"/>
            <a:ext cx="4419600" cy="0"/>
          </a:xfrm>
          <a:prstGeom prst="straightConnector1">
            <a:avLst/>
          </a:prstGeom>
          <a:noFill/>
          <a:ln w="9525" cap="flat" cmpd="sng">
            <a:solidFill>
              <a:srgbClr val="555555"/>
            </a:solidFill>
            <a:prstDash val="solid"/>
            <a:round/>
            <a:headEnd type="none" w="sm" len="sm"/>
            <a:tailEnd type="none" w="sm" len="sm"/>
          </a:ln>
        </p:spPr>
      </p:cxnSp>
      <p:pic>
        <p:nvPicPr>
          <p:cNvPr id="163" name="Google Shape;163;p1"/>
          <p:cNvPicPr preferRelativeResize="0"/>
          <p:nvPr/>
        </p:nvPicPr>
        <p:blipFill rotWithShape="1">
          <a:blip r:embed="rId4">
            <a:alphaModFix/>
          </a:blip>
          <a:srcRect/>
          <a:stretch/>
        </p:blipFill>
        <p:spPr>
          <a:xfrm>
            <a:off x="3767138" y="1066800"/>
            <a:ext cx="1609725" cy="1609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Finance Department</a:t>
            </a:r>
            <a:endParaRPr/>
          </a:p>
        </p:txBody>
      </p:sp>
      <p:pic>
        <p:nvPicPr>
          <p:cNvPr id="227" name="Google Shape;227;p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228" name="Google Shape;228;p8"/>
          <p:cNvSpPr txBox="1"/>
          <p:nvPr/>
        </p:nvSpPr>
        <p:spPr>
          <a:xfrm>
            <a:off x="3376474" y="5335479"/>
            <a:ext cx="2441359" cy="4971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29" name="Google Shape;229;p8"/>
          <p:cNvPicPr preferRelativeResize="0"/>
          <p:nvPr/>
        </p:nvPicPr>
        <p:blipFill rotWithShape="1">
          <a:blip r:embed="rId5">
            <a:alphaModFix/>
          </a:blip>
          <a:srcRect/>
          <a:stretch/>
        </p:blipFill>
        <p:spPr>
          <a:xfrm>
            <a:off x="1074198" y="1206801"/>
            <a:ext cx="7450081" cy="45021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2110666" y="46922"/>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3200" dirty="0"/>
              <a:t>Curriculum Locker</a:t>
            </a:r>
            <a:endParaRPr sz="3200" dirty="0"/>
          </a:p>
        </p:txBody>
      </p:sp>
      <p:pic>
        <p:nvPicPr>
          <p:cNvPr id="90" name="Google Shape;90;p13"/>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91" name="Google Shape;91;p13"/>
          <p:cNvSpPr txBox="1"/>
          <p:nvPr/>
        </p:nvSpPr>
        <p:spPr>
          <a:xfrm>
            <a:off x="335902" y="1154098"/>
            <a:ext cx="3907624" cy="329361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92" name="Google Shape;92;p13"/>
          <p:cNvGraphicFramePr/>
          <p:nvPr>
            <p:extLst>
              <p:ext uri="{D42A27DB-BD31-4B8C-83A1-F6EECF244321}">
                <p14:modId xmlns:p14="http://schemas.microsoft.com/office/powerpoint/2010/main" val="1351533731"/>
              </p:ext>
            </p:extLst>
          </p:nvPr>
        </p:nvGraphicFramePr>
        <p:xfrm>
          <a:off x="230820" y="870012"/>
          <a:ext cx="4457722" cy="509578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3" name="Google Shape;93;p13"/>
          <p:cNvGraphicFramePr/>
          <p:nvPr>
            <p:extLst>
              <p:ext uri="{D42A27DB-BD31-4B8C-83A1-F6EECF244321}">
                <p14:modId xmlns:p14="http://schemas.microsoft.com/office/powerpoint/2010/main" val="1820409792"/>
              </p:ext>
            </p:extLst>
          </p:nvPr>
        </p:nvGraphicFramePr>
        <p:xfrm>
          <a:off x="4509856" y="1114935"/>
          <a:ext cx="4332302" cy="4655550"/>
        </p:xfrm>
        <a:graphic>
          <a:graphicData uri="http://schemas.openxmlformats.org/drawingml/2006/chart">
            <c:chart xmlns:c="http://schemas.openxmlformats.org/drawingml/2006/chart" xmlns:r="http://schemas.openxmlformats.org/officeDocument/2006/relationships" r:id="rId6"/>
          </a:graphicData>
        </a:graphic>
      </p:graphicFrame>
      <p:sp>
        <p:nvSpPr>
          <p:cNvPr id="94" name="Google Shape;94;p13"/>
          <p:cNvSpPr txBox="1"/>
          <p:nvPr/>
        </p:nvSpPr>
        <p:spPr>
          <a:xfrm>
            <a:off x="1429306" y="6181873"/>
            <a:ext cx="7474998"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*Total </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Additional Items </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Cataloged in the locker from the month of April </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and May is 197.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4853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124" name="Google Shape;124;p17"/>
          <p:cNvSpPr txBox="1"/>
          <p:nvPr/>
        </p:nvSpPr>
        <p:spPr>
          <a:xfrm>
            <a:off x="267520" y="501002"/>
            <a:ext cx="8800280" cy="542040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LCAP Expenditures by Charter As of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06.15.23</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4" name="Chart 3">
            <a:extLst>
              <a:ext uri="{FF2B5EF4-FFF2-40B4-BE49-F238E27FC236}">
                <a16:creationId xmlns:a16="http://schemas.microsoft.com/office/drawing/2014/main" id="{C3BC1548-A2D3-437F-B9EB-541E2DB28A08}"/>
              </a:ext>
            </a:extLst>
          </p:cNvPr>
          <p:cNvGraphicFramePr/>
          <p:nvPr>
            <p:extLst>
              <p:ext uri="{D42A27DB-BD31-4B8C-83A1-F6EECF244321}">
                <p14:modId xmlns:p14="http://schemas.microsoft.com/office/powerpoint/2010/main" val="1219157330"/>
              </p:ext>
            </p:extLst>
          </p:nvPr>
        </p:nvGraphicFramePr>
        <p:xfrm>
          <a:off x="337351" y="1452815"/>
          <a:ext cx="8629096" cy="51344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47805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0" y="432221"/>
            <a:ext cx="9067800" cy="7588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Restricted Funds as of </a:t>
            </a:r>
            <a:r>
              <a:rPr lang="en-US" sz="3200" dirty="0" smtClean="0"/>
              <a:t>06.15.23</a:t>
            </a:r>
            <a:endParaRPr sz="3200" dirty="0"/>
          </a:p>
        </p:txBody>
      </p:sp>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 name="TextBox 2">
            <a:extLst>
              <a:ext uri="{FF2B5EF4-FFF2-40B4-BE49-F238E27FC236}">
                <a16:creationId xmlns:a16="http://schemas.microsoft.com/office/drawing/2014/main" id="{C9FBFD1F-ACCE-6588-DBC7-E078EF7EE9D4}"/>
              </a:ext>
            </a:extLst>
          </p:cNvPr>
          <p:cNvSpPr txBox="1"/>
          <p:nvPr/>
        </p:nvSpPr>
        <p:spPr>
          <a:xfrm>
            <a:off x="470517" y="1118585"/>
            <a:ext cx="2342308"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Apportionments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6" name="Chart 5">
            <a:extLst>
              <a:ext uri="{FF2B5EF4-FFF2-40B4-BE49-F238E27FC236}">
                <a16:creationId xmlns:a16="http://schemas.microsoft.com/office/drawing/2014/main" id="{C3BC1548-A2D3-437F-B9EB-541E2DB28A08}"/>
              </a:ext>
            </a:extLst>
          </p:cNvPr>
          <p:cNvGraphicFramePr/>
          <p:nvPr>
            <p:extLst/>
          </p:nvPr>
        </p:nvGraphicFramePr>
        <p:xfrm>
          <a:off x="470517" y="1562470"/>
          <a:ext cx="8597283" cy="4562105"/>
        </p:xfrm>
        <a:graphic>
          <a:graphicData uri="http://schemas.openxmlformats.org/drawingml/2006/chart">
            <c:chart xmlns:c="http://schemas.openxmlformats.org/drawingml/2006/chart" xmlns:r="http://schemas.openxmlformats.org/officeDocument/2006/relationships" r:id="rId5"/>
          </a:graphicData>
        </a:graphic>
      </p:graphicFrame>
      <p:pic>
        <p:nvPicPr>
          <p:cNvPr id="7" name="chart"/>
          <p:cNvPicPr>
            <a:picLocks noChangeAspect="1"/>
          </p:cNvPicPr>
          <p:nvPr/>
        </p:nvPicPr>
        <p:blipFill>
          <a:blip r:embed="rId6"/>
          <a:stretch>
            <a:fillRect/>
          </a:stretch>
        </p:blipFill>
        <p:spPr>
          <a:xfrm>
            <a:off x="4835400" y="6225241"/>
            <a:ext cx="3397130" cy="374931"/>
          </a:xfrm>
          <a:prstGeom prst="rect">
            <a:avLst/>
          </a:prstGeom>
        </p:spPr>
      </p:pic>
    </p:spTree>
    <p:extLst>
      <p:ext uri="{BB962C8B-B14F-4D97-AF65-F5344CB8AC3E}">
        <p14:creationId xmlns:p14="http://schemas.microsoft.com/office/powerpoint/2010/main" val="2324032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0" y="432221"/>
            <a:ext cx="9067800" cy="75885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Restricted Funds as of 06.12.23</a:t>
            </a:r>
            <a:endParaRPr dirty="0"/>
          </a:p>
        </p:txBody>
      </p:sp>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 name="TextBox 2">
            <a:extLst>
              <a:ext uri="{FF2B5EF4-FFF2-40B4-BE49-F238E27FC236}">
                <a16:creationId xmlns:a16="http://schemas.microsoft.com/office/drawing/2014/main" id="{C9FBFD1F-ACCE-6588-DBC7-E078EF7EE9D4}"/>
              </a:ext>
            </a:extLst>
          </p:cNvPr>
          <p:cNvSpPr txBox="1"/>
          <p:nvPr/>
        </p:nvSpPr>
        <p:spPr>
          <a:xfrm>
            <a:off x="470517" y="1118585"/>
            <a:ext cx="198323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Expenditures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6" name="Chart 5">
            <a:extLst>
              <a:ext uri="{FF2B5EF4-FFF2-40B4-BE49-F238E27FC236}">
                <a16:creationId xmlns:a16="http://schemas.microsoft.com/office/drawing/2014/main" id="{C3BC1548-A2D3-437F-B9EB-541E2DB28A08}"/>
              </a:ext>
            </a:extLst>
          </p:cNvPr>
          <p:cNvGraphicFramePr/>
          <p:nvPr>
            <p:extLst/>
          </p:nvPr>
        </p:nvGraphicFramePr>
        <p:xfrm>
          <a:off x="470517" y="1562470"/>
          <a:ext cx="8597283" cy="4562105"/>
        </p:xfrm>
        <a:graphic>
          <a:graphicData uri="http://schemas.openxmlformats.org/drawingml/2006/chart">
            <c:chart xmlns:c="http://schemas.openxmlformats.org/drawingml/2006/chart" xmlns:r="http://schemas.openxmlformats.org/officeDocument/2006/relationships" r:id="rId5"/>
          </a:graphicData>
        </a:graphic>
      </p:graphicFrame>
      <p:pic>
        <p:nvPicPr>
          <p:cNvPr id="7" name="chart"/>
          <p:cNvPicPr>
            <a:picLocks noChangeAspect="1"/>
          </p:cNvPicPr>
          <p:nvPr/>
        </p:nvPicPr>
        <p:blipFill>
          <a:blip r:embed="rId6"/>
          <a:stretch>
            <a:fillRect/>
          </a:stretch>
        </p:blipFill>
        <p:spPr>
          <a:xfrm>
            <a:off x="4835400" y="6225241"/>
            <a:ext cx="3397130" cy="374931"/>
          </a:xfrm>
          <a:prstGeom prst="rect">
            <a:avLst/>
          </a:prstGeom>
        </p:spPr>
      </p:pic>
    </p:spTree>
    <p:extLst>
      <p:ext uri="{BB962C8B-B14F-4D97-AF65-F5344CB8AC3E}">
        <p14:creationId xmlns:p14="http://schemas.microsoft.com/office/powerpoint/2010/main" val="34726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pic>
        <p:nvPicPr>
          <p:cNvPr id="274" name="Google Shape;274;p13"/>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275" name="Google Shape;275;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Information Technology Department</a:t>
            </a:r>
            <a:endParaRPr/>
          </a:p>
        </p:txBody>
      </p:sp>
      <p:pic>
        <p:nvPicPr>
          <p:cNvPr id="276" name="Google Shape;276;p13"/>
          <p:cNvPicPr preferRelativeResize="0"/>
          <p:nvPr/>
        </p:nvPicPr>
        <p:blipFill rotWithShape="1">
          <a:blip r:embed="rId5">
            <a:alphaModFix/>
          </a:blip>
          <a:srcRect/>
          <a:stretch/>
        </p:blipFill>
        <p:spPr>
          <a:xfrm>
            <a:off x="1483500" y="1956953"/>
            <a:ext cx="6177000" cy="37748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5" name="Google Shape;115;p16"/>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6" name="Google Shape;122;p17">
            <a:extLst>
              <a:ext uri="{FF2B5EF4-FFF2-40B4-BE49-F238E27FC236}">
                <a16:creationId xmlns:a16="http://schemas.microsoft.com/office/drawing/2014/main" id="{87E94DBA-15F6-1D75-062C-2725211BFFFA}"/>
              </a:ext>
            </a:extLst>
          </p:cNvPr>
          <p:cNvSpPr txBox="1">
            <a:spLocks/>
          </p:cNvSpPr>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4000"/>
              <a:buFont typeface="Tahoma"/>
              <a:buNone/>
              <a:tabLst/>
              <a:defRPr/>
            </a:pPr>
            <a:r>
              <a:rPr kumimoji="0" lang="en-US" sz="2800" b="0"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ahoma"/>
              </a:rPr>
              <a:t>New Data Studio Dashboards for 23-24</a:t>
            </a:r>
            <a:r>
              <a:rPr kumimoji="0" lang="en-US" sz="6600" b="0"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r>
            <a:br>
              <a:rPr kumimoji="0" lang="en-US" sz="6600" b="0"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b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2644E195-B5FA-1FA6-9064-95661AD70627}"/>
              </a:ext>
            </a:extLst>
          </p:cNvPr>
          <p:cNvPicPr>
            <a:picLocks noChangeAspect="1"/>
          </p:cNvPicPr>
          <p:nvPr/>
        </p:nvPicPr>
        <p:blipFill>
          <a:blip r:embed="rId5"/>
          <a:stretch>
            <a:fillRect/>
          </a:stretch>
        </p:blipFill>
        <p:spPr>
          <a:xfrm>
            <a:off x="2128723" y="4816645"/>
            <a:ext cx="5296206" cy="1531380"/>
          </a:xfrm>
          <a:prstGeom prst="rect">
            <a:avLst/>
          </a:prstGeom>
        </p:spPr>
      </p:pic>
      <p:pic>
        <p:nvPicPr>
          <p:cNvPr id="8" name="Picture 7">
            <a:extLst>
              <a:ext uri="{FF2B5EF4-FFF2-40B4-BE49-F238E27FC236}">
                <a16:creationId xmlns:a16="http://schemas.microsoft.com/office/drawing/2014/main" id="{CC1A9CDB-A025-6FD6-8B87-3E3D82E56A0C}"/>
              </a:ext>
            </a:extLst>
          </p:cNvPr>
          <p:cNvPicPr>
            <a:picLocks noChangeAspect="1"/>
          </p:cNvPicPr>
          <p:nvPr/>
        </p:nvPicPr>
        <p:blipFill>
          <a:blip r:embed="rId6"/>
          <a:stretch>
            <a:fillRect/>
          </a:stretch>
        </p:blipFill>
        <p:spPr>
          <a:xfrm>
            <a:off x="973122" y="887672"/>
            <a:ext cx="7189365" cy="3928973"/>
          </a:xfrm>
          <a:prstGeom prst="rect">
            <a:avLst/>
          </a:prstGeom>
        </p:spPr>
      </p:pic>
    </p:spTree>
    <p:extLst>
      <p:ext uri="{BB962C8B-B14F-4D97-AF65-F5344CB8AC3E}">
        <p14:creationId xmlns:p14="http://schemas.microsoft.com/office/powerpoint/2010/main" val="167786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637562"/>
            <a:ext cx="7772400" cy="119123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Tahoma"/>
              <a:buNone/>
            </a:pPr>
            <a:r>
              <a:rPr lang="en-US" sz="6600" dirty="0">
                <a:latin typeface="Tahoma" panose="020B0604030504040204" pitchFamily="34" charset="0"/>
                <a:ea typeface="Tahoma" panose="020B0604030504040204" pitchFamily="34" charset="0"/>
                <a:cs typeface="Tahoma" panose="020B0604030504040204" pitchFamily="34" charset="0"/>
              </a:rPr>
              <a:t/>
            </a:r>
            <a:br>
              <a:rPr lang="en-US" sz="6600" dirty="0">
                <a:latin typeface="Tahoma" panose="020B0604030504040204" pitchFamily="34" charset="0"/>
                <a:ea typeface="Tahoma" panose="020B0604030504040204" pitchFamily="34" charset="0"/>
                <a:cs typeface="Tahoma" panose="020B0604030504040204" pitchFamily="34" charset="0"/>
              </a:rPr>
            </a:br>
            <a:r>
              <a:rPr lang="en-US" sz="3200" b="0" i="0" u="none" strike="noStrike" cap="none" dirty="0">
                <a:solidFill>
                  <a:srgbClr val="000000"/>
                </a:solidFill>
                <a:latin typeface="+mj-lt"/>
                <a:ea typeface="Tahoma" panose="020B0604030504040204" pitchFamily="34" charset="0"/>
                <a:cs typeface="Tahoma" panose="020B0604030504040204" pitchFamily="34" charset="0"/>
                <a:sym typeface="Arial"/>
              </a:rPr>
              <a:t>ClassLink Software Users</a:t>
            </a:r>
            <a:endParaRPr sz="3200" dirty="0">
              <a:latin typeface="+mj-lt"/>
            </a:endParaRPr>
          </a:p>
        </p:txBody>
      </p:sp>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graphicFrame>
        <p:nvGraphicFramePr>
          <p:cNvPr id="4" name="Google Shape;35;ged01419d7e_2_0">
            <a:extLst>
              <a:ext uri="{FF2B5EF4-FFF2-40B4-BE49-F238E27FC236}">
                <a16:creationId xmlns:a16="http://schemas.microsoft.com/office/drawing/2014/main" id="{1F2083C1-D068-71D0-24CD-E7C4D0F700D5}"/>
              </a:ext>
            </a:extLst>
          </p:cNvPr>
          <p:cNvGraphicFramePr/>
          <p:nvPr>
            <p:extLst>
              <p:ext uri="{D42A27DB-BD31-4B8C-83A1-F6EECF244321}">
                <p14:modId xmlns:p14="http://schemas.microsoft.com/office/powerpoint/2010/main" val="2337573526"/>
              </p:ext>
            </p:extLst>
          </p:nvPr>
        </p:nvGraphicFramePr>
        <p:xfrm>
          <a:off x="285226" y="813732"/>
          <a:ext cx="7541702" cy="46764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5416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Tahoma"/>
              <a:buNone/>
            </a:pPr>
            <a:r>
              <a:rPr lang="en-US" sz="3200" b="0" i="0" u="none" strike="noStrike" cap="none" dirty="0" err="1" smtClean="0">
                <a:solidFill>
                  <a:srgbClr val="000000"/>
                </a:solidFill>
                <a:latin typeface="+mn-lt"/>
                <a:ea typeface="Tahoma" panose="020B0604030504040204" pitchFamily="34" charset="0"/>
                <a:cs typeface="Tahoma" panose="020B0604030504040204" pitchFamily="34" charset="0"/>
                <a:sym typeface="Arial"/>
              </a:rPr>
              <a:t>ZoHo</a:t>
            </a:r>
            <a:r>
              <a:rPr lang="en-US" sz="3200" b="0" i="0" u="none" strike="noStrike" cap="none" dirty="0" smtClean="0">
                <a:solidFill>
                  <a:srgbClr val="000000"/>
                </a:solidFill>
                <a:latin typeface="+mn-lt"/>
                <a:ea typeface="Tahoma" panose="020B0604030504040204" pitchFamily="34" charset="0"/>
                <a:cs typeface="Tahoma" panose="020B0604030504040204" pitchFamily="34" charset="0"/>
                <a:sym typeface="Arial"/>
              </a:rPr>
              <a:t> </a:t>
            </a:r>
            <a:r>
              <a:rPr lang="en-US" sz="3200" b="0" i="0" u="none" strike="noStrike" cap="none" dirty="0">
                <a:solidFill>
                  <a:srgbClr val="000000"/>
                </a:solidFill>
                <a:latin typeface="+mn-lt"/>
                <a:ea typeface="Tahoma" panose="020B0604030504040204" pitchFamily="34" charset="0"/>
                <a:cs typeface="Tahoma" panose="020B0604030504040204" pitchFamily="34" charset="0"/>
                <a:sym typeface="Arial"/>
              </a:rPr>
              <a:t>Helpdesk</a:t>
            </a:r>
          </a:p>
        </p:txBody>
      </p:sp>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graphicFrame>
        <p:nvGraphicFramePr>
          <p:cNvPr id="3" name="Google Shape;51;gecff86db1a_0_5">
            <a:extLst>
              <a:ext uri="{FF2B5EF4-FFF2-40B4-BE49-F238E27FC236}">
                <a16:creationId xmlns:a16="http://schemas.microsoft.com/office/drawing/2014/main" id="{C50E3039-4807-8026-128B-ADB3A7A7F4D2}"/>
              </a:ext>
            </a:extLst>
          </p:cNvPr>
          <p:cNvGraphicFramePr/>
          <p:nvPr>
            <p:extLst>
              <p:ext uri="{D42A27DB-BD31-4B8C-83A1-F6EECF244321}">
                <p14:modId xmlns:p14="http://schemas.microsoft.com/office/powerpoint/2010/main" val="3668183766"/>
              </p:ext>
            </p:extLst>
          </p:nvPr>
        </p:nvGraphicFramePr>
        <p:xfrm>
          <a:off x="578841" y="2952925"/>
          <a:ext cx="7513156" cy="34729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Google Shape;51;gecff86db1a_0_5">
            <a:extLst>
              <a:ext uri="{FF2B5EF4-FFF2-40B4-BE49-F238E27FC236}">
                <a16:creationId xmlns:a16="http://schemas.microsoft.com/office/drawing/2014/main" id="{3981C717-F015-730D-772D-A7A924B251D0}"/>
              </a:ext>
            </a:extLst>
          </p:cNvPr>
          <p:cNvGraphicFramePr/>
          <p:nvPr>
            <p:extLst>
              <p:ext uri="{D42A27DB-BD31-4B8C-83A1-F6EECF244321}">
                <p14:modId xmlns:p14="http://schemas.microsoft.com/office/powerpoint/2010/main" val="3360845747"/>
              </p:ext>
            </p:extLst>
          </p:nvPr>
        </p:nvGraphicFramePr>
        <p:xfrm>
          <a:off x="685800" y="1124125"/>
          <a:ext cx="5458524" cy="196302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00905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Tahoma"/>
              <a:buNone/>
            </a:pPr>
            <a:r>
              <a:rPr lang="en-US" sz="28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Information Technology</a:t>
            </a:r>
            <a:r>
              <a:rPr lang="en-US" sz="4400" dirty="0">
                <a:latin typeface="Tahoma" panose="020B0604030504040204" pitchFamily="34" charset="0"/>
                <a:ea typeface="Tahoma" panose="020B0604030504040204" pitchFamily="34" charset="0"/>
                <a:cs typeface="Tahoma" panose="020B0604030504040204" pitchFamily="34" charset="0"/>
              </a:rPr>
              <a:t/>
            </a:r>
            <a:br>
              <a:rPr lang="en-US" sz="4400" dirty="0">
                <a:latin typeface="Tahoma" panose="020B0604030504040204" pitchFamily="34" charset="0"/>
                <a:ea typeface="Tahoma" panose="020B0604030504040204" pitchFamily="34" charset="0"/>
                <a:cs typeface="Tahoma" panose="020B0604030504040204" pitchFamily="34" charset="0"/>
              </a:rPr>
            </a:br>
            <a:r>
              <a:rPr lang="en-US" sz="2000" b="0" i="0" u="none" strike="noStrike" cap="none"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ZoHo</a:t>
            </a:r>
            <a:r>
              <a:rPr lang="en-US" sz="2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Helpdesk Top Issues</a:t>
            </a:r>
          </a:p>
        </p:txBody>
      </p:sp>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graphicFrame>
        <p:nvGraphicFramePr>
          <p:cNvPr id="5" name="Google Shape;43;p5">
            <a:extLst>
              <a:ext uri="{FF2B5EF4-FFF2-40B4-BE49-F238E27FC236}">
                <a16:creationId xmlns:a16="http://schemas.microsoft.com/office/drawing/2014/main" id="{09D87BEE-133F-2374-79F2-273DE4EA3328}"/>
              </a:ext>
            </a:extLst>
          </p:cNvPr>
          <p:cNvGraphicFramePr/>
          <p:nvPr>
            <p:extLst/>
          </p:nvPr>
        </p:nvGraphicFramePr>
        <p:xfrm>
          <a:off x="1409700" y="1831340"/>
          <a:ext cx="6096000" cy="4064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3941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Agenda</a:t>
            </a:r>
            <a:endParaRPr/>
          </a:p>
        </p:txBody>
      </p:sp>
      <p:pic>
        <p:nvPicPr>
          <p:cNvPr id="170" name="Google Shape;170;p2"/>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171" name="Google Shape;171;p2"/>
          <p:cNvSpPr/>
          <p:nvPr/>
        </p:nvSpPr>
        <p:spPr>
          <a:xfrm>
            <a:off x="685800" y="1355436"/>
            <a:ext cx="7772400" cy="235756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3200"/>
              <a:buFont typeface="Noto Sans Symbols"/>
              <a:buChar char="⮚"/>
            </a:pPr>
            <a:r>
              <a:rPr lang="en-US" sz="3200" b="0" i="0" u="none" strike="noStrike" cap="none">
                <a:solidFill>
                  <a:srgbClr val="000000"/>
                </a:solidFill>
                <a:latin typeface="Arial"/>
                <a:ea typeface="Arial"/>
                <a:cs typeface="Arial"/>
                <a:sym typeface="Arial"/>
              </a:rPr>
              <a:t>Mission and Vision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40"/>
              </a:spcBef>
              <a:spcAft>
                <a:spcPts val="0"/>
              </a:spcAft>
              <a:buClr>
                <a:srgbClr val="000000"/>
              </a:buClr>
              <a:buSzPts val="3200"/>
              <a:buFont typeface="Noto Sans Symbols"/>
              <a:buChar char="⮚"/>
            </a:pPr>
            <a:r>
              <a:rPr lang="en-US" sz="3200" b="0" i="0" u="none" strike="noStrike" cap="none">
                <a:solidFill>
                  <a:srgbClr val="000000"/>
                </a:solidFill>
                <a:latin typeface="Arial"/>
                <a:ea typeface="Arial"/>
                <a:cs typeface="Arial"/>
                <a:sym typeface="Arial"/>
              </a:rPr>
              <a:t> Values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40"/>
              </a:spcBef>
              <a:spcAft>
                <a:spcPts val="0"/>
              </a:spcAft>
              <a:buClr>
                <a:srgbClr val="000000"/>
              </a:buClr>
              <a:buSzPts val="3200"/>
              <a:buFont typeface="Noto Sans Symbols"/>
              <a:buChar char="⮚"/>
            </a:pPr>
            <a:r>
              <a:rPr lang="en-US" sz="3200" b="0" i="0" u="none" strike="noStrike" cap="none">
                <a:solidFill>
                  <a:srgbClr val="000000"/>
                </a:solidFill>
                <a:latin typeface="Arial"/>
                <a:ea typeface="Arial"/>
                <a:cs typeface="Arial"/>
                <a:sym typeface="Arial"/>
              </a:rPr>
              <a:t> Community Providers Department</a:t>
            </a:r>
            <a:endParaRPr/>
          </a:p>
          <a:p>
            <a:pPr marL="342900" marR="0" lvl="0" indent="-342900" algn="l" rtl="0">
              <a:lnSpc>
                <a:spcPct val="100000"/>
              </a:lnSpc>
              <a:spcBef>
                <a:spcPts val="640"/>
              </a:spcBef>
              <a:spcAft>
                <a:spcPts val="0"/>
              </a:spcAft>
              <a:buClr>
                <a:srgbClr val="000000"/>
              </a:buClr>
              <a:buSzPts val="3200"/>
              <a:buFont typeface="Noto Sans Symbols"/>
              <a:buChar char="⮚"/>
            </a:pPr>
            <a:r>
              <a:rPr lang="en-US" sz="3200" b="0" i="0" u="none" strike="noStrike" cap="none">
                <a:solidFill>
                  <a:srgbClr val="000000"/>
                </a:solidFill>
                <a:latin typeface="Arial"/>
                <a:ea typeface="Arial"/>
                <a:cs typeface="Arial"/>
                <a:sym typeface="Arial"/>
              </a:rPr>
              <a:t>Finance Department</a:t>
            </a:r>
            <a:endParaRPr/>
          </a:p>
          <a:p>
            <a:pPr marL="342900" marR="0" lvl="0" indent="-342900" algn="l" rtl="0">
              <a:lnSpc>
                <a:spcPct val="100000"/>
              </a:lnSpc>
              <a:spcBef>
                <a:spcPts val="640"/>
              </a:spcBef>
              <a:spcAft>
                <a:spcPts val="0"/>
              </a:spcAft>
              <a:buClr>
                <a:srgbClr val="000000"/>
              </a:buClr>
              <a:buSzPts val="3200"/>
              <a:buFont typeface="Noto Sans Symbols"/>
              <a:buChar char="⮚"/>
            </a:pPr>
            <a:r>
              <a:rPr lang="en-US" sz="3200" b="0" i="0" u="none" strike="noStrike" cap="none">
                <a:solidFill>
                  <a:srgbClr val="000000"/>
                </a:solidFill>
                <a:latin typeface="Arial"/>
                <a:ea typeface="Arial"/>
                <a:cs typeface="Arial"/>
                <a:sym typeface="Arial"/>
              </a:rPr>
              <a:t>Information Technology Department</a:t>
            </a:r>
            <a:endParaRPr/>
          </a:p>
          <a:p>
            <a:pPr marL="342900" marR="0" lvl="0" indent="-342900" algn="l" rtl="0">
              <a:lnSpc>
                <a:spcPct val="100000"/>
              </a:lnSpc>
              <a:spcBef>
                <a:spcPts val="640"/>
              </a:spcBef>
              <a:spcAft>
                <a:spcPts val="0"/>
              </a:spcAft>
              <a:buClr>
                <a:srgbClr val="000000"/>
              </a:buClr>
              <a:buSzPts val="3200"/>
              <a:buFont typeface="Noto Sans Symbols"/>
              <a:buChar char="⮚"/>
            </a:pPr>
            <a:r>
              <a:rPr lang="en-US" sz="3200" b="0" i="0" u="none" strike="noStrike" cap="none">
                <a:solidFill>
                  <a:srgbClr val="000000"/>
                </a:solidFill>
                <a:latin typeface="Arial"/>
                <a:ea typeface="Arial"/>
                <a:cs typeface="Arial"/>
                <a:sym typeface="Arial"/>
              </a:rPr>
              <a:t>Operations Department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40"/>
              </a:spcBef>
              <a:spcAft>
                <a:spcPts val="0"/>
              </a:spcAft>
              <a:buClr>
                <a:srgbClr val="000000"/>
              </a:buClr>
              <a:buSzPts val="3200"/>
              <a:buFont typeface="Noto Sans Symbols"/>
              <a:buChar char="⮚"/>
            </a:pPr>
            <a:r>
              <a:rPr lang="en-US" sz="3200" b="0" i="0" u="none" strike="noStrike" cap="none">
                <a:solidFill>
                  <a:srgbClr val="000000"/>
                </a:solidFill>
                <a:latin typeface="Arial"/>
                <a:ea typeface="Arial"/>
                <a:cs typeface="Arial"/>
                <a:sym typeface="Arial"/>
              </a:rPr>
              <a:t> Q &amp; 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Tahoma"/>
              <a:buNone/>
            </a:pPr>
            <a:r>
              <a:rPr lang="en-US" sz="28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Information Technology</a:t>
            </a:r>
            <a:r>
              <a:rPr lang="en-US" sz="4400" dirty="0">
                <a:latin typeface="Tahoma" panose="020B0604030504040204" pitchFamily="34" charset="0"/>
                <a:ea typeface="Tahoma" panose="020B0604030504040204" pitchFamily="34" charset="0"/>
                <a:cs typeface="Tahoma" panose="020B0604030504040204" pitchFamily="34" charset="0"/>
              </a:rPr>
              <a:t/>
            </a:r>
            <a:br>
              <a:rPr lang="en-US" sz="4400" dirty="0">
                <a:latin typeface="Tahoma" panose="020B0604030504040204" pitchFamily="34" charset="0"/>
                <a:ea typeface="Tahoma" panose="020B0604030504040204" pitchFamily="34" charset="0"/>
                <a:cs typeface="Tahoma" panose="020B0604030504040204" pitchFamily="34" charset="0"/>
              </a:rPr>
            </a:br>
            <a:r>
              <a:rPr lang="en-US" sz="2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TPX Cyber Security Training September All Staff (211)</a:t>
            </a:r>
          </a:p>
        </p:txBody>
      </p:sp>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graphicFrame>
        <p:nvGraphicFramePr>
          <p:cNvPr id="3" name="Google Shape;43;p5">
            <a:extLst>
              <a:ext uri="{FF2B5EF4-FFF2-40B4-BE49-F238E27FC236}">
                <a16:creationId xmlns:a16="http://schemas.microsoft.com/office/drawing/2014/main" id="{B772370A-77EF-32DC-FC79-8C7DE06BC55C}"/>
              </a:ext>
            </a:extLst>
          </p:cNvPr>
          <p:cNvGraphicFramePr/>
          <p:nvPr>
            <p:extLst/>
          </p:nvPr>
        </p:nvGraphicFramePr>
        <p:xfrm>
          <a:off x="1065007" y="1831340"/>
          <a:ext cx="6440693" cy="40640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A3CC059-FE6F-9EFE-4745-9772B94FA4D1}"/>
              </a:ext>
            </a:extLst>
          </p:cNvPr>
          <p:cNvSpPr txBox="1"/>
          <p:nvPr/>
        </p:nvSpPr>
        <p:spPr>
          <a:xfrm>
            <a:off x="3648456" y="5831860"/>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of Staff Phished using 24 templates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of Staff completed cyber security training</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058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1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Operations Department</a:t>
            </a:r>
            <a:endParaRPr/>
          </a:p>
        </p:txBody>
      </p:sp>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19" name="Google Shape;319;p18"/>
          <p:cNvPicPr preferRelativeResize="0"/>
          <p:nvPr/>
        </p:nvPicPr>
        <p:blipFill rotWithShape="1">
          <a:blip r:embed="rId5">
            <a:alphaModFix/>
          </a:blip>
          <a:srcRect/>
          <a:stretch/>
        </p:blipFill>
        <p:spPr>
          <a:xfrm>
            <a:off x="967666" y="1295400"/>
            <a:ext cx="6950799" cy="4633866"/>
          </a:xfrm>
          <a:prstGeom prst="rect">
            <a:avLst/>
          </a:prstGeom>
          <a:noFill/>
          <a:ln>
            <a:noFill/>
          </a:ln>
        </p:spPr>
      </p:pic>
      <p:sp>
        <p:nvSpPr>
          <p:cNvPr id="2" name="Rectangle 1"/>
          <p:cNvSpPr/>
          <p:nvPr/>
        </p:nvSpPr>
        <p:spPr>
          <a:xfrm>
            <a:off x="4454820" y="3275112"/>
            <a:ext cx="234360" cy="307777"/>
          </a:xfrm>
          <a:prstGeom prst="rect">
            <a:avLst/>
          </a:prstGeom>
        </p:spPr>
        <p:txBody>
          <a:bodyPr wrap="none">
            <a:spAutoFit/>
          </a:bodyPr>
          <a:lstStyle/>
          <a:p>
            <a:r>
              <a:rPr lang="en-US"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18"/>
          <p:cNvSpPr txBox="1">
            <a:spLocks noGrp="1"/>
          </p:cNvSpPr>
          <p:nvPr>
            <p:ph type="title"/>
          </p:nvPr>
        </p:nvSpPr>
        <p:spPr>
          <a:xfrm>
            <a:off x="-827394" y="0"/>
            <a:ext cx="8369423" cy="1143000"/>
          </a:xfrm>
          <a:prstGeom prst="rect">
            <a:avLst/>
          </a:prstGeom>
          <a:noFill/>
          <a:ln>
            <a:noFill/>
          </a:ln>
        </p:spPr>
        <p:txBody>
          <a:bodyPr spcFirstLastPara="1" wrap="square" lIns="91425" tIns="45700" rIns="91425" bIns="45700" anchor="ctr" anchorCtr="0">
            <a:noAutofit/>
          </a:bodyPr>
          <a:lstStyle/>
          <a:p>
            <a:pPr lvl="0"/>
            <a:r>
              <a:rPr lang="en-US" sz="3200" dirty="0"/>
              <a:t>Approved MA vs Enrollment Cap</a:t>
            </a:r>
            <a:endParaRPr sz="3200" dirty="0"/>
          </a:p>
        </p:txBody>
      </p:sp>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graphicFrame>
        <p:nvGraphicFramePr>
          <p:cNvPr id="7" name="Chart 6"/>
          <p:cNvGraphicFramePr/>
          <p:nvPr>
            <p:extLst>
              <p:ext uri="{D42A27DB-BD31-4B8C-83A1-F6EECF244321}">
                <p14:modId xmlns:p14="http://schemas.microsoft.com/office/powerpoint/2010/main" val="3021736825"/>
              </p:ext>
            </p:extLst>
          </p:nvPr>
        </p:nvGraphicFramePr>
        <p:xfrm>
          <a:off x="257452" y="958788"/>
          <a:ext cx="8664606" cy="51169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81916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612558" y="152400"/>
            <a:ext cx="8665266" cy="1143000"/>
          </a:xfrm>
        </p:spPr>
        <p:txBody>
          <a:bodyPr/>
          <a:lstStyle/>
          <a:p>
            <a:r>
              <a:rPr lang="en-US" sz="3200" dirty="0"/>
              <a:t>ADA Percentage by School Year</a:t>
            </a:r>
          </a:p>
        </p:txBody>
      </p:sp>
      <p:graphicFrame>
        <p:nvGraphicFramePr>
          <p:cNvPr id="8" name="Chart 7"/>
          <p:cNvGraphicFramePr/>
          <p:nvPr>
            <p:extLst>
              <p:ext uri="{D42A27DB-BD31-4B8C-83A1-F6EECF244321}">
                <p14:modId xmlns:p14="http://schemas.microsoft.com/office/powerpoint/2010/main" val="4048522315"/>
              </p:ext>
            </p:extLst>
          </p:nvPr>
        </p:nvGraphicFramePr>
        <p:xfrm>
          <a:off x="685800" y="1162975"/>
          <a:ext cx="7961050" cy="54166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12163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1171852" y="152400"/>
            <a:ext cx="7641454" cy="1143000"/>
          </a:xfrm>
        </p:spPr>
        <p:txBody>
          <a:bodyPr/>
          <a:lstStyle/>
          <a:p>
            <a:r>
              <a:rPr lang="en-US" sz="3200" dirty="0"/>
              <a:t>Projected Enrollment for </a:t>
            </a:r>
            <a:br>
              <a:rPr lang="en-US" sz="3200" dirty="0"/>
            </a:br>
            <a:r>
              <a:rPr lang="en-US" sz="3200" dirty="0"/>
              <a:t>23-24 School Year</a:t>
            </a:r>
          </a:p>
        </p:txBody>
      </p:sp>
      <p:graphicFrame>
        <p:nvGraphicFramePr>
          <p:cNvPr id="6" name="Chart 5"/>
          <p:cNvGraphicFramePr/>
          <p:nvPr>
            <p:extLst>
              <p:ext uri="{D42A27DB-BD31-4B8C-83A1-F6EECF244321}">
                <p14:modId xmlns:p14="http://schemas.microsoft.com/office/powerpoint/2010/main" val="3745452303"/>
              </p:ext>
            </p:extLst>
          </p:nvPr>
        </p:nvGraphicFramePr>
        <p:xfrm>
          <a:off x="266330" y="1266825"/>
          <a:ext cx="8416031" cy="54340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7025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1256657" y="-113556"/>
            <a:ext cx="7772400" cy="1143000"/>
          </a:xfrm>
        </p:spPr>
        <p:txBody>
          <a:bodyPr/>
          <a:lstStyle/>
          <a:p>
            <a:r>
              <a:rPr lang="en-US" sz="3200" dirty="0"/>
              <a:t>McKinney-Vento Scholars</a:t>
            </a:r>
          </a:p>
        </p:txBody>
      </p:sp>
      <p:graphicFrame>
        <p:nvGraphicFramePr>
          <p:cNvPr id="6" name="Chart 5"/>
          <p:cNvGraphicFramePr/>
          <p:nvPr>
            <p:extLst>
              <p:ext uri="{D42A27DB-BD31-4B8C-83A1-F6EECF244321}">
                <p14:modId xmlns:p14="http://schemas.microsoft.com/office/powerpoint/2010/main" val="1870120768"/>
              </p:ext>
            </p:extLst>
          </p:nvPr>
        </p:nvGraphicFramePr>
        <p:xfrm>
          <a:off x="213065" y="763480"/>
          <a:ext cx="8531440" cy="514964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2629543" y="5950394"/>
            <a:ext cx="4408372" cy="307777"/>
          </a:xfrm>
          <a:prstGeom prst="rect">
            <a:avLst/>
          </a:prstGeom>
          <a:noFill/>
        </p:spPr>
        <p:txBody>
          <a:bodyPr wrap="square" rtlCol="0">
            <a:spAutoFit/>
          </a:bodyPr>
          <a:lstStyle/>
          <a:p>
            <a:r>
              <a:rPr lang="en-US" b="1" dirty="0" smtClean="0"/>
              <a:t>Total McKinney-Vento Scholars = 217</a:t>
            </a:r>
          </a:p>
        </p:txBody>
      </p:sp>
    </p:spTree>
    <p:extLst>
      <p:ext uri="{BB962C8B-B14F-4D97-AF65-F5344CB8AC3E}">
        <p14:creationId xmlns:p14="http://schemas.microsoft.com/office/powerpoint/2010/main" val="2878078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574829" y="-52526"/>
            <a:ext cx="7772400" cy="1143000"/>
          </a:xfrm>
        </p:spPr>
        <p:txBody>
          <a:bodyPr/>
          <a:lstStyle/>
          <a:p>
            <a:r>
              <a:rPr lang="en-US" sz="3200" dirty="0"/>
              <a:t>McKinney-Vento Residency Status</a:t>
            </a:r>
          </a:p>
        </p:txBody>
      </p:sp>
      <p:graphicFrame>
        <p:nvGraphicFramePr>
          <p:cNvPr id="6" name="Chart 5"/>
          <p:cNvGraphicFramePr/>
          <p:nvPr>
            <p:extLst>
              <p:ext uri="{D42A27DB-BD31-4B8C-83A1-F6EECF244321}">
                <p14:modId xmlns:p14="http://schemas.microsoft.com/office/powerpoint/2010/main" val="976471957"/>
              </p:ext>
            </p:extLst>
          </p:nvPr>
        </p:nvGraphicFramePr>
        <p:xfrm>
          <a:off x="319595" y="861134"/>
          <a:ext cx="8646851" cy="56817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88404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323975"/>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0" y="315095"/>
            <a:ext cx="7772400" cy="1143000"/>
          </a:xfrm>
        </p:spPr>
        <p:txBody>
          <a:bodyPr/>
          <a:lstStyle/>
          <a:p>
            <a:r>
              <a:rPr lang="en-US" sz="3600" dirty="0"/>
              <a:t>Total Withdrawals </a:t>
            </a:r>
            <a:r>
              <a:rPr lang="en-US" sz="3600" dirty="0" smtClean="0"/>
              <a:t>22-23 School </a:t>
            </a:r>
            <a:r>
              <a:rPr lang="en-US" sz="3600" dirty="0"/>
              <a:t>Year</a:t>
            </a:r>
          </a:p>
        </p:txBody>
      </p:sp>
      <p:graphicFrame>
        <p:nvGraphicFramePr>
          <p:cNvPr id="6" name="Chart 5"/>
          <p:cNvGraphicFramePr/>
          <p:nvPr>
            <p:extLst>
              <p:ext uri="{D42A27DB-BD31-4B8C-83A1-F6EECF244321}">
                <p14:modId xmlns:p14="http://schemas.microsoft.com/office/powerpoint/2010/main" val="1147866313"/>
              </p:ext>
            </p:extLst>
          </p:nvPr>
        </p:nvGraphicFramePr>
        <p:xfrm>
          <a:off x="195309" y="1419993"/>
          <a:ext cx="8637973" cy="507846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6297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323975"/>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574829" y="0"/>
            <a:ext cx="7772400" cy="1143000"/>
          </a:xfrm>
        </p:spPr>
        <p:txBody>
          <a:bodyPr/>
          <a:lstStyle/>
          <a:p>
            <a:r>
              <a:rPr lang="en-US" sz="3200" dirty="0"/>
              <a:t>2022-2023 Top Withdrawal Reason</a:t>
            </a:r>
          </a:p>
        </p:txBody>
      </p:sp>
      <p:graphicFrame>
        <p:nvGraphicFramePr>
          <p:cNvPr id="6" name="Chart 5"/>
          <p:cNvGraphicFramePr/>
          <p:nvPr>
            <p:extLst>
              <p:ext uri="{D42A27DB-BD31-4B8C-83A1-F6EECF244321}">
                <p14:modId xmlns:p14="http://schemas.microsoft.com/office/powerpoint/2010/main" val="3054794462"/>
              </p:ext>
            </p:extLst>
          </p:nvPr>
        </p:nvGraphicFramePr>
        <p:xfrm>
          <a:off x="213065" y="1143000"/>
          <a:ext cx="8753382" cy="51625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91922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27711" y="0"/>
            <a:ext cx="664672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Operations Helpdesk Purpose</a:t>
            </a:r>
            <a:endParaRPr sz="3200" dirty="0"/>
          </a:p>
        </p:txBody>
      </p:sp>
      <p:pic>
        <p:nvPicPr>
          <p:cNvPr id="123" name="Google Shape;123;p17"/>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124" name="Google Shape;124;p17"/>
          <p:cNvSpPr txBox="1"/>
          <p:nvPr/>
        </p:nvSpPr>
        <p:spPr>
          <a:xfrm>
            <a:off x="540327" y="1143000"/>
            <a:ext cx="7689273" cy="511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Why? </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Over the years, the Operations Department received numerous requests for internal support for different areas across the organization. Many times, staff struggled to remember who was responsible for which process. We wanted to streamline how we received these support requests that will in turn allow us to analyze the data and identify trends. The Operations Helpdesk was created by our Compliance Coordinator, Vanessa </a:t>
            </a:r>
            <a:r>
              <a:rPr kumimoji="0" lang="en-US" sz="1600" b="0" i="0" u="none" strike="noStrike" kern="0" cap="none" spc="0" normalizeH="0" baseline="0" noProof="0" dirty="0" smtClean="0">
                <a:ln>
                  <a:noFill/>
                </a:ln>
                <a:solidFill>
                  <a:srgbClr val="000000"/>
                </a:solidFill>
                <a:effectLst/>
                <a:uLnTx/>
                <a:uFillTx/>
                <a:latin typeface="Arial"/>
                <a:cs typeface="Arial"/>
                <a:sym typeface="Arial"/>
              </a:rPr>
              <a:t>Plascencia, using Jot Form. </a:t>
            </a:r>
            <a:r>
              <a:rPr kumimoji="0" lang="en-US" sz="1600" b="0" i="0" u="none" strike="noStrike" kern="0" cap="none" spc="0" normalizeH="0" baseline="0" noProof="0" dirty="0">
                <a:ln>
                  <a:noFill/>
                </a:ln>
                <a:solidFill>
                  <a:srgbClr val="000000"/>
                </a:solidFill>
                <a:effectLst/>
                <a:uLnTx/>
                <a:uFillTx/>
                <a:latin typeface="Arial"/>
                <a:cs typeface="Arial"/>
                <a:sym typeface="Arial"/>
              </a:rPr>
              <a:t>It was released to the entire Compass staff on August 3, 2022. </a:t>
            </a:r>
            <a:r>
              <a:rPr kumimoji="0" lang="en-US" sz="1600" b="0" i="0" u="none" strike="noStrike" kern="0" cap="none" spc="0" normalizeH="0" baseline="0" noProof="0" dirty="0" smtClean="0">
                <a:ln>
                  <a:noFill/>
                </a:ln>
                <a:solidFill>
                  <a:srgbClr val="000000"/>
                </a:solidFill>
                <a:effectLst/>
                <a:uLnTx/>
                <a:uFillTx/>
                <a:latin typeface="Arial"/>
                <a:cs typeface="Arial"/>
                <a:sym typeface="Arial"/>
              </a:rPr>
              <a:t>Vanessa also trained each member of the Operations Department and provided a training guide to help navigate the helpdesk.</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Who? </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The Operations Helpdesk was monitored by all coordinators under the Operations Department including the Director of Operations. As staff selected a type of problem/ issue, the helpdesk would automatically route the inquiry to the appropriate Operations Department staff member. The staff under the Operations Department includes the Compliance Coordinator, Attendance Coordinator, Registrar, Outreach Coordinator, Scholar Community Advocate (aka CARES). </a:t>
            </a:r>
          </a:p>
        </p:txBody>
      </p:sp>
    </p:spTree>
    <p:extLst>
      <p:ext uri="{BB962C8B-B14F-4D97-AF65-F5344CB8AC3E}">
        <p14:creationId xmlns:p14="http://schemas.microsoft.com/office/powerpoint/2010/main" val="3309761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Our Mission and Vision</a:t>
            </a:r>
            <a:endParaRPr/>
          </a:p>
        </p:txBody>
      </p:sp>
      <p:sp>
        <p:nvSpPr>
          <p:cNvPr id="178" name="Google Shape;178;p3"/>
          <p:cNvSpPr txBox="1">
            <a:spLocks noGrp="1"/>
          </p:cNvSpPr>
          <p:nvPr>
            <p:ph type="body" id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lvl="0" indent="0" algn="ctr" rtl="0">
              <a:lnSpc>
                <a:spcPct val="200000"/>
              </a:lnSpc>
              <a:spcBef>
                <a:spcPts val="0"/>
              </a:spcBef>
              <a:spcAft>
                <a:spcPts val="0"/>
              </a:spcAft>
              <a:buClr>
                <a:srgbClr val="000000"/>
              </a:buClr>
              <a:buSzPts val="2400"/>
              <a:buFont typeface="Arial"/>
              <a:buNone/>
            </a:pPr>
            <a:r>
              <a:rPr lang="en-US" sz="2400" b="1">
                <a:solidFill>
                  <a:srgbClr val="000000"/>
                </a:solidFill>
                <a:latin typeface="Arial"/>
                <a:ea typeface="Arial"/>
                <a:cs typeface="Arial"/>
                <a:sym typeface="Arial"/>
              </a:rPr>
              <a:t>MISSION STATEMENT</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Our mission is to inspire and develop innovative, creative, self-directed learners, one scholar at a time. </a:t>
            </a:r>
            <a:endParaRPr sz="2400">
              <a:solidFill>
                <a:srgbClr val="000000"/>
              </a:solidFill>
              <a:latin typeface="Arial"/>
              <a:ea typeface="Arial"/>
              <a:cs typeface="Arial"/>
              <a:sym typeface="Arial"/>
            </a:endParaRPr>
          </a:p>
          <a:p>
            <a:pPr marL="0" lvl="0" indent="0" algn="ctr" rtl="0">
              <a:lnSpc>
                <a:spcPct val="200000"/>
              </a:lnSpc>
              <a:spcBef>
                <a:spcPts val="0"/>
              </a:spcBef>
              <a:spcAft>
                <a:spcPts val="0"/>
              </a:spcAft>
              <a:buClr>
                <a:srgbClr val="000000"/>
              </a:buClr>
              <a:buSzPts val="2400"/>
              <a:buFont typeface="Arial"/>
              <a:buNone/>
            </a:pPr>
            <a:endParaRPr sz="2400" b="1">
              <a:solidFill>
                <a:srgbClr val="000000"/>
              </a:solidFill>
              <a:latin typeface="Arial"/>
              <a:ea typeface="Arial"/>
              <a:cs typeface="Arial"/>
              <a:sym typeface="Arial"/>
            </a:endParaRPr>
          </a:p>
          <a:p>
            <a:pPr marL="0" lvl="0" indent="0" algn="ctr" rtl="0">
              <a:lnSpc>
                <a:spcPct val="200000"/>
              </a:lnSpc>
              <a:spcBef>
                <a:spcPts val="0"/>
              </a:spcBef>
              <a:spcAft>
                <a:spcPts val="0"/>
              </a:spcAft>
              <a:buClr>
                <a:srgbClr val="000000"/>
              </a:buClr>
              <a:buSzPts val="2400"/>
              <a:buFont typeface="Arial"/>
              <a:buNone/>
            </a:pPr>
            <a:r>
              <a:rPr lang="en-US" sz="2400" b="1">
                <a:solidFill>
                  <a:srgbClr val="000000"/>
                </a:solidFill>
                <a:latin typeface="Arial"/>
                <a:ea typeface="Arial"/>
                <a:cs typeface="Arial"/>
                <a:sym typeface="Arial"/>
              </a:rPr>
              <a:t>VISION STATEMENT</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Our vision is to create a collaborative virtual learning community, inspiring scholars to appreciate the ways in which arts and sciences nurture a curiosity for life-long learning, and prepare scholars to take responsibility for their future success.</a:t>
            </a:r>
            <a:endParaRPr sz="2400">
              <a:solidFill>
                <a:srgbClr val="000000"/>
              </a:solidFill>
              <a:latin typeface="Arial"/>
              <a:ea typeface="Arial"/>
              <a:cs typeface="Arial"/>
              <a:sym typeface="Arial"/>
            </a:endParaRPr>
          </a:p>
        </p:txBody>
      </p:sp>
      <p:pic>
        <p:nvPicPr>
          <p:cNvPr id="179" name="Google Shape;179;p3"/>
          <p:cNvPicPr preferRelativeResize="0"/>
          <p:nvPr/>
        </p:nvPicPr>
        <p:blipFill rotWithShape="1">
          <a:blip r:embed="rId4">
            <a:alphaModFix/>
          </a:blip>
          <a:srcRect/>
          <a:stretch/>
        </p:blipFill>
        <p:spPr>
          <a:xfrm>
            <a:off x="8458200" y="6124575"/>
            <a:ext cx="609600" cy="5762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pic>
        <p:nvPicPr>
          <p:cNvPr id="131" name="Google Shape;131;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 name="AutoShape 4" descr="data:image/png;base64,iVBORw0KGgoAAAANSUhEUgAABLAAAALmCAYAAABSJm0fAAAAAXNSR0IArs4c6QAAIABJREFUeF7s3QmcVfP/x/HPTFMzU/Z9+0m2rBFJfoRCEWUJqUiWEpEKCWVJkiyVFKUoJaWI7MmSfYks2X74WQuFbC3T+n+8z+9/5p45c5dz7tLcO/d1Hg+P3485y/c8v99zZ877fpeCdevWrTM2BBBAAAEEEEAAAQQQQAABBBBAAAEEslSggAArS2uGYiGAAAIIIIAAAggggAACCCCAAAIIOAIEWDQEBBBAAAEEEEAAAQQQQAABBBBAAIGsFiDAyurqoXAIIIAAAggggAACCCCAAAIIIIAAAgRYtAEEEEAAAQQQQAABBBBAAAEEEEAAgawWIMDK6uqhcAgggAACCCCAAAIIIIAAAggggAACBFi0AQQQQAABBBBAAAEEEEAAAQQQQACBrBYgwMrq6qFwCCCAAAIIIIAAAggggAACCCCAAAIEWLQBBBBAAAEEEEAAAQQQQAABBBBAAIGsFiDAyurqoXAIIIAAAggggAACCCCAAAIIIIAAAgRYtAEEEEAAAQQQQAABBBBAAAEEEEAAgawWIMDK6uqhcAgggAACCCCAAAIIIIAAAggggAACBFi0AQQQQAABBBBAAAEEEEAAAQQQQACBrBYgwMrq6qFwCCCAAAIIIIAAAggggAACCCCAAAIEWLQBBBBAAAEEEEAAAQQQQAABBBBAAIGsFiDAyurqoXAIIIAAAggggAACCCCAAAIIIIAAAgRYtAEEEEAAAQQQQAABBBBAAAEEEEAAgawWIMDK6uqhcAgggAACCCCAAAIIIIAAAggggAACBFi0AQQQQAABBBBAAAEEEEAAAQQQQACBrBYgwMrq6qFwCCCAAAIIIIAAAggggAACCCCAAAIEWLQBBBBAAAEEEEAAAQQQQAABBBBAAIGsFiDAyurqoXAIIIAAAggggAACCCCAAAIIIIAAAgRYtAEEEEAAAQQQQAABBBBAAAEEEEAAgawWIMDK6uqhcAgggAACCCCAAAIIIIAAAggggAACBFi0AQQQQAABBBBAAAEEEEAAAQQQQACBrBYgwMrq6qFwCCCAAAIIIIAAAggggAACCCCAAAIEWLQBBBBAAAEEEEAAAQQQQAABBBBAAIGsFiDAyurqoXAIIIAAAggggAACCCCAAAIIIIAAAgRYtAEEEEAAAQQQQAABBBBAAAEEEEAAgawWIMDK6uqhcAgggAACCCCAAAIIIIAAAggggAACBFi0AQQQQAABBBBAAAEEEEAAAQQQQACBrBYgwMrq6qFwCCCAAAIIIIAAAggggAACCCCAAAIEWLQBBBBAAAEEEEAAAQQQQAABBBBAAIGsFiDAyurqoXAIIIAAAggggAACCCCAAAIIIIAAAgRYtAEEEEAAAQQQQAABBBBAAAEEEEAAgawWIMDK6uqhcAgggAACCCCAAAIIIIAAAggggAACBFi0AQQQQAABBBBAAAEEEEAAAQQQQACBrBYgwMrq6qFwCCCAAAIIIIAAAggggAACCCCAAAIEWLQBBBBAAAEEEEAAAQQQQAABBBBAAIGsFiDAyurqoXAIIIAAAggggAACCCCAAAIIIIAAAjkdYC1ZssTeeOMNe/rpp+3jjz+2Dz74wP7++2+nVhs2bGj77beftWzZ0o488kjbeuutraCggBrPsMCDDz5oZ555pnMV2evfN9988wpXDbJPmGL+9ttv1rFjR3vuueecw+rWrWvTp0+3Ro0ahTmNs6//XAMGDLD+/fuHPk8uH+A3mDRpkuPLllmBtWvX2quvvmr333+/vfzyy/bdd985F2zSpIk1btzYBg4caBtuuGFKhVi+fLm9/fbbNmvWLHvrrbfsww8/tN9//905Z/369W3PPfe0I444wnl29e+FhYUpXS/Vg9P9WZFqedJ5fHV4zqrDPaSzTjkXAggggAACCCCAQGYFcjLA+vbbb+3222+3CRMmlAdWiZjat29vV155pTVo0IAgKxFWCj8P8sIZZJ8wRfC/ROnY0047zUaPHm2bbrppmFMRYEUJ8QiwQjWhpHZevXq185nWt2/fqMdfdNFFzs9LSkqSOr+Cq/Hjx9vw4cPtiy++CHSOpk2b2rXXXmvNmzevsiAr3Z8VgW58Pe1UHcKf6nAP66m6uQwCCCCAAAIIIIBAGgRyKsAqKyuzyZMn2+WXX17eayCMgXovXHLJJc5LYqo9GcJcN5/2DfLCGWSfMGbRAiwdP2zYMOvRo0eowJIeWJV7oRFghWmNye37+OOP21lnnRUzkB80aJBdddVVSZ188eLFdtlll9nEiROTOv7qq682/VOnTp2kjk/loHR/VqRSlnQfWx3Cn+pwD+muV86HAAIIIIAAAgggkDmBnAmwli5danqJ0z/eTcPF2rRpY61atbJ99tnHSktLTUNxvv76a3vllVdML98aXujd1Dtn6NChtv3222dONk/PHOSFM8g+YfhiBVgaDjVlyhSn113QjQCLACtoW0nXfitWrHACplGjRjmn3GyzzeyKK66wdu3a2UYbbWTqPaVthx12CH1JfW726dOn/NzuCY466iinZ5WGWbvB1MKFC51h2DNnzqzUS2vw4MFOGYuKikKXIZUD0v1ZkUpZ0n1sdQh/qsM9pLteOR8CCCCAAAIIIIBA5gRyIsCKNrxGL3n9+vWzrl27xu0ZoF5bs2fPtmuuucaZ78XdTjzxRGeImebGYkufQJAXziD7hClRrABL5+jUqZONGDHCCQKCbARYBFhB2kk69/G3OfW0uvHGG61GjRopX8b7rOlkLVq0sJtvvtmZIzDWnID6zJw2bZrz+erOw6Ueq5pXTsevzy3dnxXrs+xcCwEEEEAAAQQQQAABBNIrkPUB1rp16+yhhx6ybt26lQ+vOfTQQ+3OO++0Aw44ILCGXsS6d+9uTz31VPkx6lFw0003WXFxceDzsGN8gSAvnEH2CeMcL8DSecaMGWPnn39+oKGEBFgEWGHaXjr2zVQvFi1ooc88d+igPjc1D9auu+4aqNgvvviisyDDTz/95OzfuXNnu+uuu9brUMJ0f1YEunF2QgABBBBAAAEEEEAAgawUyPoA68svv3TmhtHKWdoOPvhgZ5UuDQ8Lu/3yyy92wQUXmOab0VZVvQrCljuX9g/ywhlknzD37A8Ajj32WNMKlW6bCTOUkACLACtM20vHvpkKsDRZu4Yhuj1P77nnHufzL+imnq/XXXdd+bDt3XbbzemFFWZIbtBrxdov3Z8VqZaH4xFAAAEEEEAAAQQQQKDqBLI6wFLvK81VpZ5SbuCk3gQa/pfslg29CpItey4cF+SFM8g+Ye41Wuikl20NL1UvFG1BhxISYBFghWl76dg3UwHW66+/bocddlh5EV977TVTL6ww2/PPP19h2KDCf805uL62dH9WrK9ycx0EEEAAAQQQQAABBBBIv0BWB1gauqLgQXNYaTv55JNt3LhxtummmyYtofldNKmxhiBq23bbbe2xxx6zxo0bO/+unjvnnXeezZgxw/n3MPPR/Pnnn85QNfVS0Na/f3+nB0O0uWwUzmlY48MPP2wK1d59911nZUXN7XXQQQc5EyyffvrppknqY81Vo2togudevXo583lp00vqIYccYnPmzHHu8YUXXnDOqZ5r55xzjjVr1qzSkEmV5ccff7Snn37aXn75ZZs3b175JM7qpbb//vs7c+bIX+eON+QyyAtnkH3CVHC00EkrVaqeNeTJ3YIMJQwaYGmOomuvvdY5tXq1KGjVAgLxNm+goMmzp06davXr169wiHcf73lVLg2lVVt95513nGBOdXL88cdbhw4dbI899qjQTtTOX3rpJbvvvvucNqC2pbZ05JFHOu2gadOmVlhYGLW4sQIVTQiuAEMhssrplkHnUltVGws7yfeiRYuce9LQXvUU0jPhtrkjjjjC6UG01157xSyrewPeNjVgwADn2fv222+dZ+DRRx917l/P+EknnWTt27e3zTffPEwTq7SvFor49NNPnTrUs6bJz+WhZ+3f//63aZJ0XSvW8+vvHRWvMMmuAvnRRx/ZqaeeaurFqi2Z86icHTt2tNq1azvt+6KLLqr0BUKyAVyQZyjaZ4WMP//8cxs7dqzTblRG171169aO+1ZbbRX4Wcy25yxWweX83HPPOc+gepe685Ppc0CfI7r3o48+OuG9u+dPx/mSqXv9znr11VedzzM98/p9o033oN8vWpClZcuWCect9F7b+3mqzz4t4KIVi998802nfegzRc+/5nA744wzbMcddwz0/OszT78T9TvdPZdbVvXs1flOOOEEZ4GFeL+nA12MnRBAAAEEEEAAAQQSCmR1gOX/9j/sEJhYd+8/7x133OGEQO6mMKJ3797Ov+qFXy9R2223XUJMBQt6eVLw5g/GvAf//PPPzqTyChfibfqjWy+M6oG25ZZbRt3VH2Dpj22tuqhl793eR+6BChj00lCvXr3yc/3www/OZM0PPPBAwvvTDgrXhg0b5rxoRPuDPUg4FWSfQIX5/51ihU7+4ad6ydH9xxt+mm0B1u23327PPPOMU0d6EYu26eVdbVhBgwIkvdxrFbsnn3wyJqPalQIEHevfor2UKsTUi76Cq1ibXuRuvfVWJ0xLtKltamU7TbDvb6f+YxVi33DDDbbTTjvFPK0/wNKL/IUXXlhh4Qb34EceecROOeWUREWM+XOFVQrI4vnq4HjP7/oIsPxfAGRq4YpkQgz5JBNg6TNTQdzAgQNjthu1aYWY+jIhVtjuD4qz5TnTM+zfNJTz3nvvdT4DFMTG23Tv+t3Vs2fPmHOVpfN8Yepe19XiAHqWY32WufemMEtfELRt2zZmHUYLsPRlTKLPviDtQ+dRsK4vsBKVVc+55ofTZ0Ks39NJf9hwIAIIIIAAAggggEAFgawOsLxBkgKhJ554wg488MCUq1DLxetFQWGPNs2xNXLkSOeFU9snn3xip512mn322WfOvwcZNuMf7qieD+ohsPHGG1cor86dKAjw36C+5VVPIg2L82/+AEthl3oaRQsF/D3CdH/qjePOFRUUVr1K9I10o0aNKh0SJJwKsk/Qsmi/WKFTtAUAunTp4vSWqlOnTtRLZFOApbLKWL3JEoU87nxu//rXvwLXqUJOvUz6e035DfRCrBf+IO1EL55qf4cffnjMKlywYIETGOtlNuim8PHuu+92gtNom7dN6dnWM64eaP5NwZbCWn2ehN3UntQzUx5u75cg59CwPfUc9fa2Wx8Blv8zSWVVyKheoVoAI1YPvCD35N0nTIjhPS5sgKWefupt5PaeTVTOSy+91FmkI9qz7g2wsuU5i9ZDLtoKvInuWz9XQD1kyJBK957u8wWte/VkGjRoUPl8akHuQfvEq0N/gKV2fcsttwT6nNK59UVMjx49Kn0RE+33RpDyZiogDnJt9kEAAQQQQAABBPJFIGsDrBUrVjg9j0aNGuXUhYblaEiAwpNUt2XLljl/GCtg0ubvZeUPhfRHrl4G4g2d+/XXX50g7Nlnn3XOqXNrKKJ38/cIUuigMOvss8+23Xff3WrVqmV6wdDLsXqbaVigG1zE+uPYX1b3ego99KKtF3W9PGhIhYY57Lvvvs4uixcvdq7tDpXUt9L65lrDK7SfQg39If/HH3/YG2+84QQdGubobrFMgoRTQfYJU8fxQifdu4YSuu1I59UQOIUc0XqQZVOApWFQql+1AfVC0vOg3k1qJxrqqlBEPU3cNqKgc+XKlU4wq6BC9akecxr6JQfVtXquuD0K1BNNIdLee+9dgTvWqo5qI3379nXa+dZbb21r1qxxQt7bbrutQg8+DVOV8fbbb1+pGv3tTjvo3rRantqmyqrheeqlqHaiXlpur5N4Czh425R7UXkowFBYo3OqrF9//bUzBC6Z4T4aKqhn1Q2v3OdXIbCeXz0zqq/33nvPaW/q7edu8V5ug4YAYZ4Jd1//whXuf5e1QnoN1XLdkzm/jkm2/GEDLG/53PbdpEmT8udBPWYUYHh7zMQaNuwNsLLlOYsWYM2dO9cZBuq2OfdzQF9muEOWNXRdQ8e9n9Fqm3reNZTVu6X7fEHqPlpopjBXn08aAq3PEm16zjVEUsGS93eNPgP02RcvaNf9ykNDknXuK6+80pmrTZ9Z+j2m0FxfUum5dD8vo/VIVjk09Firb7q9Td22ps+RDTbYwCmrnnOVUT1OvT0xo/3eT/a54jgEEEAAAQQQQACBygJZG2DpBV0vyprjRJtetPSSmurcNTqX/qDVH/v6R1u0+Yg0b46GL2iL9Yeul1PzDGmOKP1xHC0Y0LwcGjaooSruNfUHtYK5aC/TKqN6kJx77rnlLy/6BlthjHdOrWgBlnq36MU93pxM3vvTH/8KzDQ3UKwXe/+LcKxAMUg4FWSfMA9rotDJ39Ms3lDCROdyyxXk5dt/D2HnwHKPj/UCpxdD/Uw967ybhs7pRd7tUej9mX8Rg2gvzdECLD0Daq/RekCqHBMmTHB6Vbkvh9Haqtq0es9oeJM2hdF6AdRzFqs30Pz5852hYG7vr1jzjfkDLPV6Gj9+vO26665hmlLMffVirJ46M2fOLC+7eoRpxctoz4ye9+HDh1cY6ha0x1syc1XFu0kF5xdffLHNmjUr5m7q2aR7UZiv0DPMPINBQoxoFw7yDEULJq+//nrnczDa55uCHoWh7u+NIHPNZctz5q93PS/6HHef70S9RxX66llx713Poz4fFHi7v/fSeT6dM0jd68sTfTGiIa3aFFrpsyTWl1H+HpqxVguO9jkV79wKsTUUs1u3buXNMdqz5m1zOp9CqW222Sbqs6MvBuSs82qL1fM6LR9CnAQBBBBAAAEEEEDAsjbA8v9xGnSi7KB16n150jH+Fbr0IqTJsdX7SFu8l0r1RFEYpnNqi9Y7yTs/lv4gD7Kaol5g9Me0gjxt0YI0f4AVb+4t10Z/dOuFVi/42jR/h4YoxhpW5x7nDb1ivRgGCaeC7BO0HqO9RLmTeLvnCDOUMNsCrEQLF6i3jyZvdl8OY9WLa+EPhv1W0TxjvUB668gf0EYLOL/55hsnJHXDqFhDePx17w3dYrVvf9ChoFgvlsn0tIrW9rxtXz+P14vPPd5vErTHW7oDLJVHz7x6I6kHXqJ5lNzPGvVC0eT8iSZEDxJiRDNNJsAKspqov5eRf45DlcW/QmM2PGf+evd/tqvHpb7QiLep164+1zVfnFagVI9Bb68h74IfqZ4v2meF/x78i6YEmYdQ5/X3gor2O8rf7oL87vNPH6Bhh/rH+znhbZead0y/2+MNt9WcmurxpUBOQ5zVRmMFXmF+r7EvAggggAACCCCAQGUBAqz/N/EHWP5QKl7I4/+jONok0d75vBK9LHmryR+k+efj8r/k6BtjvVzH60GhEEP7aFUlvShoKEeQSa29L32x5iQLEk4F2SfMwxokdPJ/Ux6r11mQc6lsQV6+/feQTA+sRAsX+NtHouGu/vYSJMAKGnB6Q1rdu7+tqveShtK5AYl/QYFYde5f3TNaIOFtU6pb9TbS8LJ0bH6zMM+vfz69aGVPNgBK5t7++usvZ7VRrZ6oXqNB5lZLtJBEsuUP8gz56zXasDi/gz80idYrxh9gZcNzlijAStQDK1F78LfjVM8XJMDyz/UWJlhWwKYeZdqi/b7xtzv/XJbRPPwG0b4Y87bLRD2wEpnzcwQQQAABBBBAAIH0ChBgxQiw9J/1knPcccfFHBboVoX3xTzaJNF6SdSwFoVG2qJ96xurWv3zdfmP9f9BrpdNvSSUlJSkt6VE6bXgD/10wSDhVJB9whQ+aOikoYTqAaSl290Q5f7776+wKmHQcwV5+fbfQzIBluZdijchur+80QISbzmCvMAlG0j4e3d526oCYQ2Fuvnmm53i6MVUQ+xq166dsKr9Q36jHettUxrmOGXKlLQNH/QH1ImMvTfkf36jvTAn650QLsEOaguffvqpvfrqq87cQ2qfsQItDclU7x7/fGm6RLLlD/IMeetVQxz1GbrFFlskvHUFdBq2pk1zfD388MMVVsf0B1jZ+px5v/jQvWjeMoXUauPxhojHAkr3+RLVvXfF37ALsWg1VfUA1Kq62vwBX9DPar9Fonbn/X2uYzWsVkNW1avUvyhLwobIDggggAACCCCAAAJpFciZACvIt6thZLx/xEZ7wdG59EKuidjdic6jTdDq/7bfv9KfzuN/AQ5TTv++/hfgID1qkr2eO4m7XnI1jEtzq3hXosu1AMs/JFMu/tW6gr4UJXoJimYeNsCK1S695070AukvRzIBVrR6jnZ//oUXvG3VH+Im2yZ1XLT58NIdinrL99FHHzlz22guKW3q3XXMMccEvgVvW4lW9rB1GPjCIXfUAgD/+c9/nB5aGjLpX3VSIZZCBA1PS6UNuscGeYa89RpmGPlbb71lmsTfDeT8bdj7LGbLcxZt6Kh/4Q/XTr0MVR+aqLx58+a2yy67VJrkPFr1p/t8idquQk93zin/YimJmmeiz+JE1451/kTtLtpCE+65jjjiCGvVqpUzOb7ajTu/WKJ74ecIIIAAAggggAAC6RHI2gDL/6Ktnk1ahXDLLbdM+c795463wqH3D/BoIZp3Xp9Yc3D4h1GkcgP+MqQjwHJXfVMPJb2sf/XVV86KbeqpFG++nFwLsOSeaChhopemMC/f/noOG2Alms9K5w/7Ehc2wApSBu99el8OvUO3ok24nOxzEO1FOJMBlr+3TtBAz70/b9milT1sHSbrFuY4fSYotNbE894V4aIF9MmWP1GQoPJ67aINd411T/7PXP9w1iDPYiohXdjnTNeKNfeZJkHv2rVrhdUV/fet1fY03E3zljVt2jRu76x0ni9R3ScKb+O1Sb/hVVdd5QzddhcxSXTtZAMsHaf2oy+v3JUIo51LIaKCrHbt2jmh1kYbbRTmEWNfBBBAAAEEEEAAgSQEsjbA0r1ouJFeoLSFHX4Qz8LfIype7y7vHDbRyuB9wYo1N046Ayz/fC6pBFjqPaaeFnJ2h2mEaUO5GGDp/qINJdTQJC1NT4BVMRRLJcDy9jZKZ4AVLXDOlQArmmeyL+JhntVk9/3xxx+dHjTuynbR7JMt//oMsPzhUC4FWKq777//3kaNGuWsdpdoEn5NJq5JxTXhe3FxcdSqT9f5EtV9OgMsfw+8RNdOJcDSsTq/JsQfMWJE+UrAsc6pAFHTBGg+yWirvyb7/HEcAggggAACCCCAQEWBrA6wNMmwQiF3GEiiiXaDVq7/vPHmtPEHRN5JaP2r+cUqnz/ASucqY8kGWL/88otdcsklNm3atJhs+qNcL6z6Rl/DVf755x/TPDTulqsBloYSajioejW4m1ZlHDJkiGnOoo4dOzpzAmmL1esjyMu3HzbIS3OQfbznDfsSF7ZnSCoBlneuqqDBYNBn2L9fNgdYDzzwgLManLb1NYRQPSkV/qs9a6J/zQGleZOS2fwrMPqf+7Bt0C1DkGcoXT2w/HNcZdtzJpMgvxf0/Gpop4axql70uyXWNnjwYLvsssviDi1M9XyJ6j6VAMs/f5z/szjRtWO5BGl33mNXr15t8+bNs2effbbSMHr/NfxD0pN53jgGAQQQQAABBBBAILZAVgdYP/30k7Mk9ezZs507CLP6V6xb9i9tH2Tpbe8LnLcM3t5Ze+65pxMGRZvk2L9SXJhJoBM13mQCLAVvmpRW3+i7m+bz0ATBCqzq169vm2yySfny6+4+QYZSBQkSguyT6L69P08mHNFqbArwFC5o07fmY8aMceY2ChtgBVn5UdcI8tIcZJ94957oJThsgBVmRT//HFjeBQX8Kwn26tXL9IKdrjlk0t2mvMb+yaRzYQ6s9957z1q3bm36DA0ajsR65vxzgGmCfA2bcjf/8zdo0CDTcK9EW5AgwVuvYRao8M6BFa0NZ9tzlkwdKYhXbyzV9ZNPPmmafFy/a9xN9x1k1UZ3/2TOlyhE8oa3uTIHVqJ2q8+y+fPnO4GWfuf7Q8Roc2UmOic/RwABBBBAAAEEEAgmkNUBlv6gvvPOO61nz57ld6OhXgoYCgoKgt2hby+9uOh49w/9zp0721133WV16tSJeT7vkENv4OVd0UkrQ6kHT7QhG/6X9zCTESe6yWQCLH8PNH1LrxXjEg190NwpmsTW3XK1B5Zbfr2Ya6UyDSnUdvDBB5vq9IYbbgjVAytar5po9eZ9GY/VsykbX6z98wfFapO//vqraTiuXuy0eYMMTRDet29fx1dbmBXlEj0D+nkmA6xUViH0T16/vlYh9IfmQT7nYjknmhA9mQA5SJDqr1f/8Ol47SLRqpTZ+JwlCp8TPQf6ckbnUDjs9loOGiZGO3eQ8yUKsFJZhdAfnCZahTCoX5DgNJG1+3PNFffMM884wwfdvynCBK1Br8N+CCCAAAIIIIAAAv8TyOoASwX89ttvnYlp3clUNb/HhAkTKgQpQStTw+b0AqkXcm0KbKZPn+6sVhVvW7NmjRNq6A9fbRpGeM455zhD0HS8tkceecROOeWUqKfxH6/eWurF0KBBg6BFj7lfMgGWd26xMEPE/Euw53qAFW0o4QknnGA//PCDM4G9tlhDCL0vyEEWGFAb0ATYsteWSwGWf/LkWI3RG4xG6/0xbtw407DCMM9e0AckkwGW/xkL0xPU20tT9xKt92WiECCogXc//+qoCt71gq8V68Jsekb03CvkjtVu/T4Kw/VPvC8Z/KFgrFDfW6+ao06ft4k+N/1Du6OFd7kQYCkQmTp1qjN8Tb+71EN01113jVt98QLTdJ9PBUnUdv3D571D8BO1Q+/nRbT5JxNdO9b54wVYOudDDz3k9GrTvJD6cqtJkyYJ/z7wfrYH/UIj0f3zcwQQQAABBBBAAIHKAlkfYKnICnsUFrnfKuvl/+6777ZDDjkkcJ0uWLDA+ZbUDa90oF7KbrrpppgT3XpPrhee4447zimDegLohUvDGzVEJ8jQCH+vp6BzZSjA0wuYvundfPMbdLBjAAAgAElEQVTNnR5Dur67ElMyAZb3D/ggZZeD/NS75qWXXipnyfUASzfiH0rob1CxAiy9WKoutAUZhupdrTJWEKD/no0v1kECV//qjgr1NHxINu7mD3NOPPFE0yqfW2+9ddzneMmSJc7zpmBRz4CeQ01QXVpaWn5cJgMsXcQ/D1SQnqBBhysn+yKe6MNPPSbVRt1hhPrcHDlypDNMOGgPVs0dpfm74vVY9Q8dDRLw+T2DBFi6X83rpS8TioqKYt6+Vk/Ulx7ufUcb0pWNz5m/B1GiHkjRAPwBljd8Tvf5dP1EbdcfpKoNKiDSZ0q8zf/FVbQ2lejasc4fL8DyB6vqwabh9u7v22jn9H85EW9RmETPLD9HAAEEEEAAAQQQiC+QEwGWJlHVN7caguRummC8X79+TrAVb/ifjtULjf4IdXvV6BxBX57d6+klWstqa04R9QRo3LixM2xJW7Sl5f3s/l4B+rn+OO7du3fMAG3x4sVOyKaXZW0KAxTmHX744eWnTybA8vakUk8ZrbSkF4RYL7V6edWwFN27d6sOAZbuZ+7cuU4o6J0/xr3PWAGWf46heIGk5qlR29UKYu6WSz2w3OdF4cf2229f6RNFbVDDZ6+//vryn0UbzuPviaidL7zwQrvllltiDl/Vc6PnRP+4W7RzZzrAWrRokXXp0sWZZ0ibeoIqRNdQyGjPjV7chw8fbgMHDiwP3mMF5sm+iCf65eYP0LS/Pjf1LOuzzBsu+s+lOlWvUpXfneNH9yxnLejg3/yfKVrQon379lFt9OzoywRNRu5uQQMsfV5p7r4OHTpYYWFhpXL4z92mTRvnudtqq60q7JsLAZb/d4aGOCuM22effaJWvXrL6YsS94sV7eTtGZzu8+n8QdquP0jVnIH6LFF7irbpyxK1UXeBEdW5fgfqd7Z3C3LtaOePF2D5P6NUxvvuu8+aNWsW8/ejemoptHL/vgjTyyzRM8zPEUAAAQQQQAABBCoK5ESApSJHe0l2XyT1bbv+wNTk4+qVod5KX3/9tekPZ33T731R0jGJ/oCO1UjUW0RLyns3/XGtOTCivdT5z6O5ljT00FseDVnT0tsHHXRQedn1h7nmDhk2bJi9++675aeJ9gKcTID1zjvv2EknnVTeQ0F/pF9++eXOC6decPVCrjmL/vOf/zihlYZyRAt3/Ct7qaBBgoQg+4R5UJOZg8d7/mhzrbk/jxVgRQsk9eIoR/UuUA8RhZ5qG2496iVa9aVeErkSYKl965lSgKM2qqFhhx12mG288cZOG1GvDoVX3tUs44V5/mG8cvafV/Xxxx9/mOZeUgjkrgipfbXQgJ7DTTfdtEITSXebitb+/L2RZKPgRc/07rvv7tS56lchikIW9TRxN4UP999/f9SeJ8m+iAd5RqJ56ziVXZ9ZWmFUbdH9EkCfm6+++qq9/PLLlZ75eKva+XvX6XNEoa1e7NXDTnWqXjUKH1WnCnUVoLm9pIIEWO7zo/Jrf30W67NLvWN0Pnnfdttt5eWON9w8FwIs3acWDFC47vY+1u84/b5QL8RtttnGCfH0Jc3PP//s3L/qSBba9KWEnpUtt9yyvKmk+3xB2m60L6Dc+9DvYrcHpsqtZ93/ey/W50mQa0d7RhLNgeWfG1FtWebqzbjDDjs4z7n+xtD1NXm+Ang35NVzrrBNX3KxIYAAAggggAACCKRfIGcCLN26/hDWi7KGkMRbPjwWk17a9MewemPpj9Kwm/8lzX1JUMDjf6GOdW6Fauo1Frb86v2hlxN/uZMJsOSoIMLbqyWRha6rVftUfncYYbI9YdIdNqQaYOne3WFq3iBG/z1WgKWf+QONeIZ6YdNwVfUG0UtargRYKqfa3q233ho1xPTfswKmESNGxB0WqLavHkDuvHaJ2p7783jBc7rbVLQyKYRRoKtek9EC3Vj3oaBIi1EccMABUXdJ9kU8qJvCDX3muT05gx7n7qfPTX1WKDCKNXQvWkgR7zpqJ/rn9NNPd3YLEmDJXcMVvaunxrqGPq/Uy0erJUbrIZcrAVZYV9cj1jD7dJ8vaNuN1pMySDvU72sFTtF+Xwe9tv86iQIsPecKA9Xe3eAwSFkVmGqOu3i9mYOch30QQAABBBBAAAEEYgvkVIDl3oa+tdfkqhqm4n7bnKiS1bvoyiuvdCYADjr/i/+c/vk89HOVQS9fYTb1RFCApDmCEm3uUEn9Me2d88c9LpkAS8fqhUKBmHpDJPoj3bXbY489THOquCvJRZvcO0iQEGSfRC7en6cjwNL5og0ljBdg6UVHw1PVM847PNVfdjfA0AuOVsDMtQBL831phUEN+4p1nwo5FHCq102i1Szlo+GxGmqjMCJR+wsSPKe7TcVrfx988IEzbFi9L+JtbrnVPry9YPzHJPsiHuYZ0WeX21vE26sz0Tn0Mq6h2g0bNkz4uanPItWnvmCIV6duKKEeqerNpy1IgKVnUSvSKkzTZ1esTT361ItHcyTG+qzPlQBL96jQSe1bvzOCBKcKBbVYxM477xyVKJ3nC9N2w3wBpcD/2muvtbZt28YcYh/m2l6IRAGW9tVnu3qrqeeVhggm2o466iinTR544IEJn5NE5+LnCCCAAAIIIIAAArEFcjLAcm9HE3BruMvTTz/t/JGpF0v3xUkrBylw0YpAmqhcwxSSDa68fN7JhzVUTD129t5779BtTEMQ1BPliSeecEIQvVS6YZxeFvUNeqtWrZzyb7TRRjHPn2yA5f6R/vnnn9vkyZNt9uzZzpAtbQrN9BKoFcs074iGR7l23qBAwyX0TXW9evXKyxckSAiyTxjQdAVY0YYSxguw3DIqDFQ9qneOhofqJVNhlXw0Ab/an8JHbzlzqQeWAiy9ULordGklOPU+06bnTD2jNIxX9xzmGZP3jz/+6AQrzz77rBOOuS/oup6eA00G37p160pzGPnbR7rbVKL2p5dxrQ6nObFk4X72yEB1KxMN0/XPvRTtvMm+iCcqY7Sfu587et7feOMNZ1if+9xrf9ddbVafPxoyFaZOdY7vv//ematPAYCGK+szWXWpYd4abrnXXns5Q9+8IVLQAEvBoe5Bz5l6vuo+Yj1v8XxyKcDy/r5T+K3fd3pW1P68n9cKyhU4ur6J2od+f6Z6vmTarvt7W58j3vtwf+/pCxMNbY32hY33npK5to4PEmC519HvV/2NocVf3n///fJnReH0/vvv7wSwetb1WR9vYYFEdcHPEUAAAQQQQAABBIIJ5HSAFewW2QsBBBBAAAEEEEAAAQQQQAABBBBAIJcFCLByufYoOwIIIIAAAggggAACCCCAAAIIIJAHAgRYeVDJ3CICCCCAAAIIIIAAAggggAACCCCQywIEWLlce5QdAQQQQAABBBBAAAEEEEAAAQQQyAMBAqw8qGRuEQEEEEAAAQQQQAABBBBAAAEEEMhlAQKsXK49yo4AAggggAACCCCAAAIIIIAAAgjkgQABVh5UMreIAAIIIIAAAggggAACCCCAAAII5LIAAVYu1x5lRwABBBBAAAEEEEAAAQQQQAABBPJAgAArDyqZW0QAAQQQQAABBBBAAAEEEEAAAQRyWYAAK5drj7IjgAACCCCAAAIIIIAAAggggAACeSBAgJUHlcwtIoAAAggggAACCCCAAAIIIIAAArksQICVy7VH2RFAAAEEEEAAAQQQQAABBBBAAIE8ECDAyoNK5hYRQAABBBBAAAEEEEAAAQQQQACBXBYgwMrl2qPsCCCAAAIIIIAAAggggAACCCCAQB4IEGDlQSVziwgggAACCCCAAAIIIIAAAggggEAuCxBg5XLtUXYEEEAAAQQQQAABBBBAAAEEEEAgDwQIsPKgkrlFBBBAAAEEEEAAAQQQQAABBBBAIJcFCLByufYoOwIIIIAAAggggAACCCCAAAIIIJAHAgRYeVDJ3CICCCCAAAIIIIAAAggggAACCCCQywIEWLlce5QdAQQQQAABBBBAAAEEEEAAAQQQyAMBAqw8qGRuEQEEEEAAAQQQQAABBBBAAAEEEMhlAQKsXK49yo4AAggggAACCCCAAAIIIIAAAgjkgQABVh5UMreIAAIIIIAAAggggAACCCCAAAII5LIAAVYu1x5lRwABBBBAAAEEEEAAAQQQQAABBPJAgAArDyqZW0QAAQQQQAABBBBAAAEEEEAAAQRyWYAAK5drj7IjgAACCCCAAAIIIIAAAggggAACeSCQlQHW66+/bocddljS/JMmTbKOHTsmffzatWvtxRdftE8++cQuvfTSpM/jP/CLL76wdu3a2YcffmivvfaaHXrooWk7d6ITlZWV2aOPPmqjR4+2OXPmOLsfffTRzr/vvPPOiQ53fv7TTz/Z5MmT7Yknnig/R8OGDa1Zs2Z2/vnn2x577GEFBQWBzrVu3Tq78847rWfPnklZ6PiHHnrIunXrZh06dLChQ4daaWlpoGtX5U7Lly+3Xr16Oe4DBgyw/v37V2VxKly7KtuntyDZbJQ1lUVBEEAAAQQQQAABBBBAAIE8EyDA8lX4ypUr7YYbbrBBgwalPWCoqoBgzZo1dscdd1ifPn0q3G3Lli3twQcftM033zxus1dYNGPGDOvdu7d99913UffdcMMNHTMFSkVFRQkfI4VoZ599tnO+ZMK8zz77zNq3b++EgRdccAEBVkLxxDtUVfv0l4wAK3FdsQcCCCCAAAIIIIAAAgggkG8CWRlg/frrrzZ//vyodaEeQPfee6+ddNJJduGFF1qtWrUq7VevXj2rW7duUnWZyZfnqgoIlixZYmeddZY99dRTTu+f66+/3jbaaCNTTzP1mErUa0o94tSjTWGTQiMFfLvssotz3MKFC23YsGF22223mUKse+65x9kn1jkVhim8UtAlD21hAyzdj0KradOmOccTYCXV1CsdVFXtkwArPfXHWRBAAAEEEEAAAQQQQACB6iyQlQFWPPAbb7zRrr322oyFFtUxwPrtt9+cAOq5556zWbNm2THHHBO4TWvooXpuabhfp06dbMSIEU745d1Wr15t1113ndMDS8MSH3jgAdt2220rXUPnUgB5+eWX2++//17+8zABVrTeZARYgauTHRFAAAEEEEAAAQQQQAABBBDISQECLF+1VfcAK0xYJJqvvvrKzjjjDHvvvffihl8fffSRnXrqqfbzzz87+zVp0qRcVr2u5s2b54RcTz75pNNTq1WrVvb+++/bl19+GaoHljv0cP/997dNN93Uxo8fn7EwMxNPdCbbVybKyzkRQAABBBBAAAEEEEAAAQQQyAaBahtgKTT5/PPPbezYsfbSSy85Acpmm21m//73v50hbieeeKLVqVOnQh24vbv8FRNtrqhFixbZY4895kxo/sYbbzg9ihTMaGL2k08+2dq2bVtpbqlUh2iFvSfv9fz3tN9++9nUqVOtfv36cduhgqu+ffvaP//8Y/fff78zUXu0Ld69eX92wgknOEMQZR92QnuFY5osXsNLJ0yYYK+88krKvfHUe0yhnoKwl19+2Rkm6bYTDVM97bTTKvU4cxcZiGfo7fXmDQ39AZbmFVOPNd3P22+/7dTH8ccfH3NSfPfa6nV2++232/fff+8M4VTvOpX94IMPduYWU285GavXm0JDPQc6tmbNmqb2rF5wmoDfO9QzUfuMNYl/06ZNnWsqVCwsLKzUPMIeFyTkW7p0qT3++OPORP7u85doQQHveVUnjRo1qmCjguv5VRtTOy0uLq50L8m0l2z4oKcMCCCAAAIIIIAAAggggECuC1TLAEsvqnq5HzJkiP39999R66hFixY2fPjwCoFMkAAryITm7ovwuHHjKgREiQKCeI0pmXtKR4AVtIG/8847zrxkCrr8PbDUy0pDELVaoAIWhRxhLbzDFFWvCn40ZDGV4aQKQa655hqnHcTaVF4Fd3vuuWf5LukKsDp37mwqgzuXl7cMsSbFd6/dpUsXx1LDO73DMd1zXHTRRY7NzTffHPX+FNIptGvdunX5ZePVicLCrl27ls9bFs1r8ODBdtlll1WYxD+Z4xIFWOq516NHDyeQi7bJ7qabbnLK6w2hvOfVipxamGDixIlRzyE/tTNvyJ1sewn6DLEfAggggAACCCCAAAIIIIBAbIFqF2Ap6FB4pV5DepHVpOWa7H3rrbe2VatWOb1s+vXrZ++++64TAOgFdrfddisXSvTyPHfuXGeonHq7qBdLz549bbvttnOOV5CgsGPAgAFOcKZwQaGYO9F82NDGLVSq9xSrN1C6Hoygc2B5rxfWQr1tNBH9sccea6NHj3aGD6Y6H5oCRvW2UU8qhS/Nmzd36kr3o3pW/SokUdB01113lYcZ6Qqw5KEgSe3xvPPOc9qrf1J8tU/1FnQ399pbbbWVqa2qN+FVV13lLFqwYsUKZxJ9hXva1NtwwYIFNnDgQKdXYO3atZ0hoXomNKG//psMZKktVp2oB5V6dM2ePbtCm1fvLU2oL5tbb73VOYdCoaOOOsr5/8keF+8Z1OqT55xzjtNbTb2l1Ab0v+pZJjvN0TZq1Cjn+XODzho1ajjl8Z5Xc7SprhXy6XnWvG7ee9Hx6rWmenG3ZNtLup4zzoMAAggggAACCCCAAAII5LNAtQuwvAGTepgo9PAPa/K+BF999dXOkLaioqJKL7kKovr371/ePjSBuPbVS3OsCc29+/iHHoYNbdwLp3pPmQ6w3HmpFOppOJt6xyRa2TCMhVtff/31l02ZMsUaNGjg0KQSYHnDDIU+GpLn31544QW78sornd5XCri23357Z5d0BVixVm1UTx+Fnwpi/CGTe22VI1obVAij0EVBks7vD8Dc8h933HG2zTbb2PTp08s9Y9WJe80jjzzSHnzwwfLA1vVSeS+99FL773//65RJgZ/XKexxsQIsDYdUjzkF1BpmqXrbYYcdKlSbN+xVvXnbi/e8stG9qyemd9O9XHzxxU7vNPXC0rVKSkoqhF9h20s+/4Lh3hFAAAEEEEAAAQQQQACBdAlUqwBLw/s0dEihk//F3w/m9qZQLyzNo1OvXr2EAZYCFAVemhdKL7la2S/aNnPmTKfXzIEHHui8QO+6667ObmFCG/e86binTAZYsujevbvTI0bzRbm9oxI10KAW3jBHYYzM3XAsXQGWzqMee26Imajs6Qqw4rXRTz75xPH88ccfK/Rq8gZY6pXWpk2bCsVVgKr2r6GD6q0msy222KLCPrHsEwVY6qmmZ8U7nDKeldcpzHGxAixv+R555BE75ZRTol7e2/NLAZR6nKnNeM+rXlfqYbXxxhtXOofacLdu3ZyQTH7qoeY9Nmx7SdSe+DkCCCCAAAIIIIAAAggggEBigWoVYGnYj8IUvXTqJVO9NWL1BNIE76effrp9/PHHph5Ehx9+eMIAKzHn//aIFXAEDW2810nHPWUqwHrzzTed4Zkffvih87I/cuRIZyhbkC2IhcI79fhRL7pocxKlEmDp3EOHDnXmbFJvHIVJGpqmicCjhRree0pXgHXHHXc44Uq07c8//3SGN6qXkHc/99oa9urtPeU9RyKXsAHWN9984wxVVEi57777Oj28FNCq91O80C/Z42IFWM8//7zTYyrRAgSqW/WU1D8y1BxnGj7pPa+GXcrJHV7o9VObO/PMM53J7vX/N998c0ulvQR5HtgHAQQQQAABBBBAAAEEEEAgvkC1CrC8Qc2kSZNi9pASyeLFi51JxTWvj3ffRHNg+TnXrl1rChu0Qp5CMYU66oGlkMD/oh0ktPGfPx33lO4ASy/zzz77rBNeadhg2PBK9xjEwh06qaFu/onUdY5EQU2ih/+XX35xhg6qJ5N3O+KII6xVq1bOBOdaFdA/BDVdAVa8NhqrHQa5diKXsAGW6ls9qNQrybsogsJKDQ9UTzGtRKh5pLxbssfFuvdowVKsOtbKjloZ0RtCBX22Y10n2faSqB3ycwQQQAABBBBAAAEEEEAAgcQCeRtgxQqGgrzkfv/9987QwKefftrpvRVrW98BVqx7SmeApTmGJkyY4PQcUpih8EI9mdz5oRI3uf/tkSjAUsCocEkB45gxY+yMM86odOpEQU2QsmiIosKOu+++2+mN598UzGj+q0MOOaS8N1+QECmWubd9BQ2wZK0yaNLxINdO5BI2wJKJwqiPPvrI6Q2m+bX8q3tqMnr1frziiiucHm3ulsxx6QiwooVQQZ5tlTteUJZMewnSDtkHAQQQQAABBBBAAAEEEEAgvkDeBljJ9sDyTlju0mrYmXrqaNU3/aO5srSi3foOsGLdU7oCLL28Dxo0yPlH2yWXXOLMOeYNLII+cIkCLO9cT0HPqf0S9byLdS71pPvhhx+cgEi9y7RKn1aV1KaeRhqu16hRI+ffg4RI3rp47bXXnJXytCUTYHkXEwhy7UwEWF43tYMPPvjAXnzxRcdJQwvdTUMy1SaKi4srUQc9Lh0BViZ6YHlvKEx7CdN+2RcBBBBAAAEEEEAAAQQQQCC6QLUKsMLMF6XeJJrI+csvvww8B9a3337rzI2jEEFzJl177bW2zz77VJoHyJ3EPR0BVjruKR0BlncydQVWCim6du0aNagI8rBlW4DlL7NCFIUzl19+uTNMUqGd5k0KGmDFur8gqx/qGt45sLyr3mVDgOW1Ug8r+Sg0u++++yotXBCrLcQ7LtU5sLwT2ceaA8u/wqi3nGGGKrrHxWsvQZ4H9kEAAQQQQAABBBBAAAEEEIgvUK0CrGRW7POHTPGGGbnBlCbQnjp1qjPht3/zTvacjgArHfeUaoDlDa/UG+nWW2+1tm3bVpobKszDlijACnKuRD2N4p1Dw0AHDhzoBJia5LtBgwaVdve2BQ2NU2hXs2bNQD2wFDQdd9xxzlC7WD2wNERSwy9LS0srXfudd96xk046yfnvjz32mDVu3DhweJbIJcwQQoVBmv9KPdvUA00To0eb+NwN1tQ+VF5N9p7Mcfvvv3+FXmreoCmZVQi9izmkMoQwlfYSpC2zDwIIIIAAAggggAACCCCAQB4FWLpVd+Jv9QoZP368s4KdfxLuzz77zFlxTkOf/EOe4r3kKrTSXEzxVoDznjsdAVY67imVAEsB2tixY53eVup5pd5AWpEu1uqOQR+4qg6wfvrpJ+vUqZMzx5ZCjr59+1bqSbdkyRJnxT3N+eRdCdC7guUjjzxip5xySoXb9gZ++kGsAGvbbbd1giENN/Vu3uNVxhEjRpRPkF4VPbDGjRvnrOan9qxQas8996xUzY8++qgTamoI7eTJk51hl8keF+sZLCsrc1YWvf32252FA9QWtRKid9Mcbfq56tM/9DOVACuV9hL0mWA/BBBAAAEEEEAAAQQQQACB2ALVqgeWbtP7AqvARRNga7W8rbfe2latWmUvv/yy9evXz9599107+OCDK61ut3LlSuflVz1j9NKu4MKd4+mTTz5xJi1XSKUQR71RdtllFyfM0XxJ6qF1yy23OBOUa0tXgJXqPaUSYHmDptNPP926dOlSKejxN6969eo54UG8raoDLH8wp2BEq9apnehnCxYssDvvvNNuu+22SvWogOniiy92AlLV8ZAhQ5wQSkHp119/7fTsUuilnlWLFi2KGWDJR07aX+FPSUmJffPNN0670hxO+pkmzNeqiO5WFQGWLBQEv/TSS9aiRQsnRGrSpIkzqbxCIc0Lp2fmww8/dIZa9unTx+mllexx8YImb0CsecUUPup/1TNu4cKFTtg3atQop+ebJr5XQF1UVOTwpRJgpdJe+AWEAAIIIIAAAggggAACCCCQukC1C7DcF1X1wlCw4F8tzSXTS68CigMOOKCSottzxP3BgQce6Kw6uNNOOznBll6a451Xk5trv08//dSeeeaZ8gm8Uwlt9PKd7D2lEmDpPnr37h2qpQWZSD0VC7cwiYbKJSq0giiFMRpCGGvT5PzDhg2zli1bVuh1pgBUYZ5CG/+mFfnU9tTD7957740ZYClgefPNN+3xxx+vdI5Y162KAEuFe+WVV5xeeG44G83roosucp4N3b+7JXNcoqDp/ffftx49ejhDOaNtCpwVoim88g7PTHRe91yx5sBKpb0kaov8HAEEEEAAAQQQQAABBBBAIL5AtQywdMvqMaGhXhr+psm49eKtF+ujjjrKGQao+YmizT2kYzVUSb1rFN7oOL0Qz5o1y+l1otXHXn31VafnlnpzaaiiesoceeSR1rFjRzv88MOdXmBuDx2FTuoFpl5aqYY2yd5TsgGW94U/zIOUKwGW7kn1qaBJE5CrXt2ARr2eWrdubR06dDAN9Yu2aaVBhZ0PP/ywzZs3z1mJUkPbFGCqJ5fqffTo0TEDLDmpHY4ZM6bCObRQgIYO7rjjjpUuW1UBlgqidqQhhJrjSnN0KcR1237nzp3tsMMOi9o7L+xxQYImhUkK/iZOnOgEWSqL5qSTv4YHqxegf5hrkPPqPuNN4p5KewnzDLEvAggggAACCCCAAAIIIIBARYGcC7CoQAQQQAABBBBAAAEEEEAAAQQQQACB/BIgwMqv+uZuEUAAAQQQQAABBBBAAAEEEEAAgZwTIMDKuSqjwAgggAACCCCAAAIIIIAAAggggEB+CRBg5Vd9c7cIIIAAAggggAACCCCAAAIIIIBAzgkQYOVclVFgBBBAAAEEEEAAAQQQQAABBBBAIL8ECLDyq765WwQQQAABBBBAAAEEEEAAAQQQQCDnBAiwcq7KKDACCCCAAAIIIIAAAggggAACCCCQXwIEWPlV39wtAggggAACCCCAAAIIIIAAAgggkHMCBFg5V2UUGAEEEEAAAQQQQAABBBBAAAEEEMgvAQKs/Kpv7hYBBBBAAAEEEEAAAQQQQAABBBDIOQECrJyrMgqMAAIIIIAAAggggAACCCCAAAII5JcAAVZ+1Td3iwACCCCAAAIIIIAAAggggAACCOScAAFWzlUZBUYAAQQQQAABBBBAAAEEEEAAAQTyS4AAK7/qmz9ICZsAACAASURBVLtFAAEEEEAAAQQQQAABBBBAAAEEck6AACvnqowCI4AAAggggAACCCCAAAIIIIAAAvklQICVX/XN3SKAAAIIIIAAAggggAACCCCAAAI5J0CAlXNVRoERQAABBBBAAAEEEEAAAQQQQACB/BIgwMqv+uZuEUAAAQQQQAABBBBAAAEEEEAAgZwTIMDKuSqjwAgggAACCCCAAAIIIIAAAggggEB+CRBg5Vd9c7cIIIAAAggggAACCCCAAAIIIIBAzgkQYOVclVFgBBBAAAEEEEAAAQQQQAABBBBAIL8ECLDyq765WwQQQAABBBBAAAEEEEAAAQQQQCDnBAiwcq7KKDACCCCAAAIIIIAAAggggAACCCCQXwIEWPlV39wtAggggAACCCCAAAIIIIAAAgggkHMCBFg5V2UUGAEEEEAAAQQQQAABBBBAAAEEEMgvAQKs/Kpv7hYBBBBAAAEEEEAAAQQQQAABBBDIOQECrJyrMgqMAAIIIIAAAggggAACCCCAAAII5JcAAVZ+1Td3iwACCCCAAAIIIIAAAggggAACCOScAAFWzlUZBUYAAQQQQAABBBBAAAEEEEAAAQTyS4AAK7/qm7tFAAEEEEAAAQQQQAABBBBAAAEEck6AACvnqowCI4AAAggggAACCCCAAAIIIIAAAvklQICVX/XN3SKAAAIIIIAAAggggAACCCCAAAI5J0CAlXNVlr4Cf/vtt3bnnXfao48+at99953Vr1/fzjzzTDv33HNtu+22S9+FOBMCCCCAAAIIIIAAAggggAACCCCQggABVgp4uXzonDlz7Oyzzy4PrurWrev8/y+++ML2228/u/vuu+2QQw7J5Vuk7AgggAACCCCAAAIIIIAAAgggUE0ECLCqSUWGuY2ffvrJOnXqZG+//bYNHTrU6XVVXFxsZWVlNmbMGLvmmmvs2GOPtdGjR9umm24a5tTsiwACCCCAAAIIIIAAAggggAACCKRdgAAr7aTZf8Lnn3/eWrRoYT169LAhQ4Y44ZW7/fnnn9a9e3ebOXOmzZo1y5o0aZL9N0QJEUAAAQQQQAABBBBAAAEEEECgWgsQYFXr6o1+cw8++KDT62rAgAHWv3//CjutXr3a6YGlYGv69OnWtm3bPBTilhFAAAEEEEAAAQQQQAABBBBAIJsECLCyqTbWU1lef/11O+6446xNmzY2cuRI23jjjcuvvGTJEjvvvPPsrbfesieeeMIOPPDA9VQqLoMAAggggAACCCCAAAIIIIAAAghEFyDAysOWsXTpUuvTp4+NGjXKrrvuOrv00kudua40N9Ydd9xht912m1188cVOL6zS0tI8FOKWEUAAAQQQQAABBBBAAAEEEEAgmwQIsLKpNtZjWRRiaaVBDSP8+++/y6+82WabWb9+/axbt26EV+uxPrgUAggggAACCCCAAAIIIIAAAgjEFiDAysPWsXbtWnvsscfs+uuvt48//tgaNmxoW265pX333Xf2xRdf2EEHHWSDBw+2Zs2aWUFBQR4KccsIIIAAAggggAACCCCAAAIIIJBNAgRY2VQb66ksU6ZMsa5du9pee+1lI0aMsEaNGjlBlYKtF154wa644gr7448/bMKECXbEEUeELtV7770X+hgOQKAqBdasLbA16yJhbVHhOissWFeVReLaCCCAAAIIIIAAAggggECVCWTjfNgEWFXWHKrmwt5J2idNmmTNmzevVJBZs2bZqaee6qxAeNddd1mdOnVCFZYAKxQXO2eBwCOfbGNv/7hJeUna7PGLHVZ3SRaUjCIggAACCCCAAAIIIIAAAutfgABr/ZtzRZ+Ahgi2a9fOGTI4efJk53/928KFC61jx462cuVKZ5+6deviiEC1Fhg8s8yen7+6/B67NKtlZxxSs1rfMzeHAAIIIIAAAggggAACCOSSAD2wcqm20lDWMAGWJnfXcMNdd901DVfmFAhkr8CAGWU257NIgHV201rWqSkBVvbWGCVDAAEEEEAAAQQQQACBfBMgwMqzGv/zzz/t/PPPt+eee86mT59uLVq0qCTgDiFs2bKljR071jbeeOM8U+J2802g37QV9uaXa8pvu/0hNe38ZrXyjYH7RQABBBBAAAEEEEAAAQSyVoAAK2urJnMF807iPmzYMGvcuLEVFhY6k7i/88471rNnT/v0009t4sSJduKJJ2auIJwZgSwRuPKhFTb3m0iAdWrjmnbh0QRYWVI9FAMBBBBAAAEEEEAAAQQQMAKsPGwEq1evtqFDh9qNN95oGibYsGFDZy6sxYsX27x582zDDTe0/v37W69evayoqCgPhbjlfBPoNWmFffR9JMBqc0BNu/RYAqx8awfcLwIIIIAAAggggAACCGSvAAFW9tZNRkum3lZvv/22jRs3zmbPnm3fffed1a9f35o2bWoXX3yxNWjQwAoKCjJaBk6OQLYIdB+/3D5fuLa8OMc2KLIrTijOluJRDgQQQAABBBBAAAEEEEAg7wUIsPK+CQCAAAJdxi63/y6KBFjN9y6ya04kwKJlIIAAAggggAACCCCAAALZIkCAlS01QTkQQKDKBM6+Z7n9+HskwGpav8iub0uAVWUVwoURQAABBBBAAAEEEEAAAZ8AARZNAgEE8l6gw8hl9suf68odDt6lhg1qV5L3LgAggAACCCCAAAIIIIAAAtkiQICVLTVBORBAoMoETh2+zJYsjQRYDXeqYbd1IMCqsgrhwggggAACCCCAAAIIIICAT4AAiyaBAAJ5L9Dm9mW2tCwSYO29Qw27sxMBVt43DAAQQAABBBBAAAEEEEAgawQIsLKmKigIAghUlcCxtyy1VWsiV999m0K7+9zSqioO10UAAQQQQAABBBBAAAEEEPAJEGDRJBBAIO8Fjhq0tILBTlsW2rguBFh53zAAQAABBBBAAAEEEEAAgawRIMDKmqqgIAggUBUC6nmlHljebbtNC23ihQRYVVEfXBMBBBBAAAEEEEAAAQQQiCZAgEW7QACBvBbQ3FeaA8u7bbFhgU29pHZeu3DzCCCAAAIIIIAAAggggEA2CRBgZVNtUBYEEFjvAlp9UKsQereNSgtsRi8CrPVeGVwQAQQQQAABBBBAAAEEEIghQIBF00AAgbwWWPTXOmt/V8UAq7RWgT15OQFWXjcMbh4BBBBAAAEEEEAAAQSySoAAK6uqg8IggMD6Fvjx97V29j3LK1y2RqHZrL511ndRuB4CCCCAAAIIIIAAAggggEAMAQIsmgYCCOS1wH8XrbUuYysGWAJ54WoCrLxuGNw8AggggAACCCCAAAIIZJUAAVZWVQeFQQCB9S3w+cK11n185QDrqSvqWEnN9V0arocAAggggAACCCCAAAIIIBBNgACLdoEAAnkt8NH3a6zXpBWVDB7rVds2LC3IaxtuHgEEEEAAAQQQQAABBBDIFgECrGypCcqBAAJVIvDeN2usz0OVA6yHe9S2zTcgwKqSSuGiCCCAAAIIIIAAAggggIBPgACLJoEAAnkt8OaXa6zftMoB1qSLatu2mxBg5XXj4OYRQAABBBBAAAEEEEAgawQIsLKmKigIAghUhcCcz1bbgBlllS59X9dSq7tFYVUUiWsigAACCCCAAAIIIIAAAgj4BAiwaBIIIJDXAs/PX22DZ1YOsEafV2q7bk2AldeNg5tHAAEEEEAAAQQQQACBrBEgwMqaqqAgCCBQFQJPf7Dabn+6coA14uxS22t7AqyqqBOuiQACCCCAAAIIIIAAAgj4BQiwaBMIIJDXAo/NXWUjZq2sZHB7xxLbv26NvLbh5hFAAAEEEEAAAQQQQACBbBEgwMqWmqAcCCBQJQIPv7XKRr9YOcC6uV2JNd6FAKtKKoWLIoAAAggggAACCCCAAAI+AQIsmgQCCOS1wKTXV9n9cyoHWANOLbFDdyfAyuvGwc0jgAACCCCAAAIIIIBA1ggQYGVNVVAQBBCoCoH75qy0B19fVenS/U4qtmZ7FVVFkbgmAggggAACCCCAAAIIIICAT4AAiyaBAAJ5LaDhgxpG6N/6nFBsLRsQYOV14+DmEUAAAQQQQAABBBBAIGsECLCypiooCAIIVIWAJnDXRO7+reexxdb6AAKsqqgTrokAAggggAACCCCAAAII+AUIsGgTCCCQ1wK3P11mT3+wupJB92Nq2SkH1cxrG24eAQQQQAABBBBAAAEEEMgWAQKsbKkJyoEAAlUicPPMMps9v3KA1aVZLTvjEAKsKqkULooAAggggAACCCCAAAII+AQIsGgSCCCQ1wIDZpTZnM8qB1hnN61lnZoSYOV14+DmEUAAAQQQQAABBBBAIGsECLCypiooCAIIVIVAv2kr7M0v11S6dPtDatr5zWpVRZG4JgIIIIAAAggggAACCCCAgE+AAIsmgQACeS3Q56EV9t43lQOsto1r2kVHE2DldePg5hFAAAEEEEAAAQQQQCBrBAiwsqYqKAgCCFSFQM+JK+zjHyoHWG0OqGmXHkuAVRV1wjURQAABBBBAAAEEEEAAAb8AARZtAgEE8lqg+/jl9vnCtZUMjm1QZFecUJzXNtw8AggggAACCCCAAAIIIJAtAgRY2VITlAMBBKpEoMvY5fbfRZUDrOZ7F9k1JxJgVUmlcFEEEEAAAQQQQAABBBBAwCdAgEWTQACBvBY4+57l9uPvlQOsw+rXsBvaluS1DTePAAIIIIAAAggggAACCGSLAAFWttQE5ajWAvN/WGPvfVt5nqV4N733DjWsUb0a1dolG26uw8hl9suf6yoVpcmuNeym0wmwsqGOKAMCCCCAAAIIIIAAAgggQIBFG0BgPQgMnllmz89fHepKrfYvsstaMYQtFFoSO7cdvsz+WFo5wGq4Uw27rQMBVhKkHIIAAggggAACCCCAAAIIpF2AACvtpJwQgcoC54xebt//VnmYWjyrw/cosutOIcDKdHs68Y5l9s+KygHWPjvUsOGdCLAy7c/5EUAAAQQQQAABBBBAAIEgAgRYQZTYB4EUBJaVrbPWty8LfYb96tawOzoSoISGC3nAsbcstVVRRnfutk2h3XNuacizsTsCCCCAAAIIIIAAAggggEAmBAiwMqHKORHwCLz3zRrr89CK8v+y7SYFdsy+RZWM/lxm9vh7q8r/+y5bFdqY8wlQMt2Yjhq0NOoldtqy0MZ1wT/T/pwfAQQQQAABBBBAAAEEEAgiQIAVRIl9EEhBYNLrq+z+OSvLz3Byo5p2cYtalc7469/rrN2ISE+tLTcssCmX1E7hyhyaSGDlarPjhkQPsLbbtNAmXkiAlciQnyOAAAIIIIAAAggggAAC60OAAGt9KHONvBboN22FvfllZIzaVW2K7eh9KvfAKltt1soTphTXNHv6ijp5bZfpm19ats7axBjeucWGBTaVADHTVcD5EUAAAQQQQAABBBBAAIFAAgRYgZjYCYHkBdoOW2Z/LItMEj6hW6ntsFlh1BP652N69so6VrNG8tfmyPgCS5aus1OHR5+fbKPSApvRix5wtCEEEEAAAQQQQAABBBBAIBsECLCyoRYoQ7UV+OXPddZhZCQgqV1cYE9cFjsUOf3OZfbbP5Gw6+EetW3zDQqqrU9V35i/frzlKa1VYE9eToBV1XXE9RFAAAEEEEAAAQQQQAABCRBg0Q4QyKDAy5+tthtnlJVfoVG9GnZL+9grC55/73L7ZvHa8v01ibgmE2fLjMAPv621zqOXRz15jUKzWX0ZwpkZec6KAAIIIIAAAggggAACCIQTIMAK58XeCIQSuOeFlTbt7cjKgmceWtPOOaLyBO7uSXtNWmEffR+ZL2vYWSW2778YQxgKPcTOXy9aa13HRg+wdJoXribACsHJrggggAACCCCAAAIIIIBAxgQIsDJGy4kRMLt04gqb/0MkkBp4WokdslvsQOra6Svs9f9E9h9waokdujsBVqba0ucL11r38bEDrKeuqGMlNTN1dc6LAAIIIIAAAggggAACCCAQVIAAK6gU+yEQUmDdOrPjb11qWl3Q3R7pWds2qR17TqvbniqzZz6MHHD58cV23H6VVywMWRR2jyGg3m7q9RZre6xXbduwlDnIaEAIIIAAAggggAACCCCAQFULEGBVdQ1w/Wor8NUva+2CcZHePVtvXGCTu8efFHzMiytt6luRIYcXNK9lpzehC1CmGsncb9bYlQ/FDrCYRD9T8pwXAQQQQAABBBBAAAEEEAgnQIAVzou9EQgs8OS81Tb0mcgE7kfsWWTXnlwc9/iH3lxlY19aWb5Ph3/XtPOOjD1nVuDCsGNUgTe+XGP9p8UOsCZdVNu23YQeWDQfBBBAAAEEEEAAAQQQQKCqBQiwqroGuH61FfAPBwzSm8ofep3QsMh6HRc/9Kq2gOvhxuZ8ttoGeFaJ9F/yvq6lVncLVoFcD1XBJRBAAAEEEEAAAQQQQACBuAIEWDQQBDIkcP69y+2bxWvLzz70zBJrsGP8Cdlf+Xy13fBouF5bGSp+Xpz2+fmrbfDMiLf/pkefV2q7bk2AlReNgZtEAAEEEEAAAQQQQACBrBYgwMrq6qFwuSqgids1gbsmctdWUGCmFe2KE8zHPu/bNXb55MiQtgN2qmG3dijJVYasL/dTH6y2O56OHWCNOLvU9tqeACvrK5ICIoAAAggggAACCCCAQLUXIMCq9lXMDVaFwIffrbHeD0aCqJ23KrR7zy9NWBT/xO/q/aNeQGyZEZgxd5XdNSsy55j/Krd3LLH968bvNZeZknFWBBBAAAEEEEAAAQQQQAABrwABFu0BgQwITHlzld3rmYy91f5FdlmrxHNZLfprnbW/a1l5iYKsXJiB4ufNKbXio1Z+jLXd3K7EGu9CgJU3DYIbRQABBBBAAAEEEEAAgawVIMDK2qqhYLkscP0jZfbqF6vLb0HhlUKsRNvylevshNsiAVbtWgX2xOW1Ex3Gz5MUmPT6Krt/TuwA64a2xXZY/cT1luTlOQwBBBBAAAEEEEAAAQQQQCCgAAFWQCh2QyCMQLsRy+zXv/9/AiwzZ/ighhEG2Y4etNQiR5rNvrqOFQQ5kH1CC9w3Z6U9+PqqmMf1O6nYmu1FgBUalgMQQAABBBBAAAEEEEAAgTQLEGClGZTTIfDHsnXWdlikF5UmbtcE7prIPch22vBl9vvSSIT1yKW1bZM6AQ8OcgH2KRe454WVNu3t2AFWnxOKrWUDAiyaDAIIIIAAAggggAACCCBQ1QIEWFVdA1y/2gm8/p81du30yATu++1Yw+44M/hKgufdu9y+Xby23GVCt1LbYbNgvbeqHWaGb0gTuGsi91hbr+OK7YSGBFgZrgZOjwACCCCAAAIIIIAAAggkFCDASkjEDgiEExj70kp76M1IKHJ6k5p2QfNagU9y6cQVNv+HNeX7D+9UYvvswETigQFD7HjH02X21AeRucpKaxWY5iFzt+7H1LJTDqoZ4ozsigACCCCAAAIIIIAAAgggkAkBAqxMqHLOvBa47MEV9sF3kQDq2pOL7Yg9g/fi6T9thb3xZeT4gaeV2CG7EWBlolENnllmz8+PBFhbbFhQYe6yrs1rWbsmBFiZsOecCCCAAAIIIIAAAggggEAYAQKsMFrsi0AAgVZDllpZJBOxyd1r29YbB5/DasiTZfbcR5ETXNm62FrsGzwAC1BEdvl/gQEzymzOZxHrnbYsrDB8s/PhteyswwiwaDAIIIAAAggggAACCCCAQFULEGBVdQ1w/WoloLmrNIeVu21Su8Ae6Vk71D36Jxa/8OhadmpjQpRQiAF37jdthb3p6e2moZrzf4z0fuvw75p23pHBh38GvCy7IYAAAggggAACCCCAAAIIhBQgwAoJxu4IxBN49qPVduuTZeW7aOifhgCG2R58fZXdN2dl+SFnHlrTzjmCECWMYdB9r3xohc39JhJYNdm1hr31VeTfFRwqQGRDAAEEEEAAAQQQQAABBBCoWgECrKr15+rVTGDoM2X25LzIkDQFTwqgwmwz319lw5+NBFgnHljTerQkRAljGHTfXpNW2EffRwKr5nsX2YufROoP+6CS7IcAAggggAACCCCAAAIIZFaAACuzvpw9zwQuGLfcvvplbfld39K+xBrVCzcB+8ufrrYbH4v04mq2V5H1O6k4zyTXz+12H7/cPl8Yqa82B9Q0BYjudtx+RXb58divn9rgKggggAACCCCAAAIIIIBAbAECLFoHAmkS0MTtx9+61Nati5zwictqW+3i4BO468j3v1ljVzy0ovwkCsAUhLGlX6DL2OX230WRAEtzXk1+IxJgHbV3kV19IgFW+uU5IwIIIIAAAggggAACCCAQToAAK5wXeyMQU0CTf1/6QCR42mGzQpvQrTS02Jc/r7Vu90Umgq+/baGNOif8eUJfOA8POPue5fbj75EAq2vzWjbmxcjwzab1i+z6tgRYedg0uGUEEEAAAQQQQAABBBDIMgECrCyrEIqTuwLT31lld8+OhB9H71NkV7UJH378/Oc66zhyWTnEtpsU2KSLwq1kmLuK67fkHUYus1/+jHSZ63lssQ17NjJ8U5O633Q6vd/Wb61wNQQQQAABBBBAAAEEEECgsgABFq0CgTQJaN4qzV/lbpe0qGUnNQo3gbuOXVa2zlrfHgmwNigpsMd751+A9cfSdbZJnXDDL8NW5anDl9mSpZEAS3ONDfTMP3bATjXs1g4EWGFd2R8BBBBAAAEEEEAAAQQQSLcAAVa6RTlf3gp0HLXMfv4jEobc1bnU9tyuMCmPowctNc9UWjb76jqW2SgnqWJm9KCnPlhtx+9flNFrtLl9mS0ti0gPPqPE+k6JDAPdZ4caNrwTAVZGK4GTI4AAAggggAACCCCAAAIBBAiwAiCxCwKJBP5Yts7aDov0mioqNHuqTx3T/yaz6Vw6p7s92rO2bVw7vyIsBUkKlDK5HTVoaYXTjzi71C6ZEJl/bPdtCu3uc5l/LJN1wLkRQAABBBBAAAEEEEAAgSACBFhBlKrpPkuXLrUHHnjApk6danPmzLENN9zQjjrqKOvWrZvzv0VFme39Up1Y3/pqjV3zcKTnTqoTr3cevdx++C0yubgmg9ek8PmyrVlrduwtS+3JK+pYcQaboT/Auq9rqZ07JhJg1duy0MZ2IcDKl3bHfSKAAAIIIIAAAggggED2ChBgZW/dZLRkv/zyi11wwQX2+OOP22abbWb77befLV++3N566y3nuoMHD7bLLruMECtgLYx/ZaVNfG1V+d4nHljTerSsFfDoyrupF9CnCyIBlnoG7bV9/gRYi/9aZ2fctcyGn1Vi+/yrRtKOiQ70Bli1iswJqzrdHQmwttu00CZeSICVyJGfI4AAAggggAACCCCAAAKZFiDAyrRwFp5fPa/69Oljo0aNsr59+9rVV1/t9L5at26dzZ071y655BL79NNPbcaMGU5PLLbEAhru9u5/15TveGXrYmuxb/Jdh9SbS7263G1QuxI7eJfMBTmJ73D97qHwTiHehUfVslMPDj8RfpDSau4rzYHlbposXwHWGSMi/22LDQts6iX5N4F+ED/2QQABBBBAAAEEEEAAAQTWpwAB1vrUzpJrvfDCC3byySc7/4wYMcI22mijCiV79NFHrXPnznb99ddb7969s6TU2V0MrRqo1QPdbfwFpfavzZPvMTV4Zpk9Pz+youFVbYrt6H2SD8SyW69y6V75fLXd8GiZHblXkfU/qTgjxdfqg1qF0N02q/O/AOsUz1xmG5UW2IxeBFgZqQBOigACCCCAAAIIIIAAAgiEECDACoFVHXZds2aN9e/f326++WabNWuWHXPMMdXhtqr0Hhb8vtY63RMZdla7uMCeuCy10GPU7JX2yDuRIYndj6llpxyUmZ5IVYoX4+KPvrvKRj6/0rbZpMAevCg1y1j39/Of66zjyEiAtfXGBTauS6mdcFvkv5XUNHvqijrZSESZEEAAAQQQQAABBBBAAIG8EiDAyqvqNluyZImdddZZzv9OnjzZ6tatm2cC6b/d2fNX280zy8pPfEC9GnZr+9RWz9N8WppXy906Na1pZzdNfk6t9N91Zs845sWVNvWt/wV4CgMVCqZ70yT5mizf3TRJ/riupdZycGRlwhqFZrP6EmCl257zIYAAAggggAACCCCAAAJhBQiwworl+P5fffWVnXHGGVavXj0bM2aMff/99zZ8+HBnMndtLVu2dObAatKkiRUUpD80yHG+qMW/a9ZKmzE30luqw79r2nlHphY2Pf7eKrvzuUiAdXKjmnZxi9TOmUv2gx4vsxc++d8QykzN//X1orXWdWwkwNp5q0K79/xS869M+MLVBFi51HYoKwIIIIAAAggggAACCFRPAQKs6lmvMe/qiy++sHbt2lnDhg2tfv36NmjQINtuu+2cnliLFy+2efPmORO6679369aNVQgDtI/u45fb5wsjKwbeeFqJ/Xu31CZcf/GT1XbT45FeXUftU2RXt8nMXFABbnG979J70gr78Pv/TWJ/1mE1rfPh6Q/vPlu41i4eHwmw9tiu0EZ2LrVWty61skge6Qwh1FBCNgQQQAABBBBAAAEEEEAAgaoTIMCqOvsqufJbb71lLVq0sL///tsJrQYOHGinnXaaFRcX29q1a+2ZZ56xyy67zBYuXGjTp0939mWLLbB6rdnxQ5aa/tfdHulZ2zapnVrvNa1oqJUN3e2gnWvY4DNSG5aYS/V41t3LbeGS/6Fm6t4VkCkoc7cGO9awoWeW2ElDl9nfyyMT8msSd03mzoYAAggggAACCCCAAAIIIFB1AgRYVWdfJVd+7733rHXr1vbTTz/ZsGHDrEePHpWGCj744IN25plnOj8bMmSIE27l0vbnsnX2T9k6+2eF2TYbF9jGKYZJ8e79i5/W2kX3R3rxbLVRgT10ceqTjvvPu9f2hTbi7NJcqoaUytpqyFIr+/9FGDO1EuB736yxPg9FAqxG9WrYLe1L7PQ7l9lv/0QCrId71LbNGHfcMQAAIABJREFUNyDASqlCORgBBBBAAAEEEEAAAQQQSFGAACtFwFw73B1CuGzZMqeHVYMGDSrdwueff26nn366M7RQYdbmm28e6jYVklXVdu/cf9mXv0XmLDpj35/sgO3+zFhxPlm0gU2Yt0P5+ffc8h8754AfU77e78tr2uBXdik/zxa1V1qfpv9N+by5cILlq2rYdS/uVqGofQ//2jYr9YzrS8ONfLp4Axv/fqTu9trqH+vc8EfHXf7ulolrp6H4nAIBBBBAAAEEEEAAAQQQyJjAgQcemLFzJ3tiAqxk5XL0OA0N7Nixo7MK4dSpU515sPyb5sLq0KGD1ahRI+cCrOFv7mQL/ooMtTtut8XWbOffMlZb7y7Y2KbN37b8/Adu96e12/enlK/nD3Fq11xj1zf/MuXz5sIJfv672O54o16FonZosND23/avtBb/w583tAc/3L78nA22+dvO3G+B3fbazrZoaWTOrcsO/ca23iAyH1laC8HJEEAAAQQQQAABBBBAAIEsFCDAysJKybciae6r7t2722OPPebMd3XooYdWInB7YO244442ceJE23TTTXOGqePIZfbzn5HhXyceWNN6tEz/BOAuyMNvrbLRL0ZWC2zbuKZddHTq19MdHDNoqbl3ogFsz19dx/JhIJt//i9Zp8vV25BnfbzabnkiEkwds0+R9W1TbBeMW25f/RKZ1Oyec0ttt20Kc+YZoKAIIIAAAggggAACCCCAQHUUoAdWdazVBPc0btw4O//88+3qq6+2G264ocJKg+vWrbOxY8da165drX///nbdddc5PbFyZWt9+zJbVhYJsA7dvYYNODVzk5+Pe3mlTX4jMrRNq+Vp1bx0bCcPXWZ/eSYTf6x3bduwpPpHWE9/sNpuf7pij6e9d6hhd3ZKbz0+OW+1DX0mcp3j9y+y3q2K7ZIJy+3TBZEAS3OPaQ4yNgQQQAABBBBAAAEEEEAAgaoTIMCqOvsqu/KCBQvsrLPOsrlz59qNN97ohFWlpaXlqxCqh1bt2rVtypQpUefIqrKCJ7iwYqujBy2tsFf9bQtt1DmZm/xcAYiCEHdTby/1+krH1ume5bbg90iQMvHCUttu0+ofpDzw6iqb8GqkV5ssiwrNnr2yjhWkMb+bMXeV3TUrcp2TGtW0S1rUst4PrrAPv1tTXoW3dyyx/evmToibjrbHORBAAAEEEEAAAQQQQACBbBMgwMq2GllP5dFE6wqq3n77batbt67ttttu9ttvv9m8efNss802s5EjR1q7du0qrVC4noqX1GX+WLbO2g5bVuFYrR6nVeQytd3waJm98nkkwOp3UrE126soLZe7ePxy+2xhJMBSEKdArrpvdzxdZk99EDF17zfdQ/mmvrXKxniGf57epKZd0LyW9Z2ywjSM0d1ubldijXchwKru7Y77QwABBBBAAAEEEEAAgewWIMDK7vrJaOk0WfsDDzxg06ZNKw+yTjnlFOvSpYvtscceORVeCeqH39Za59HLK5hleu6oyyevsHnfRsKOW9qXWKN66Qk7rpq6wt75OnLuwWeU2EE7p+fcGW1YKZ786qkr7G3Pfbun63lssbU+ID3hoM458bVVNv6VSA+sMw+taeccUcuunb7CXv9PxP2GtsV2WP30XTdFHg5HAAEEEEAAAQQQQAABBPJSgAArL6u9et70Jz+usR4PrKh0c1MuqW1bbpjGsWeeK/gn/E5nL6lBM8vshfmRnkjXnFhszfeu/kFK17HL7etFkZ5nLvexDYrsihOK09Z4/fOXnXtELet4aE278bEye/nTzPSqS1vhORECCCCAAAIIIIAAAgggkGcCBFh5VuHV+Xbf+mqNXfNw5QDrrs6ltud2mRl61/6uZbbor8ik8ZMuqm3bbpKesEzzM2meJndL5/xa2dwO/JPXu2XdactCG9clffOZ3fPCSpv2dsRXwwc1jFArE2qFQnfrc0KxtWxQ/YPDbG4TlA0BBBBAAAEEEEAAAQQQIMCiDVQbAYUOCh/82/Vti61phoaAnXDbMlu+MhJgPd67tm2QppUCNZG5JjR3t3SucJitlb5mrVmLwRUn4nfLqgncn7qijhWnKUu687mV9vh7EV9N4K6J3P0T86d76GK22lMuBBBAAAEEEEAAAQQQQCCbBQiwsrl2KFsogUfeWWWjZldcvU4nuLhFLTu5UXpWBvQWyL/qofpdzb66Tqgyx9v50XdX2cjnI/dzykE1rfsxtdJ2/mw80U9/rLMzR1WciN9bzjs6lth+aVoR8LanyuyZDyM9rS5rVWyt9i9yzGXvbhcdXcvaNk5/+8lGf8qEAAIIIIAAAggggAACCGSrAAFWttYM5QotoAm5NTG3f2vXpKZ1bZ7+4GfJ0nV26vBI2LJRaYHN6JW+FQ9nz19tN8+M9Cg7Zp8i69smfXNAhQZeDwd8/MMa6zmx8jBQ99JdmtWyMw5JT5jkn2PsqjbFdvQ+RXbvSyttypuRdpTOa64HQi6BAAIIIIAAAggggAACCFRLAQKsalmt+XlT/jmjXIVMBT/f/7bWzvGsevivzQtt/AXpm6Pp3f+usb5TImHOIbvVsIGnlVTrytXk6ZpEPdZ2+B5Fdt0p6QnxBswoszmfRXpguUNN83HoZrVuVNwcAggggAACCCCAAAIIVAsBAqxqUY3chAQGPlZmL3lWj3NVNORMQ8/Svc3/YY1d6ukttNf2hTbi7PQFWJ8tXGsXj19eXux0nz/dHuk4nyZV1+Tq7rbvv2qYemW525YbFdiUi9PTy00T/mvif3dTOKiQcPIbq0wrFLpb+0Nq2vnN0t+DLx1enAMBBBBAAAEEEEAAAQQQyBcBAqx8qek8uM8rH1phc7+JBBLuLW+/WaE90C19wZJ73je+XGP9p0V6SB28Sw0b1C59QdmC39dap3siAVa6e3hlY5O4e/ZKm/5OZPjeeUfWqhAmqcyP9Kxtm9ROfaXHKx5aYe972suQ9iV2YL0azvVVDnfT/FeaB4sNAQQQQAABBBBAAAEEEECg6gQIsKrOniunWeCi+5fbFz+trXTWGoVms/qmb3J19wLPfbTahjwZGe6m+ZM0j1K6tr+Wr7OTh0bm2FJoo/CmOm83ziizlz3D+uT5xPurbf6PkWBywKkldujuNVJmUO859aJzt2FnlZh6fM18f5UNfzYSYLU5oKZdeiwBVsrgnAABBBBAAAEEEEAAAQQQSEGAACsFPA7NLgGtXqdV7KJtj/eubRuUpN5rx3vu6W+vsrs9w93SvUpgplc5zK7a+19pLn1gRYWwSkM/1dPN2yurw79rmnpmpbr5A89R55Ra/W0LnZUJtUKhux3boMiuOCF9wWSq5eb4/2PvPKCjqL4//t1skt1NpAuCFMECKgiKCPYCCIg0KVJCL9JFqoD696coIB3pSBMIRXqRjoiIoCBIsSAoKIIoIs3spmz5n7theJOX3ezs7myym9x7DicHdubNe583IZPv3Pu9TIAJMAEmwASYABNgAkyACTCBvEiABay8uOu5dM2NJ1jxX7JnAWtONwvKFY3SdeXzdqcica8od+vwVCzaP6VPhzxlovKaNgyMQ5xJXyFOVyhBDtZmmhV/XRV7+HEPC05ecLr9zZSoWs6Isa2DL9XsOseG03+LjL2PulpwZ7Eo7PzejpHrxPVqVozGG41ZwApya/l0JsAEmAATYAJMgAkwASbABJhAUARYwAoKH58cLgTkbCV5XqNbmfHIncGXnanHpTIzKjdTok+dWLxUTV8BS84qS+wdh+IFcqeARXtYd3QSHKoq0E2D43E5yYWE6aKUkgQ8EvKCDfIXI58xJUgsK1U4CntO2PG/VULAerKCEe80C14wC3a+fD4TYAJMgAkwASbABJgAE2ACTCAvE2ABKy/vfi5au+wXJS9t0IsmvFAlWtcVj1ibgs9VXQ+HNzahVkV9ryGXuc3sbME9xfXNJNMVShCDkVDVfLIQquJNBqy/IVQ1m2TFFavIzJrf3YIyRYLj0GqqFReviTGX9olDsfwGfP2LA8OXC3P+6ncZMUpHc/4gEPGpTIAJMAEmwASYABNgAkyACTCBPEuABaw8u/W5a+F//OtEB1XHPnl1HZ+ORbsn9c2OGrI0Gd+qutiFIstL7qxIpXNUQpcbg0oFe8wTXRfvuDUK815J7x75xifJ2H9KGK6/3tCEOg8EJxbKotiqfnEoGG/AoTMODF4iBKyHyhoxrg1nYOXGe47XxASYABNgAkyACTABJsAEmEDkEGABK3L2imeaBYEfzjnR92MhfsiHNngoGv1f0NfHiMQWEl2UmNbRgntvDy4rSJ43eT/tUmV5vdXEhGfvD064Cdcbad9JB95cIYSjauWM+OCG19WiL9Ow4AvRGbDxwzF4tW5wRu4Nx1thTREZWJTtRVlf1PGQzOSVqFjKiA/bs4AVrvcNz4sJMAEmwASYABNgAkyACTCBvEGABay8sc+5fpXf/OLAMFXZl7zgx+4x4r0W+ooQ5Mt0QdX1cHGvOJQoqK8/1dRtqVhzUPhskQhHYlxujI2H7Zi4WXhPUcknlX5SHDztAGWjKXHf7VGY2jE9OyvQqDUyKcOpO4fHu/8uZ4KVLx6FGZ2Du1agc+TzmAATYAJMgAkwASbABJgAE2ACTCCdAAtYfCfkCgI7j9sxcr0QP0oWisK5yyI7inyjyD9Kz5AzeNb2j0M+i74CFmUdUfaREp2fiUXCE/qWQurJJJix5K6ObZ+IQadn0rOsKFOKeCsRHQV8OiQe9DXQ8CZgnbnoRJePPJcyBnotPo8JMAEmwASYABNgAkyACTABJsAEgiPAAlZw/PjsMCFAWUqUraQEdY778oTwTCJvI/I40ivkrockW20fHg995Stg1TdpmL5DrKtFjRj0qBVc6ZxeDPQeZ8zGFGw9ar857Gv1TGhYVWSbyV0DKQOLMrECiRQ7UH+MyMCKjQY2D0nPwCLhs/0MIWDdXigKi3rqK34GMmc+hwkwASbABJgAE2ACTIAJMAEmkJcJsICVl3c/F6194Z40fLxHCD1k2K7OXKKlKiVieiybOuKRCbgS+cwGrB2gn0CmjLvtmB0fbBCZZXUrR2NIA329vPTgoccYsik+lXxS6acSlGFHmXZK9KkTi5eqBZaNdj3ZhSYTxP7dYjZg3Y39u3jdhVZTxGe35jNgeV/991YPZjwGE2ACTIAJMAEmwASYABNgAkwgrxBgASuv7HQuX6fsFdX7+Vgs25eGS/8Jk+7E3nEoXkCfHKmzl5zoOEtk6VDJ4sIQZOlQ5z3qwKfE4/cYMUJnL69wuTU6z7bht39E2eesLhbcfZvIsJKz7GpXisawRoGJef8mudBishCpCsUbsPJGht5VqwtNVeJkfosBa/qzgBUu9wnPgwkwASbABJgAE2ACTIAJMIG8SYAFrLy577lu1XJ2ztBGJqw5kIYTfwpBZHJ7MyqVEhk9wUCQux5S90HqQqh3fP+HA6+qOuJVKm3E5Hb6mtHrPedAx2s03ookVVdAKvmk0k8lfjzvRJ8FQjQsVTgKH/cIjPmFqy4kTBMC1m0FDFjSO12ksqW60GCc+MwcA3w6OL28kIMJMAEmwASYABNgAkyACTABJsAEcoYAC1g5w52vqjMB6kBInQiVeP9lMzZ9l4a9P4t/e+slE569T58OfnJm1CN3GjG6lf7C0u+XnOikyvS649YozHslMNFGZ+S6DpeSBtQfKzypjFHA1qEZPcXsTuDFMUmgr0psGBiHOJP/WXUy19JForCgezpXGr/u6Ixz2TaUBSxdN5wHYwJMgAkwASbABJgAE2ACTIAJ+EmABSw/gfHh4Umg9wIbfjovlI0P25ux83sH1n0rOvj1rB2L5tUD80ySVy17U9WqGI3hjQMrZ8uK6JUkF5qpSt0KxxuwQkcz+nDZTbkkU50RpZ5jr/m2DFl1Y1qb8XA5/7PqTv3lRPe5IpvrrmJRmN1VCIPeOhSGCy+eBxNgAkyACTABJsAEmAATYAJMIK8RYAErr+14Ll0vdY2j7nFKUDbNnhMOzP08NB385O6ATarFoG8d/bsDeup2uGN47ssGOnzGgUFLhNdXxVJGkAgpx5RtqVh7UIiSnZ+JRcIT/ouScjmiXAJK2WCUFaYElRBSKSEHE2ACTIAJMAEmwASYABNgAkyACeQMARawcoY7X1VnAk0mWnHdJgzbV70WhwO/OjB6vejg9+z90XiriT5ZUgu+SM3Q5ZC6HnZ8Wn8BizA1HGeFNVWsLTeKKduP2zPu1X3RoJJPOeTjqEshdSv0N4787sCAxUIwq1zGiIltxTjy/UQm7mTmzsEEmAATYAJMgAkwASbABJgAE2ACOUOABayc4c5X1ZEASTvPj0yCkHgAylL6Tsrq0dMA/cOtqRnKE6nrYdNHQpOiQ2bjZDquxNI+cSiWX7uYQn5PZYqIbn46otdtqKX70jBnl8iWo1JPKvmUQy41LBhnAImV/gaJm0OXCQGrWjkjPmgtBKyXP7Rm6GD5yatxKHKLdub+zoePZwJMgAkwASbABJgAE2ACTIAJMIGsCbCAxXdIxBOgzCvKmFGCTL3J3FsWO4oXNCCxl/9ihydA769LwWff229+RF0Pn6+kj0G8fL0e82w4eUGUR87qYsHdt2kTpFLswKeH00Imrul188iCYI9asWhRw7Mg2HC8FVZVt0J/BT2aM5n7/99KIWA9fo8RI1SZXAnTrbhwRYiGi3vFoURBFrD02m8ehwkwASbABJgAE2ACTIAJMAEm4C8BFrD8JcbHhx0B8r4iDywlihcwILF3nNvDSO5sp1c3OcreoSweJUa2NKPGXf6biWuBOXhpMg6dFtca18aMh8pqu9aR3xzY/4sD3WuGprxRy/y1HENikrpj5JtNTHjufs+C4JClyfhWxePtpiY8fa9/4uHnP9gxYq2qvFQqWew024bf/xGiIXV+pA6QHEyACTABJsAEmAATYAJMgAkwASaQMwRYwMoZ7nxVHQlQ90HqQqjEPcWjMLNzekc5OVtn9WtxKBAXfCaN3A1vSgcL7i8ZGoFjxJoUfP6jyPbyR7BZvj/Nnb1FglA4h8xzUjszHijtWaSbvzsVi/cKh/WWj8bgFT8FOrmLJGXPURadEtShkDoVKkH3E91XHEyACTABJsAEmAATYAJMgAkwASaQMwRYwMoZ7nxVHQnIfkZVyxkx9oafUefZNvymyqSZ3dWCu4oFL0S0m2HDeVXXw497WFCqcPDjesIyaUsKNhwSAlb/F0xo8JC2jKP/rUrBFasLJAiFc8ieU1TqSSWfnmLfSQfeXCHK/6qUMWKCyoBdyzo3HrZj4maRgfXig9EYUF8IWH0/tuGHc0LACqVAqWW+fAwTYAJMgAkwASbABJgAE2ACTCCvE2ABK6/fAblg/Tu/t2PkOs/lYHK52fsvm/Ho3drK77JC02SCFdeThUeSXpldnq459/NULPlKZBx1fS4WrR/TZhjfcooVMUaAPJzCNTyZ8FOpp9GLHkiCXLNJwvPMFA1QZ0aDH4l1qw+kYdp2YRr/UrUY9KkjyiwHJCaDyi+VGJ9gxoN3BH/fhOse8LyYABNgAkyACTABJsAEmAATYALhToAFrHDfIZ6fTwJrD6ZhyjYhRjSsGo3X6qVn04zZmIKtRwPLXvJ2YRJcao9MyvAxdT30Qz/xuSb1ASu+TsPMnWJ9WkvmFKGHhCC9vL/8mrjGgy9ed6HVFCFIUYknCYJZRZtpVvyl6sw4p6sF5fzIrKPSytmfeWcqe5yNamlG9RB5nGnExIcxASbABJgAE2ACTIAJMAEmwATyNAEWsPL09ueOxS/ck4aP9wgxIuGJGHR+Jj2bZt7uVCSq/JLaPRmDjk8HZ2h+zebCS6quh/EmA9YPDF2G05ajdozdKDLMXqgSjUEv+va0+vKEHW+vSj9vTf845LeESmIL7j768bwTfVQeZlTiSaWeWYXsC0Y8iIvWWPRlGhZ8Ie6Ztk/EoNONe4bGkE3l32lmwpMVtI+vdR58HBNgAkyACTABJsAEmAATYAJMgAloI8ACljZOfFQYE6BSMCoJU6JnrVg0r5FeYrf+UBombxFChVbxJ6vlnvvXifYzVV0PCxpAnk2hCurOR4KKEk9WMOKdZr49rebsSsXSfelcPupqwZ1+ZCiFai2ext1zwg7y6lKCujlSV8esQs5KI08w8gbTGnJZJgmeJHwq8d7aFOz6QWTuvdHYhJoVWcDSypePYwJMgAkwASbABJgAE2ACTIAJ6E2ABSy9ifJ42U5g1PoU7DguxIYhDUyoWzldbJANvx+504jRrXyLP1ktQs4YKl88CjNudD0MxeKPn3Wg3yL/TcsHJibjuxs+TiQIkTAUjrHmYBqmqkpAtYhRMpO7b4vCrC5ZZ22p104lmSSCKdGjVixa3BA96d8+2JAC6lSohPqeCkeGPCcmwASYABNgAkyACTABJsAEmEBuJ8ACVm7f4TywvuHLk/H1L8Jwe0QLMx6/J12sOXnBiR7zRLYU+SSRX1Iw8c0vDgxbLgSlauWM+OBG18NgxvV2LnVRpG6KSmhZg8sFvDg2CSk3NBjqsEed9sIxPtqVimU3MsVoflTiSaWeWQWti9ZH66QgA3cycidDdy3x4dZUrPtWCFiv1o1F44fFNalDIXUqVII81chbjYMJMAEmwASYABNgAkyACTABJsAEcoYAC1g5w52vqiOBvh/b8MM5580RJ7czo1LpdAHrcpILzScLg/B8ZgPWDgiu3G/ncTtGrhclb8/dH403m2gvX/N36f8mudBCtYYitxjwyatZr+HMRSe6fCREr/ZPxaDDU8F5f/k7b63HE0tiqoRWP6vuc2049Zdq39ubUamUtiyzcZ+mYPMR79eUy1J71Y5Fs+raOj9qXTcfxwSYABNgAkyACTABJsAEmAATYALaCbCApZ0VHxmmBDrMtOGPf4WQMf8VC8rcGnVztrWkjoGbh8QjNohkGrnkjTJ3KIMnlKFeA82d1pBVyMbvlH1FWVjhGOpSR5oflXhSqaevkLOk+tSJxUvVtIlMctnp8EYm1Kokbgq1fxjNo9tzsWj1mLaxfc2bP2cCTIAJMAEmwASYABNgAkyACTAB/wmwgOU/Mz4jzAg0nWTFVeuNWjIAK/rFoXC86LjXeqoVf18Tny/saUHJQkLg8nc5ctdDuYOdv+NpOZ7K5ZJFxRs2Dcm6XE4Wd6rfZcQoH8boWuYRimPIEJ+M8ZWgEk8qk/QVi/emYf5uYdDvT4fJd1an4IufRAbW201NePpeIWBRh0LqVKgEZa9RFhsHE2ACTIAJMAEmwASYABNgAkyACeQMARawcoY7X1VHArVHJkHIU8CO4fEQ8hXw6sJkfP+H8Mia0NaMKmV8Z/h4myIZjlMWlhI9a8eieYjLy1pNteKiSoRb3jcOt+ZTrzLjbOXyOupASJ0IwzHqjE6CQ+hX7hJPKvX0FdR5kkr9lGj6SAx6P68tE+6NT5Kx/5S4J95/2YxH7xb3xJKv0kCdCpVo/VgMuj6nbWxf8+bPmQATYAJMgAkwASbABJgAE2ACTMB/Aixg+c+MzwgjAv8lu9B4gvC4ssQasHFQRn+od9ekYPePIttmeGMTalUMvIZQ9mx6vaEJdR4IfDwtOF+ZY8Mvf2vLUpINzmn8fBYD1vYPzvtLyzz9PUbeP2MUsG1o1uWRyjXkMskXqkSD/LO0xOAlyTh0RghYY1ubUbWcELBWfpOGGTuEgEX+V+SDxcEEmAATYAJMgAkwASbABJgAE2ACOUOABayc4c5X1YnAn1dcaDtdCFjF8huwtE9GoWb6jlSs+kZkTL1SMxYtHw28HIw6EFInQiXea2HGYze6Huq0rEzDyD5RWWWRHT/rQL9FokuiMhgJQyQQhVOcvuhEV5XZPJV2UomnlqASQCoFVIJKAKkUUEsQH+KkxKR2Zjxww/if/m39oTRM3iIELOpASJ0IOZgAE2ACTIAJMAEmwASYABNgAkwgZwiwgJUz3PmqOhE48acTveaLbnt33xaFWV0yCiCf7E/DrM8CKzXzNM0+C2z48bzIhvqwvRkVNXa/C3TZsmfTO81MeLKC56yvlV+nYcZOsV7lmot6WnB7EN5fgc49q/MO/OrA0GVCbKPSThLntMTB0w68vlScW62cER+01nYu3TN07ygxvZMFFUoIdY86FFKnQiXqVY7G4AYsYGnZFz6GCTABJsAEmAATYAJMgAkwASYQCgIsYIWCKo+ZbQRkEeOhskaMa5NRxPjsezveXxdYpo6nhcim4/O7W1CmSGhTmyZsSsGn34kySCqVo5I5TzFiTQo+V5VMKsdMbGtG5SC8v0KxqbJQRKWdVOKpJX4450Tfj4V4eX/JKEzpoC17i7K+KPtLCdk4fuf3doxU3TM1K0bjDY3z0jJ3PoYJMAEmwASYABNgAkyACTABJsAE/CPAApZ/vPjoMCOw6wc73lubtTh17KwDr6lK6vwROjwt96WJVlyzCdv4Vf3iUFDV9TAUiObsSsXSfdrKIBOmWXHhqtrWPn1GJMCQEBNOQZ3+qOOfElTaSSWeWuLMRSe6qMoPyxaNwtxu2gSs9jNsOHdZCFgLe1hQsrAQIfecsON/q8R99WQFI95ppi27S8vc+RgmwASYABNgAkyACTABJsAEmAAT8I8AC1j+8eKjw4zAum/T8OFWIYA0eCga/V/ImMEj+2QVzW/AMskny59l+ep66M9YWo9dvj8Ns1VlkN664l2xutBskvAEU4/fvWYsXg7C+0vrXP05buLmFGw8LDLLqIsgdRPUEtSVkbozKuHJ/8zbOHJXR/JNo/OV+PoXB4YvF+WJ1e8yYlRLFrC07AsfwwSYABNgAkyACTABJsAEmAATCAUBFrBCQZXHzDYCcgaPJ2HH4QTqjE66OSeSKbYPj4eQK7RPV+6aFxdrwAap66H20bQfKZfaeRLqaLT9pxx445PMBu70GQlDJBCFU9Bcac5+c2yCAAAgAElEQVRKkAk7mbFrCXkvbjEbsG6Atk6LJPKR2KeEnEVHHQqpU6ESnkpTtcyRj2ECTIAJMAEmwASYABNgAkyACTABfQiwgKUPRx4lhwho7TAol/2t6BeHwgGU/cnZXLcVMGBJb22iSTCIvjxhx9uqkjZvHffm707F4r2i1FB9TX+69AUzV3/O7T7XhlN/iVI+8rCiEk8t4XIBtUephEkDsGNYvJZT0XCcFdZUIWBtGBiHOJOQNI//4UC/hULAIpN+MuvnYAJMgAkwASbABJgAE2ACTIAJMIGcIcACVs5w56vqROCDDSnYdsy3uXm3OTb8+rcQSmZ0tqB8cW1CiXqqWroe6rS0DMMc+d2BAYuFoPLgHUaMT8gsqAxZmoxvT4uMJvUgwXp/hWJdciYUlXZSiafWqD82CSkqvW7T4HiYNFQg1h2dBLu4HbD19XhEG8VVf77gRM95wiD+nuJRmNlZm7+W1rnzcUyACTABJsAEmAATYAJMgAkwASagnQALWNpZ8ZFhSEAuQXu3uRlPlFcpETfmTH5G5GukhLfjfC3xwK8ODF0mhKSqZY0YK3U99DVGIJ+f/tuJrnOEoHJXsSjM7ppZUGk43gprSmYDd7qmPx5RgczR33P0KO1sMdmKf5PEerVm1tUaKTK3aN47h2fM3JIN4u+4NQrzXmEBy9895uOZABNgAkyACTABJsAEmAATYAJ6EWABSy+SPE6OEKAyLyr3UmJiWzMql8ksYMlm4f3qxaJRVQ2pOtKqPv/BjhGqrofP3heNt17KaBofChCX/nPh5Q+FYbmn0sU//nWiw0whcpEnFPlEqUMWakIxV61j/nXVhTbTxJqK3GLAJ6/6V47ZcZYNZy957yboaS6pduCFMULAMkUDm4ZkFLDOX3ai3QzBsmShKCzsyQKW1r3l45gAE2ACTIAJMAEmwASYABNgAnoTyDUC1rVr13Ds2DE4nU5UqFABxYoV05sVjxeGBDrNsuF3lYAxp5sF5YpmLg1cuCcNH+8R3QrbPB6DLs/6b2gudz1sWDUar9ULvYCVYgfqq0QXcwzw6eCMosuO43aMWp9yc5dq3GXEiQtOXFFlKK3sF4dCAXh/hWLrj591oN8ikc1WoUQUpnfyTySiMj8q91NCS2no9WQXmkwQwpkn8/eL111oNUUcc2s+A5b39U9cCwUzHpMJMAEmwASYABNgAkyACTABJpBXCUScgHX27FlMnDgRLpcLo0aNgtlsxoEDB9CtWzccOXLEvY+FCxfGtGnT0LJlSxgM2v108upNEMnrlj2UKIOHMnnk2PSdHeM3CXGnzgPReL2h/8KT3PUwUCEsEOb1PkhCmsreaofUSXHKtlSsPSgMoTo+HYu9P9tx0k+BJ5C5BXKOnM1GpZ9U2ulPDExMxne/CSjkC0b+YFmFnM1GZv5UeqiOq1YXmk4SAlZ+iwFr+rOA5c/e8LFMgAkwASbABJgAE2ACTIAJMAE9CUSUgHXmzBm0bdsWe/fuRfPmzTFnzhxER0ejT58+WLBgAWrUqIGiRYviq6++Qr58+bBy5UpUq1ZNT148VpgRqD0yCeoiuS2vxyPGg37xzS8ODFuu8q4qZ8TY1v6JJbR0uethj1qxaFHD/1LEQDBSCSGJL0rIfk+9F9jw03mRjTS6lRmUMbbvpBB4RrQw4/F7shZ4AplbIOes/DoNM3aKrLjGD8fg1br+ZcW9tSIZX/m5vgtXXEiYLsSp4gUMSJQ6SdpSXWgwThzjKeMtkDXzOUyACTABJsAEmAATYAJMgAkwASYQGIGIErAo82rAgAEYNGiQ+2uJEiVw9OhRt5hVqlQpLFq0CCVLlsTu3bvRoUMHtG/fHm+//TaMxvD4hT2wLeKzvBEgs3IyLVfCk5eR8plsgl7m1ijMD8CUW+56OLiBCfUqR2fLJpGJO61DCTIVJ3NxCuqo9+KYjJ31NgyMw+xdqdhwSHRpDNT7KxQLnLkzFSu+FhljVNJJGW3+BJVMUumkEsMamVC7Utb7QSWnVHqqROkiUVjQPWPpomwwb4wCtg3NWLLpzzz5WCbABJgAE2ACTIAJMAEmwASYABMIjkDECFhWqxX9+vUDZWEtXLjQLV5RzJ07F127dsWwYcMwYsQIt1h1/fp19O7dGzabzZ2lVaBAgeAo8dlhSeDCVRcSVCbgWfkUXbe50GSiELviYg3YMMj/kjCtXQ9DAWzA4mQc+V1kU01uZ0al0uni7I/nneizQIgytxeKwqKeFizem4b5u0WWU8ITMej8jH9ZTqFYC405Yk0KPv9RiE9U0kmlnf7Eh1tT3VlmSmgR6E795UT3ub47OvrqVOjPPPlYJsAEmAATYAJMgAkwASbABJgAEwiOQMQIWJcuXUJCQgLKli3r9sCyWCxITU3F0KFD3X9ft24dGjVq5KZBwlX//v3dYldiYiKKFCkSHCU+OywJkLdTj3lCiChXLApzuno3Aa8zOgmUWaPEpsHxMPmX8IO+H9vwwzkxyKR2ZjxwQ0QKNaS3VyXjyxOeywFXH0jDtO1CqKpZMRpvNDZhy1E7xm4U3l91K0djSAP/vb9CsTa5g+TYNmZULetftuRHu1KxbJ8QsLo9F4tWj2W9qbR/tI9K3Hd7FKZ2zHzf1B+bhBQxtNs0n0oJOZgAE2ACTIAJMAEmwASYABNgAkwg+wlEtIB1/vx5t6h1+fJlLF++3N19kELJ1vrzzz/dZYWFChXKfrJ8xZATOHTagcFLha9VlTuMmJDg3deq3Qwbzl8W4tP87haUKZK5Y2FWE+84y4azqq6H6jK+UC943Kcp2HxEZCyREEWCFMXIdSnY+b34rFftWDSrHoODpx14XcXo4XJGjAnA+ysUa6PsOcqiUyKQ/VjyVRrmfu5fd8kjvzkwIFF135QxYkLbzPcNZexR5p4SZOJOZu4cTIAJMAEmwASYABNgAkyACTABJpD9BCJGwEpOTsbAgQNx7NgxLFmyxO15tXnzZtSvXx8dO3bE1KlTER+f7lFDvlitWrXCc889h/Hjx7s7FXLkPgJUfkZlaEo8VSEa/2vmPbtILsELJONH7nooG6mHkvLsz1KxfL9ICepZKxbNbxjIt59hwzmVODelgwX3l4zCmYtOdPlIZBuRZxaJbjkdJAvV1SEjbs3BNEzdJgSsl6rFoE+drEskD/zqwNBlQsB65E4jyPBeDtk0f3nfOFCZKgcTYAJMgAkwASbABJgAE2ACTIAJZD+BiBGwCM3q1avRrFkz1K1bF9WrV8f69etx5MgRt89Vly5d4HQ63R0IyQtr27ZtWLVqFZo2bZr9VPmK2UJg/aE0TN4ixIv6D0ZjYH3vApacpRSI55Lc9XDH8Hhkl6SxdF8a5uzKnG0km9kbDAB1Y4yOAv5LdqHxBJX3l8kAMnfP6bhidYHEQCXiApzXtmN2kLG+EuShRfuaVez92YH/WykELOrKSN0Z5aBOhdSxUInFveJQomB27XZO7xBfnwkwASbABJgAE2ACTIAJMAEmEF4EIkrASkpKwsiRI91/lOjVqxfGjBnjzr5SzNupbFD97+GFnGejF4HEvWmYpzIob/loDF6p6T37Rs5g8rfrnSwUkR8S+SJlV2w8bMfEzUKsaVg1Gq/VM0HOKCpfPAozOossK9nLKRDvL73XKBupB9oVcs8JO/63SnsWHq3j8x/sGLFWnPPsfdF466XMolen2Tb8/o/nro968+DxmAATYAJMgAkwASbABJgAE2ACTCBrAhElYNFSKMvq5MmTOHz4MMqXL4/KlSsjOjrdB8jhcGDKlCkoXbo0GjRoAJMpPMyq+SYMDYGZO1Ox4mvtBt6y0Xnjh2Pwal3tHfnkrodF8xuwrE/2ZTN98ZMd76zOLLws3JOGj/eIzKxGVWNA3fiU6DDThj/+FULMgu4WlPbT+0vvHdx/ygHq6KhE1XJGjA3Am0v2QdMyjtasLepUSEKbEjM7W3BPcf880/TmxuMxASbABJgAE2ACTIAJMAEmwATyKoGIE7Dy6kbxujMTGLMxBVuPCuPyAfVNePHBdDHTU8gC0BPljXi3uXZ/NLnr4V3FojA7i66Heu/Z4TMODFqSWfQZvjwZX/8iuhOqzd1pDgMTk/Hdb+LzcW3MeMjPbn96r0XOJtNS+udpDj+dd6L3AuHxde/tUZjmoaOg+lz52g0eikb/FzKL3XLHyQ/bm1GxlH9dEvXmxuMxASbABJgAE2ACTIAJMAEmwATyKgEWsPLqzueCdb+1IhlfnRTCzNtNTXj6Xu8C1g/nnCBRQokKJaIwvZN2Q3M52+fBO4wYn0XXQ70R//K3E6/MEfOnbCDKCmo43goqb1Ri/isWUEmeEqPWp2DHcSH0DW1kwvOVvHPSe96exlvwRSoWfSmy5xKeiEHnZ7RnwyljUokflfopoaUUUc7E82b8Tp0KqWOhErTXtOccTIAJMAEmwASYABNgAkyACTABJpD9BCJOwLp48SIWLlyIXbt24dKlS9i/f79XamT2npiYiCJFimQ/Wb5iyAn0W5SM42e1CwwXr7nQaqowDi9yiwGfvKq9BFDuekhiGYlm2RUXr7vQaoqYf/GCBoxrY0Hb6eLfTNHApiEZfbk+2pWKZfuEWNT1uVi0fiwmu6bt8TrjPk3B5iNCVKOSRyp99Df+ue5CSxUT6hJI3QKzCurkSH5oSnjzTqNOheQvpsSolmZUv4sFLH/3iI9nAkyACTABJsAEmAATYAJMgAnoQSCiBCzyvmrXrh2+/vprTWtnAUsTpog9SDbZpnI+KuvzFg4nUHd0EpRcJeont92PLoJy10NvpWehApqSBpAhuxLxJgNeqxeL99cJXywqDaQSQXWsOZiGqduEYOOv91co1vP60mQcPC3EIeoCSN0A/Q3ZWF9LN0PK/KIMMCXaPRmDjk9nzv6iToXUsVCJd5qZ8GSFnM1c85cPH88EmAATYAJMgAkwASbABJgAE8gtBCJGwHK5XHj//ffx1ltvuQ3aX3vtNbeBe1SUd8GCPitQoECWx+SWjcyL62g+2YrLSaJ0blnfOBTNR7KU92gx2Yp//TxHGU3uekhZTJTNlJ1Ra6QQsOi6TR+JAZXEKdHm8RhQd0V1yJ36/PX+CsX6unxkw5mLwiCduiZS98RAQmayc3jWnSHnfp6KJV8JZt66Ub63NgW7fhBZYm80NqFmRRawAtkjPocJMAEmwASYABNgAkyACTABJhAsgYgRsK5evYquXbvi7NmzWLp0KcqVKxfs2vn8CCcgCxdUOkcldFlFr/k2nPhTCCdk+E3G31pi1mep+GS/ED561IpFixr+l71puZa3Y17+0IpL/wnRjroJnr0k1kOm9CRQqYPWS+tWQovReTBz1HJukwlWXE8W61jVLw4F47MWH72N23CcFdZUMdamwfEwZbEtcvfKnrVj0bx65hPGbkzBFlWTgNcbmkBm8xxMgAkwASbABJgAE2ACTIAJMAEmkP0EIkbAIr+rhIQElC1bFhMnToTFot18O/ux8hVDTcCW6kKDccL7KcYIbHk968wbmpNcFubL+F29Drnr4aAXTXihSvYKGp1n2/DbP0Kwkjmvei0OBeMyCkGyT5S/3l9676VcCmmMArYOjUdg8hUgi3rka0Zr9BYfbk3Fum+FEPlq3VhQWaUcEzengDoWKvFaPRMaVtW23+cuO1GykDZhVG++WsYL9/lpWQMfwwSYABNgAkyACTABJsAEmEDeIhAxAtb169fRu3dvmEwmTJ48GXFx2s2389aW5o3V/n3NhdYBGLLL4kXv52PdZXhaQu56mBOeSLJxvXreVD5JZZRyUG7S8yMD9/7SwsafY87960T7mSIjrFh+A5b2Cfz7udMsG35XZaHN725BmSLexSPZQN6bEDlte2qG8sxetWPRzEOmlqe1rz2YhibVtN1X/rDT41jyDdt70pHjnSj1WAuPwQSYABNgAkyACTABJsAEmEDeIRAxAhZtydy5czF+/HgsW7bM7X/FkXcJnPrLie5zhQhStmgU5nbznZVH3kfkgaSEtw50nsjK4tGEtmZUKeO/8XgwuyaLaOqxnqoQjf8189wVUc5Sok591LEvJ+K73xwYmJh889L3l4zClA6+987bXOWy0OmdLKhQwruANXJdCnZ+LzKrhjcyoValzJlVwXRvHLI0GWNaZzTTzwnWnq5JnRWp7FSrcBsu8+Z5MAEmwASYABNgAkyACTABJpC3CUSUgJWUlIQhQ4bg1KlTbkP3qlWrskF7Hr1/D59xYNASIYI8UNqISe18CwbbjtnxwQbRtY+ECxIwtIRcvjenqwXlsuh6qGVMf4+RyxjV53d7LhatHvOc9SOLPFM7WnCfRu8vf+fo6/gdx+0YtV7swdP3RoNKOQONwUuSceiM6BY4to0ZVct6Fxb/tyoFZGyvhLcyUupUSB0LlejwVCzaP6Utq6rNNCsmt7OgaP6cEQmzYklrcrpcoPVwMAEmwASYABNgAkyACTABJsAEIoVAxAhY//33HxYvXuw2cU9MTMRvv/3mZvzQQw+haNGiHnmXKVMGY8aMQaFChSJlP3J0np999hnatm2Lnj17urs9hnPs/tGOd9cIEURrZ71Dpx0YvFQIX1XuMGJCgm/hi1jIHQx9eS2Fgp9sQK6+Bq2D1uMpZO8vytSijK2ciGX70kDZTUpQJhCVcgYa8tp8lXa+8Uky9p8Sgtf7L5vx6N2ZucnZev50nSRj+cENYkHiXLgFrb9EwSj0qRM483BbE8+HCTABJsAEmAATYAJMgAkwgdxPIGIELMXEfevWrZp3pW7dum6xq0iRIprPyasHnjlzxi1e7d27F++++27YC1hkrk0m20rUqxyNwQ18Z/GQVxJ5JilRsnAUFvbQVr5WW+UjReeTaTyZx2dnyKKKcm2DAfiUuu950Utk7y8SL17KIY+mqdtSseagyGzqXjMWLz+qLbPJE2vKqKPMOiV8dQvMlLHV2oyq5TJv5Mpv0jBjhxDayP+KfLB8BXmO0b3iT3mqrzH1/LzZJCsevtOoOfNQz2vzWEyACTABJsAEmAATYAJMgAkwgUAJRIyA5XQ6cfXqVdBXrREVFYUCBQpwmaEPYEpp5vTp091HRoKAJQs5JICQEOIrrKkuUHaMEtQBb9tQ390L5a6HJBRtGuL7PF/z8ffzDYfsmLRFCHfK+b48wGReVGpIJYc5EXIJ3xuNTahZMfBMJVmc61snNksD9X4Lk3H8D5GBNbmdGZVKZxaw1h9Kw+QtQsCiDoTUidBXXElyodlkq9sfjXzSwikuXHEhYboV1e8yYlTL8JpbOHHiuTABJsAEmAATYAJMgAkwASYQfgQiRsAKP3S5Y0YulwtLly5F//79UadOHXeZZiQIWLM+S8Un+0UWT5dnY9HmcW1ZPPXHJiFFnIq1A+KQz5y1V5Hc9ZAM0MkIPbvj8x/tGKEqnVSu/0KVaFA3PW8he3/VrhSNYRq9v/ReY+8FNvx0XgjRE9uaUTkIM3wy5SeBTglf90LPeTb8fEFc35vp+5ajdozdGHiWH4mclBVH2XHhEp//YMeItSlu/zPyQeNgAkyACTABJsAEmAATYAJMgAlECoGIFrBSU1Nx/fr1m6zz5cuH2NicySqJlA2X53n06FG0atUKtWrVQqNGjdwiViQIWOM+TcHmI6JsrP8LJjR4SFsWD5UQUimhEnO6WVCuqPeudXSc3PWQzNvJxD27Q/bwUq7va/2y6f2DdxgxXqP3l95rbDnFin+uU6FdeizqacHthbLmn9Uclu5LwxyVp5Yvr6quH9lw+qJq/72Y8VOnQupYqARliVG2mK+g7C7K8qLICaP/rOZHJZFUGulP6ayv9fLnTIAJMAEmwASYABNgAkyACTCB7CAQcQIWZQyR6DJhwgSsWbMmk4BVr149DB061G3ubgin1Ifs2E0/r3H58mV0794d//zzDxYtWgTywXryyScjQsCSjbv/7yUTnrlPm4AleyCNbmXGI3dmbWYlC0A5VR528oITPeYJDy9ly2d1seDu27yLQGcvOdExQO8vP2+rLA8n2ep5yUuMSjiplDPQWPdtGqiMUInGD8fg1brehez2M2w4d1kIWOSBRoKOHNSpkModlXiyghHvNPNddrfvpANvrkgXsAbWN6H+g9ruy0DX7895SvlkPosBa/tnfwahP3PlY5kAE2ACTIAJMAEmwASYABNgAmoCESVgkXhFotWAAQNudiH0tJ2FCxfGtGnT0LJlSxaxvNzvdrsd48ePx+TJk91lgzVr1nQbuEeKgPXaomQcOyt8jMa2MaNqWW2O6rLpN5XeUQleVvHFT3a8s9p/MUPv/24uXHUhYZrw8KLxtZSqUckklU4qYYoBNg3Ofg+vS/+58PKHYv75LQasCVJI2X7cjtHrxd48XykaQ7Moj2w1xYqLqgywZX3iUDR/5jq/r39xYPhy0bFSq2+UulzzxQejMaC+76wtve8TT+O5XMCLVD5rB2i124fHu79yMAEmwASYABNgAkyACTABJsAEIoFARAlYSrnbX3/9hTfffBMdO3ZEoUKFbnKmjKIFCxbgvffew2233YYVK1agYsWKkbAP2T7H3bt3o0OHDujZsycGDhyI6OjoiBKwunxkwxlVGZivDCQ1YNkzqePTsWj3ZNb+WXLXQ1+eU6HaUGuKCw3HZxSwKpUyYnJ735lBdB6dr8S6AXG4xYf3l97rOPGnE73miwyyO4tF4aMgSzH3/uwAZeQp8UR5I95t7p1H00lWXLUKDqtei0PBuMxSTqBll+ruhXcVi8LsINen1x7IZbBavN/0ujaPwwSYABNgAkyACTABJsAEmAATCJZAxAhYlH31/vvvY8yYMZg5cyZat27tMbtKMSXv0aMHhgwZgjfeeIOzsKS75Ny5c2jXrh3y58+PWbNmucU+ikjKwKIsHsrmUWJJ7zjcVkBbPolcckbeWeQhlVXIPkstH43BKxq6Hgb7Derp/NpSCV6LGjHoUcu391un2Tb8/o8onZvbzQLqXpid8eUJO95WleVpzWrKao6y0PRQWSPGtfEuYDUYZwV1lVRiw6A4xMVmvnfUXlZ0bMVSRnyoQSicvzsVi/emm8pTFTMZuVOWXE6H3MEyWO+xnF4PX58JMAEmwASYABNgAkyACTCBvEUgYgSsq1evomvXrnA4HJg7d26GzCt5yygTq0uXLrjlllvcpYRk7s6RTsBms7mFvQ0bNmDlypWoVq3aTTR6CVjffvttyHEP314BdqcQHd6v/TNijEKcyWoCP1y8BQsOlbp5SPFbUjDgidNZzvnTn4th9+nCN4+pX/4ini13KeTr9HSBd3fdjf9ShSLStso5VC4umhl4m9Scg6Xx8yVRNtit2lncU0SUFWbHYvb9XghrfkwXTClqlLqCZhUvBHXpc9fMmLyv7M0xShdIRt9Hz3gdc8jWezN8NqbuTx6PlcctlT8Zrz7mfVxlkLU/3oavfheZob2q/4ayhTL7lgW16ABOXvl9cXzzR8GbZ9JaaE0cTIAJMAEmwASYABNgAkyACTABmcDDDz8cdlAiRsC6dOkSEhISULZsWUycOBEWi/cOcCTS9O/f321KnpiYiCJFioQd+JyYkDo7jfyvSBBUG91HioCV5jTgje0VNIkQnjj/ed2EiV+Vu/lRQXMahj/zS5Zbsur74vha9ct/84oXUL3UlZzYRoz78k78nSQyroY9/QsKWdIzfrKKFcdL4MC5AjcPebnSn6hW8qqv03T9fOupotj5i/h+rHP3P6h91z9BXeNiUizGfnnnzTGKxadi0JO/eh1Tq4D1138mjN8r7pPbbknBQB9CJ110ydHb8d2f+W9ev0GFv/F02X+DWqMeJ0/YWw4X/hOZhl2rnUX5bBYw9VgHj8EEmAATYAJMgAkwAX8J0Iu8f6zi+fml+/4CPdtxMAEm4J0AC1hB3B1KBhYJV76yqq5fv47evXu7s43mzJmDAgXEL+1BTCHiT1WEPSob1BJ169YNSwGQDLjJiFuJQvEGrOynvaOa3Qm8OCYJ9FUJbz5Iyudy18O3m5rw9L05Uxf26sJkfP9HuoE9eTfR3LVEIN5fWsb15xjZQJ9KN6mEM5iQjeGL3GLAJ696ZpLJzD4a2DTEs5n9+ctOtJshMqdKFDRgcS/frIcsTca3p0WDAeqOSV0yczLIuL3+mIzZdm80NqFmxeDY5+Sa+NpMgAkwASbABJgAE9BKoNVUKy5eExYSWrqQax2bj2MCTCD7CERMBhaVDr7zzjtuQUrpmucN02effYa2bdu6Td5HjBgBo1Fbd7rsw54zV0pOTnb7iH3zzTceJ3Dt2jXs378fFSpUwB133IEyZcq4PcfURvk5M/OMV/31bye6zRHCQplbozD/Fe8ZeZ7m3PdjG344JxQsMv0m829v0X9xMo7+LkSJ8QlmPHhHztxXb3ySjP2n0ufy6N1GvP+ybwN3Onb9oTRM3pJ6c4lavL/03u/BS5Jx6IzgSHOnNQQT5GdFvlZKmGPSfac8xXWbC00mimPzmQ0gM3NPIQult+YzYHlf3wJWz3k2/HxB3FvF8huwtI/v84Jh4Otc2SeMjn+1biwaP5x18wJf4/LnTIAJMAEmwASYABOIBALUiTlZVbAwvLEJtfhFXiRsHc+RCWQgEDECFs364MGDaN68OcxmM6gEjjKEqHueEna7HVu3bnV31SOxhsoHn3jiCd5yjQT0KiHUeLmAD/vuNwcGJgrvHq1d+NQXnLY9FasPiJ9ibR6PQZdnvRuhd/3IhtOqrofUWY46zOVEqLOYtHRQVOb41UkH3lohuPkjfum1zk6zbPj9khB3/OkemdUcao9Kgku8VMOOYfFuA3U55GytwvEGrPCSvUedCqljoRL5LQas6e9biEqYbsWFK6rJAO4sOU+dDvXi6mscuQkBHe/PveNrfP6cCTABJsAEmAATYALhSiDNAdT7IGMmet86sWhSjV/kheue8byYgDcCEZFqvwAAACAASURBVCVgkUBF/leUVUVlgoULF0aVKlUQExODtLQ0HDlyBP/++6/btP2tt95y+2CpBS6+DbImECkC1hc/2fHOalGz/tg9RrzXQlsWkkJg53E7Rq4XY1Qta8TYLDrXyV0Pl/WJQ9H82roe6n3fTd+RilXfpItv/qQ/U1YQZQcpcfdtUSABKTuj/tgkUBmfEnoJOw3HW2FNEaLR+oFxiDdl3h8SlkhgUqJ4AQMSe3sWpfzJ7FIzbDTeiiTVXOgzuj/pPs2pkEtgaR7NqsegV23f3Stzas58XSbABJgAE2ACTIAJ6EFAfoFJY3Z4Khbtn2IBSw++PAYTyE4CESVgERin0wkqEXz33XexZ8+eTKyeeuop/N///R9q1qyJqKicyZDJzg3U81qRImB9+p0dEzYJ8anOA9F4vaF/HkPn/nWi/Uwh5sSZDNgw0Ht2Db21obc3SmwaHA9TDv3MW/RlGhZ8kV4KSHOmuWuJf5NcaDFZiDcF4w1Y5Yd3mJZrZHWMNdWFhqpSP2MUsG2o51I/f69FnmhU8qeEN4Hx93+c6DRbVX5aJArzu3sW8RxOoM5o8bYuygBsH5b1fGkGtUdm7uyY8EQMOj+Tc2JRs0lWXLFmzAp7vlI0hjby7/vG333h45kAE2ACTIAJMAEmkNMEzlx0ostHGTtCN30kBr2fz7lns5xmwtdnApFKIOIELAU0CVnUmfDnn392Z19RFlb58uXdHQdZuArsdowUAWvZvjR8tEt4OTWvHoOeAWSSyFk7JGSUKZJZ9JQNsGOMwJbX9RFeAtmpdd+m4cOtqShZKAoLe2rPoCL5ou7oJJAwQ0Gy19ah8SAhKTuCSgephFCJ4gUNSNRgiq5lbp1n2/DbP6I0cd4rFtxxa+aFnfrLie5ztWeh1ZLEqJ3Ds953uexQmfvD5YwY09q/LEEt69ZyjOzlpZyTEyWkWubLxzABJsAEmAATYAJMQE8Cx8468NoiYaNBY9euFI1h/CJPT8w8FhPIFgIRK2BlCx2+SFgSmP1ZKpbvF3VonZ6JRdsn/E+HGrosGQd+FWlVlMVF2Vxy/HPdhZaqrodZdbnLDmCffW/H++tSUKtSNIb7+YNX7sBC5XNURpcdcei0A4OXqrzLShsxuZ0+ok6fBTb8eF4IWFM6WHB/ycwCFhn3k4G/EnQMHest5JJHMocnk3hv8ce/TnRQZfYpx/nK8Asl/z0n7Pjfqsxton2tPZRz4rGZABNgAkyACTABJpBdBPb+7ADZKaijxl1GjGypz3Nodq2Dr8MEmAAQtgIWZVhdvXrVvUcFChRwf6W/079rDcrEonM5I0srscg4bvymFGz6zn5zsoF2U6MyPCrHU4I6stFYcshdD8sWjcLcbtozn/SmSqIbiW+U9kzpz/6E3H1xcnszyAQ/O2LbMTvIgF6JZ++PxltN9ClhG7I0Gd+eFmIkZTtR1pMcR35zYICqAUCVMkZMaOv94YU6FlLnQiXIxJ3M3L2FLJCpj1vQ3YLSHjL8Qs1eFnyV69FcaE4cTIAJMAEmwASYABPIzQS2HLVj7MaML/P4RV5u3nFeW24mELYCFpUHJiQkuNlTN0EK+jt1GdQa1KWQzqWyQo7cQ+DtVcn48oQQK0gEITHE39h/yoE3PhFvYyqUiML0Tpl/oZdFjwdKGzFJp8whf+dMx5/404le822Y2tGC+273r/6PzO/JBF+Jt14y4dn7/GcXyLyXfJWGuZ+L0s8WNWLQo5Y+3gOUYUSZRkq83dSEp+/NvC5F/FOOe+ROo9sI31vI5v3L+8bh1nzeBSz5nlKPS35T5DuV3UGCHd3DclBXRDLR52ACTIAJMAEmwASYQG4msOLrNMzcKZ5Baa2lCkfh4x78Ii837zuvLXcSYAErd+5rrl7VgMXJOPK772wbXxDI1JrMrZWIjgI+HRIP+qoOuQTrifJGvNs851KO/7ziQseZVo9z9bXmadtTsfqAyDoj7zDyEMuOIN8u8u9SQs9rj9mYgq1HhYA1uIEJ9SpnFovkFHJfe0kdC6lzoRKLe8WhREHvAtb243aMVnW3VHP1luEXSvYuF/AidX4UaG5ejlaxw4enVyjnxmMzASbABJgAE2ACTCA7CNALVHqRqo4CcQas5hd52YGfr8EEdCUQtgKWrqvkwXIVga5zbDj9tyglndHZgvLF/ctEUoAkTLPiwlUhUHjKaqJyRSpbVIKEERJIcir+S3aBSuY8ZYv5mhN5h1FJmRJ6ZkH5ujZ5D5CApISe2V9Tt6VizUHxYOKtvHLXD3a8t1Z7GSN1LKTOhUp4M4dXPidxkERCT+Etw88Xt2A+P33Ria5S1x31eP50sQxmHnwuE2ACTIAJMAEmwARyisDEzSnYeDjj2zx+kZdTu8HXZQLBEWABKzh+fHYOECBDdTJWV4I62VFHu0BixJoUfP6j+IHWp04sXqqWMSMpJ0Ufb2uibCZPfl2+GOz83o6R64SA89z90XhTJx8qX9fuOc+Gny8IMUhP/615u1ORuNe3sb/sw0Wm/WTe7y2oYyF1LlRiZmcL7slCLJV91dTjesvw88UtmM83H7Fj3KeZDdxvfu9ko4l/MOvgc5kAE2ACTIAJMAEmECiBd9ekYLfqeV8ZZ/3AOMSbAvsdItC58HlMgAkERyDXCFjXrl3DsWPH3CbvFSpUQLFixYIjw2eHLYH6YzKWRAXzw0euiffUUvejXalYtk+II12ejUWbx7On7M7bJpDX0qN3+2++TqWXVIKpRCUdOwH6umFaTLbi3ySV8KijeCKLjC0fjcErNTP7a9HbN3oLp0SDh6LR/wXvApZsev9hezMqZmF6P2VbKtaqMsFkJoH4lvnimtXnnt44qo/3JcgFc20+lwkwASbABJgAE2AC4UBg8JJkHDqT2Q/UlzVEOMyd58AEmEBGAhEnYJ09exYTJ06Ey+XCqFGjYDabceDAAXTr1g1Hjhxxr65w4cKYNm0aWrZsCYOBVfXcdtPXGpmUYUk7g/DxOX7WgX6LhKDjqTObLAKQ4EHCR04GeRqZApgC+We1nS58v8jPiX54Z0fouW/yfGVhqlHVGPSrl1nAkkv8qIsjlRt6i0FLknFY9cAzIcGMKnd4Fw5Hrk/BzuMeDKduXKBvnVg0kTL8QsleziCTrzWujRkPlfVfCA3lnHlsJsAEmAATYAJMgAnoSaDHPBtOqqoAlLH5RZ6elHksJpA9BCJKwDpz5gzatm2LvXv3onnz5pgzZw6io6PRp08fLFiwADVq1EDRokXx1VdfIV++fFi5ciWqVauWPST5KtlC4NJ/LlBnOCWCNWAkIYhMrsnsWgnZF0ju3Pd/L5nwTDZ17tMbqsMJ1BktBEBjFLBtaLzel8k03sVrLrSaKvatYLwBq/rpJ5yRaETikRK1KkZjeOPMmVWUSUcZdUp4y9RSPh+6LBnUuVCJUS3NqH6Xd8Fn2PJkfPOLOL5qWWOGN36eMvxCBZ/ubcpWVAd1XVSvR08fslCtg8dlAkyACTABJsAEmEAwBNpMs+IvleetMtYHrc2oVo5f5AXDls9lAtlNIKIELMq8GjBgAAYNGuT+WqJECRw9etQtZpUqVQqLFi1CyZIlsXv3bnTo0AHt27fH22+/DaOR/2PK7hsrVNcj83YycVdCjxa4r8yx4ReVKbz8w2xgYjK++02IEmPbmEHCRKRGkwlWXE8Wih11YCEhMJTxwzknqBxPibtvi8KsLvq1Lv7qpANvrRCZdI/dY8R7LTJ3ilz0ZRrIp0qJdk/GoOPT3jOwZOP5d5qZ8GQF76lvvRfY8NN54ZnVvWYsZqlM8/W4X7Xuk5xdWLJQFB4qG5XBxJSy1ChbjYMJMAEmwASYABNgArmVQMNxVlhTVW+rbyyUfGDJD5aDCTCByCEQMQKW1WpFv379QFlYCxcudItXFHPnzkXXrl0xbNgwjBgxwi1WXb9+Hb1794bNZnNnaRUoUCBydoRnmiUB2cPp/pJRmNIhOCFkwqYUfPqdKPvq9Ews2j4hfqnvNseGX1UCFwkvJMBEalBXOupOp8TsrhbcVSy06/niJzsok00J8u96/+XMAlOgTI/85sCARCFgVSljxIS2mceX2yj78jOjjoXUuVCJNxqbULOi9wed9jNsOHc5I1sSSNWRXZ3/Vn6dhhk7hVhHWWm3FTBkaCPd+ZlYJKju9UD583lMgAkwASbABJgAEwhHAiRb1ZbsR5R5UkOkxg/zi7xw3DeeExPwRiBiBKxLly4hISEBZcuWdXtgWSwWpKamYujQoe6/r1u3Do0aNXKvk4Sr/v37u8WuxMREFClShO+AXELgyxN2vL1KXyFk03d2jN8kxpSzd1pNseKiquvhkt5xbiEgUkMuixvZ0owaWZTF6bFO2XvKl3m6v9ckXwPyN1CCOgWSr4EcM3akYuU3wpC/Z61YNK/h/cFlzMYUbD0qBKwhDUyoW9m7gNVkohXXbRmz28g4VJ3hN7qVGVTKF+qQO+6Q15fdgQwZYS1qxKBHLe8ZaKGeI4/PBJgAE2ACTIAJMIFQEric5ELzycLGQn0t+aV1KOfBYzMBJqAPgYgWsM6fP+8WtS5fvozly5e7uw9SKNlaf/75p7ussFChQvrQ4lFynMDmI3aM+1SITc9XisbQRt67yGmZMGVXUZaVEgXjDFj1mvBnqj82CSlC88CGQXGIi41cAYv4EUclssOUfvZnqaBOgUpQ2R6V7+kV5/51ov1MsYdULrewZ2YBa/KWVKw/JObh682bbOD/Wj0TGlb1LGCRbPX8yCSoE9R3DI/HpM0pGcr29F67N4ay3wNlKv72jzPD9w+JcSTKcTABJsAEmAATYAJMIDcS+P0fJzrNzpgNr6yzefUY9KzNL/Jy477zmnIvgYgRsJKTkzFw4EAcO3YMS5YscXtebd68GfXr10fHjh0xdepUxMenm1GTL1arVq3w3HPPYfz48e5OhRy5gwCJICSGKOGri5yWVZOBOxm5k+m1Ekv7xKFYfgPSHEC9D4QRNslWJEpEcpAHFHlBKeHLB0qPtY5cl4Kd3wvAgxuYUC+LTCZ/rym/XfNmEj92Ywq2qDKqBr1owgtVvGdUTdueCsoeU6JX7Vg0q+5ZeKPMK8rAUiLeZMD6gXFusVAtuupdPumJ1RWrC80miblERwGfDonH16ccIF8vJR6/x4gRHrzC/OXPxzMBJsAEmAATYAJMIBwJHP/DgX4LxbOPeo51HojG6w35RV447hvPiQl4IxAxAhYtYPXq1WjWrBnq1q2L6tWrY/369Thy5Ijb56pLly5wOp3uDoTkhbVt2zasWrUKTZs25d3PRQTm7ErF0n36Z/L0X5yMo78Lo3al06Dc9bBQvAErdeyelxNbs/GwHZRZpAQJOCTkhDIGLE4G+ZcpoXfXF8qQo0w5JUzRwKYhmYVGWUgb3siEWpW8C1jUsZA6FyrR9blYtH7Ms4BF3lfkgaVE8YIGJPaKc/uNke+YEnKGXyi47zvpwJsqU/sKJaIwvZPFfY/Tva5EpdJGTG7HAn8o9oDHZAJMgAkwASbABHKegPxMpJ5RdrxUzHkCPAMmkLsIRJSAlZSUhJEjR7r/KNGrVy+MGTPGnX2lmLdT2aD633PXluXt1ciG633rxKJJteBL0ahT3CeqEreXH40BdZA7c9GJLirxocytUZj/SnCm8Tm9g/tPOfDGJ0LEID8m8mUKZbSbYcN5lbn53G4WlC2qr3F87VFJoGw6JXYMi4dBqvT836oU7DkhMsHebmrC0/d6F7A+3pOKhXuEgNX+qRh0eMpzqjl1H6QuhEqULx6FGZ0t7jnJGX4kbJHAFaqYvzsVi/eKeZNBKZVLymLaHbdGYV6E38+hYsjjMgEmwASYABNgApFPYNsxOz7YIF7cqldUsZQRH7YP7TNw5BPkFTCB8CIQUQIWoaMsq5MnT+Lw4cMoX748KleujOjo9F9AHQ4HpkyZgtKlS6NBgwYwmUKbVRJeW5k3ZkOd7KijnRLDG5tA3dWCjd0/2kGm10pULmPExLZmHDvrwGuLVBkrpYyYHOE/6E795UT3uUJoKVcsCnO6hlaUqzM6CQ7RnA/rBsThFrO+Ak7jCVb8lywUrLUD4pBPusbw5cn4+heRCUadEOntm7dY8lUaqHOhEpR9RVlYnuKbXxwYtlzcKw+XM2JM6/SHIuqQSJ0SlXiriQnPhrBt85Clyfj2tLgepcdTmrycUVg43oAVEZ5RGOz3Pp/PBJgAE2ACTIAJ5F4Ccldm9UrLFInC/O6hfQbOvWR5ZUwgZwhEnICVM5j4quFCYGBiMr5TCQF6dXT766oLZHqtBJWgfTo4Hl+dzOgZJHcoDBcu/sxD9kfKZzFgbX9hWu/PWFqOlb2hTDHApsH6+4i1nmrF39eEgOWpW+SgJck4fEYIO2PbmFG1rHcBizoWUudCJcj/inywPMXO43aMXC9EUBKoSKiikE3sQ20a2nC8FdYUwYIezughLTd6umm5B/kYJsAEmAATYAJMIG8SmLc7FYmqrHQ1BW+eqXmTFK+aCUQGgVwjYF27ds1t8E4ZWtSNsFixYpGxAzxLvwi8MseGX/4WqTzTOlpw7+36lKKR6TWJO0pQVtJPf2bs2pZbzB7ljKhtQ+Nh1Adjpv08/bcTXVVdHksVjsLHPfR/20U+U1Qip94/yi5TB5l4kpmnEuT/RD5Q3oI6FlLnQiWoAyF1IvQUaw6mYeo2cWyjqjHoVy9d7KKyRSpfVKJSCDP5zl5youMskWEXZzJgw0DvXTU3DoqDJYK7avr1HwgfzASYABNgAkyACeQpAnIHavXic0Nzpjy1mbxYJgAg4gSss2fPYuLEiXC5XBg1apS7w+CBAwfQrVs3t6E7ReHChTFt2jS0bNkSBtkEh7c9ogm0mmrFRVWWzaKeFtxeSB/lhUyvyehRCTI2p+wh8sdSItSZM9m1OQnTrbhwRYh1C3taUFInjvIaDvzqwNBlorTuwTuMGJ+gv99A349t+OGcELDI04C8DdTRc54NP18Qx5CxORmcewvqWEidC5WoWzkaQxp4FrDIK4s8s5RIeCIGnZ9JF7AuXneh1ZSMXQG3vJ7Zo0uP/d9+3I7RqkywquWMGHujlJHGp3nQfJRQOm4Gcu1/rrtwaz59S0EDmUduOidcmYbrvHLT3vNamAATYAJMQH8CI9am4PMfVK3GpUtsGBSHuABf5PHPRv33i0f0j0BevAcjSsA6c+YM2rZti71796J58+bu7oPkf9WnTx8sWLAANWrUQNGiRd2dCPPly4eVK1eiWrVq/t0FfHRYEyAz7GThTQ1PPkeBLoDSiynNWIkGD0Ujv8UA8kFSotMzsWj7RPCm8YHOUa/z+i1KxvGzQqyb0NaMKmW8ZyIFc91N39kxfpMQgWpXisawRvr705FIRmKZEp7KS8mQn4z5lZjTzYJyWZjJ7/zeDupcqETNitF4o7HnuU/bnorVB8S90rN2LEjwVELO8JvVxYK7b9NHfFXvz4dbU7HuWzEPtZBGx3WbY8OvqizGYOZB3nHP3Be8B10w91duO/fLE3Y8WSH8mIbrvHLb/vN6mAATYAJMQF8Csi+oPLonywktMyBvV/JVffye0Dw/a5kDH8ME8uKzeEQJWJR5NWDAAAwaNMj9tUSJEjh69KhbzCpVqhSo+2DJkiWxe/dudOjQAe3bt8fbb78No5H/Y8kt3961RiZlWMrO4fp5KR067cDgpSJTiMSF+0saQWVkSlD5GJWRRXq8tzYFu1Rvo0iUIXEmFLHoyzQs+EIIg20ej0GXZz37SAVzfTLhp//ElfDUYbD9TBvO/SsErMW94lAii26Ae3/O6IFGHQtpXE9BWU+U/aSEYpyu/F3ugNj/BRNIJNU7qBMidURUQjaql33kKBuOsuL8DVuqC2u/tYOM7Tn0I0BNA0Lx/RHsDMN1XsGui89nAkyACTCB3E2g13wbTvyp6iQkLTfQF3mUzb7/pCNX/F6Qu++A3Lu6vPosHjECltVqRb9+/UBZWAsXLnSLVxRz585F165dMWzYMIwYMcItVl2/fh29e/eGzWZzZ2kVKFAg9965eWhlcgc1vc3HyfSazK/VQabt6rLCt14y4dlckHEyc2cqVnwthLlXasai5aOhESImbErBp98JYadvnVg0qab/tcZ9moLNR8R1qAT0hSoZBaKWU6ygVFsllvWNQ9EsSuDozRp1LlSi+l1GjGrpufxR7nD4Xgsz6P5RQu5oWK9yNAZ7KUcM9Nva7gReHJME+qrEqtfiUDBOlPnJQponoU/L9X//x+kWsF6tq78YqeX6ufUYEhhDUWIbDC/6jhm4OBmUqcnBBJgAE2ACTCCSCLSdbsWfKtuM4gUMuHBVPAv6aujjba1kW7HvpD0sXzpF0v7wXAMnkFefxSNGwLp06RISEhJQtmxZtweWxWJBamoqhg4d6v77unXr0KhRI/cdQMJV//793WJXYmIiihQpEvidwWeGDYHf/nGi82xhTl2ycBQW6mwGTubXZIKtBBlgq7u5BfpDLmwg3piIP931gp37G58kY/8pUdr3bnMznijvf8aPr3lQt0BalxK9n49F00cyCmVyGd/q1+JQQCXuyNc48psDAxKFgEUdC+ke8BS+PLjksah0kUoY9QzKvKIMLCXoIS2xd8YOk7KgOKC+CS8+6H8mGHVzXPttGt5pxqKGnnvYcJwV5McRTnE5yYXXFiWHpPlCOK2T58IEmAATYAK5j0CTCVZcTxaCVbVyRhw8LZ5LA32RRw16KANL75eRuW8HeEWhIpBXn8UjWsA6f/68W9S6fPkyli9f7u4+SKFka/3555/ussJChQqF6r7hcbORwLGzDvcvUUpQ90HqQqhnjFqfgh2qMjB57BmdLShfXH/fIj3XoGUsMrMkU0slsiqN0zJeVseEsnOk+rpUpkjlikp0fDoW7Z7MKGA1GGcFpdsq4cu4kzoWUudCJcgUnszhPYVcnjj/FQvK3CrulRQ7UH9MxhLYTUPiYfJfO/KKmzy4yItLCfKn+r+XMpY8zv4sFcv3C05dn4sNqAxw2zE71h5MAxnhc+hDQMkyXTcgDreYw8ccn0ovSKClbqUcTIAJMAEmwAQiiYBsP0Iv7dSVAYFaOtAz175TjgyNciKJC8818gnk1WfxiBGwkpOTMXDgQBw7dgxLlixxe15t3rwZ9evXR8eOHTF16lTEx6c/XJMvVqtWrfDcc89h/Pjx7k6FHJFPQPYjyqqcK9DVrjmYhqnbhAAgj0PZLJTVEunx/R8OvKpRmAl2rU0nWXHVKkSjT16NQ5Fb9GdIJZFUGqkElURSaaQ6/PVQO3nBiR7zREYTiZckYnoKeZ2r+sWhYHzGdVIGIWUSKjEhwYwqAfhPeduTketTsFMlwPaoFYsWNTKKeCRekYiVFScte04lkSRg0X4GG1eSXJlYBTtmJJ5PQhF5dcztZkHZLJoLZPfalP97w01Yy24OfD0mwASYABOILALXbC68NFHYg1DWPQlY6gZN5DtJ/qz+Bj1LUYXBvFf4RZ6/7Ph4fQjo+Syuz4yyZ5SIEbAIx+rVq9GsWTPUrVsX1atXx/r163HkyBG3z1WXLl3gdDrdHQjJC2vbtm1YtWoVmjZtmj0k+SohJ7DlqB1jN4qsoVoVozHcS0e4QCfz43kn+qhKsORx1g+MQ7xJf/El0PkGet6FKy4kTBc/0IvmN2BZn+CFCHk+1KGlzmiRdUTktg+PRygIbjxsx8TN4v4gg3R6q6YOfwUs6lhInQuVuOPWKK8PKrVHJkHIdMAOD+scszEFW48Kn65As5+87Xv7GTacuywEskntzHigdMZyTXrrSGWESpBPGPmF+RvU7XD9t2m67CftXSgM7f1dU04frwhFH7Q2g0ocwiWoqyXtt6+uneEyX54HE2ACTIAJMAEi8Me/TnSYKZ7jShWOQv0HozO8yKMXffTCz9+gLtWUgbVhoP7Pz/7OhY/PmwT0fBaPJIIRJWAlJSVh5MiR7j9K9OrVC2PGjHFnXynm7VQ2qP73SNoQnqt3AnKGzUvVYtCnjv8/cLJi7MkEWzmeRBcSJXJDyMKSMQrYOlR/YYlMM8k8U4lb8xmwvG9oftB/9r0d768Twsxz90fjzSZCmElJA+qPFWIale5RCV9Wcf6yE+1miAcf6lhInQvl+C/ZhcYTxDrjYg0efYw2HLJj0hYxxycrGHXzkJKbEBgMwKeDM5cokmcDGbkrQX5k5Evmb7y1IhlfnXTAlxG+lnHJAJ+6JdKc83JQRtuUbaluPw0y+Q+XoA6E9JZvdCszHrkzfIS1cOHD82ACTIAJMIHwJEBG61QCr8T9JUnAigE1/lEi0KY6/Rcn4+jvDmyiZy3/E7jCExjPKqII6PksHkkLjygBi8BSltXJkydx+PBhlC9fHpUrV0Z0dPqDvsPhwJQpU1C6dGk0aNAAJpP/WQWRtHl5ba7KL1HKuts/FYMOT+krYNHY3trtUic36uiWW0I2NF/RLw6FpZK3YNeaHb5lyhwpjZsM45WocZcRI1UdA6/bXGiiSiPPZzZg7YCs95NaJLea4luAk4W62woYsEQyT6d5ySWJet5TB351YOgysf67ikVhdtfMae2ymXzlMkZMDKC7XM95Nvx8wYmpHS247/bgfOGoeQKJjXffFtw4wd6vOX3+nF2pWLovDZ2eiUXbJ8LnafiDDSkgnwVPnT1zmhlfnwkwASbABJiANwJyN2l6NqQMrLd1eJFHLzjpReeC7haULpK3n1/4DswZAno+i+fMCgK7asQJWIEtk8/KDQSoPIxKjZTw1GVOj3VSOiaVzMhBP5zoh1Ruie5zbTj1lyg3C4VB/a4f7HhPZRavZ8aRvA/0FozehilBpXNUQqeEYpCt/J18uHz5N5F3F3lbKZHfYsCa/plFL8W7SDmOhJhZXTLfKy4XUO+DJFCmnxKUkUaZacEGGdiTkb0Snkoo6bNf/3ai2xzxNjLQNnTGqwAAIABJREFUbogtJlvxb5ILgXbvUa+XMuN61Tbl+TLC0etTsP14ejmlXP4a7P0RzPmDlyTj0BkHPDVGCGZcPpcJMAEmwASYQCgJ0MsXegmjRK1K0W4PrAFZPC9qnQ9ZZFBFQ27pUK513Xxc+BDQ81k8fFbleyYsYPlmxEeECYF316Rg949CwBrWyITalfQvs5F/2CnLp7TjKR1yj4BF2UqUtaTEiBZmPH6PvuVBn+xPwyyVYXiTajHoq3PZpzJ/EuNIlFNCzkCSs6SKFzQg0UM5oPp2p46F1LlQCXNMelmeHNSO+fWlQjyrWtbofqDxFGSeTyb6SrzTzIQnKwR/H1MZHr1pVMJbtoycVaZFyJPXQQ9sdUene34FKyQrpY+BpvCHyX9Pukxj0JJkUEvkR+82uksqwyU6zbLh90vOsBPWwoUPz4MJMAEmwATCk8Cqb9IwfYd4uUf2IyRgdVW9yKOmKdQ8xZ9QZ/W/3tCEOg8E/xznz/X5WCag57N4pNEMWwHr0qVLSEhIcPNMTEx0f6W/b926VTNjMnunc4sUKaL5HD4wfAkoWQDKDKk8jFKB9Q76RY1+YZMj3H6pDHbdckbbq3Vj0fhhfcuW6KGBHh6U0Nu0XM3Al1/V7/840Wm22Ncyt0Zhvo/OMbJXGF1vpwcfNNl/65n7ovF/L3kuYZ6xIxUrVUxaPRaDbs8FXwrbcLwVJAYp4c1wW/YCizECW173z9vt4jUXWk1NF/Y8dXv0596krozUnTGQB0h/rhMJx1Ip5dlLTncppacMvpxaA2XI0X2T2/4PzCmefF0mwASYABPIHgKUmU4Z6kqQ/ciLD8agpcoeguwzyEbDnzj9t/OmCBZoF0N/rsfHMgGZgJ7P4pFGlwWsSNuxPDxfueSNsqEoKyoUIYsBdI3nK0VjaKPc46sml5xRC2H6IaxnZFfWHM35itUF8vVSglolr1Z5lskZWlpFArlz4fZh8YiSKv6ULm3KtbMqAZPLKh+8w4jxCcFl28jZZWRQT5li3kzRqYwxTSRruc3s6RytoTZFpXT84UF8X3x72oEhS5Pdc/VkOq91TrnhOEUoKhhvwCo/H6ZDtX5rqgsNb2Qhav2eCdVceFwmwASYABNgAv4QkG1BKGv8xYdiUH9Mxg7Z/jZpUvuO0stfegnMwQSyk4Cez+LZOW89rhW2AhaZtV+9etW9xgIFCri/0t/p37VGVFSU+1z6yhH5BNpMs+KvqyLD5OMeFlA73FCEnO1F12j6SIy7XCq3xOYj9gxdWCj9mdKg9Qy5XI6EGhJsQhGpduAF1QNJtBHYqsos8tSJRktJqCIqKHMmkYVKCdXhjxh44YoLCarOjL7EJi2sZFGsyh1GTMhCFHv5QyvIE0wJf324vvjJjndWp3tK+LqWr/lvPWrHmI3pY4Xy/vA1j5z+PCnFhUbj0wVY0kepKyh1B83pUGcu6tl0IKfXxddnAkyACTCB3E+AulNTlrwS9MKNXrzJL/I8PdtlRWfTd3aM35T+7BJoN+fcT59XGEoCej6Lh3KeoRg7bAWsUCyWx4xsApQFQNkASlB2DWXZhCLkjod0jdxmYCx3ratazoixrYPLBJL3IjtFR7p27VFJIKN0JXYME1lI3/3mwMBE4VOlVXihzoXkdaAEmbiTmbs65FLJHrVi0aKG93JMOcOPvBeohC7QkK/vqyyxy0c2nLkoXgbM6WpBuWLar7/6QBqmbU/3lChZOAoLe/jnHaFeZ+LeNMzbnT4WlVLS3PNiKKWUytqpiyV1s8zpOHTagcEqf7dtYSKs5TQXvj4TYAJMgAmEPwHqzkzPu0qMamlG9buMkF/kLesTh6L5tf/MXbgnDR/vSX92qVAiCtM7Bf4cFP4UeYbhSEDPZ/FwXF9Wc2IBK9J2LI/Ol+SD2iNFui9hoHRf7T9q/AO392cH/m+lEDvo7FB4RPk3K32PPn3Ria4f+ecJ5c8MaM/I6Jt8pJTYNDgephDqE7LYpBY5v/nFgWHLxZ4+cqcRo1v5Fuy0ZCtRhxsy/1dicAMTyJTcW8gG+t4M17XyljPd/tfMhKeyMIanbo3UtVGJCW3NqFJGe2bc7M9SsXx/uqcEZQmRqBFoTN6SivWH0scKZZfKQOeXXecppZTK9T5sb0bFUtr3JFTzlJtaJPaOQ/EwENZCtV4elwkwASbABHIPgV7zbaBO0UpM7WjBfbdHuf2ryMdKidldLaDmP1pjwqYUfPpd+nNfIM1wtF6Hj2MC3gjo+SweaZQjTsCy2Wz4+uuvcfDgQTgcKhMXD+SpfLBt27a45ZZbIm1feL4SgctJLjSfLPyNbjEbsG6Af4aL/kCV/ZTo3Dcam1Czoh9GQf5cMAeOvZ7sQpMJgmmcyYANA/VjKu9ZvMmA9TqO7wlZwjQrLqjKTKnLIHUbpJBFSa0p322nW0EeU0os7hWHEjfGVP5NFqTebW52p5R7C7nkMCvPLF+3BmWcUSq8XSUU+ioJJHGWeCjhbyfEketSsFOVkr92QBzymQOTk99ckYx9J9PnkpdL1NSllMTirZdMePa+nP//ZslXaaCMVCUmtzOjUumcF9Z8fV/w50yACTABJsAE5Gc4yhinzPEBi5NxRPUiz18LA3XnZ3r62R7Cl+q8i0zAEwE9n8UjjXBECVi//vorevbsiW3btmnizF0INWGKiIPkzoC3F4rCop6hTddtPdWKv68J4eKD1mZUK5e7fnGT/Z1IwCIhS4+QTdPLFY0CdcYLZbwyx4ZfVG/UPupqwZ033qh9/qMdI9ak+xVQkBhJoqSvkMvt5ne3oEyRjG/p+i1MxvE/hCA0ub0ZlbLInjl42oHXVWVZwaSfy5l0Wt4Ekm8D+Tco4W8G2IDEZBz5Tax33isW3HGr9jeXauby29FPXo1zv83MayELReS3R757OR2yAS5116QumxxMgAkwASbABMKdAL2opRe2SqztH4d8FgP+tyoFe06I5yBfmevyOuXGUnn12SXc9z83z0/PZ/FI4xQxAhZlW73zzjsYMWIEHnnkEbRp0wYPPPAAjEbvgoLZbMZDDz0Ek8n3L6mRtnF5bb6y+EDlTlT2FMogk2oyyFOC6ttJaMhNIadQj2tjxkNl9RHp9p9ygDKTlNBashcM336LknH8rGchSS6Fqls5GkMa+P6/occ8G05eEOlNs7pYQN3Y1NFplg0ksirhS9CRs9Pkjon+MAikNFKddkzX6l4zFi8/ql0saT/DhnOXxXqDEXdbTLbi3yTxcOkre80fNpF0rCwU0X7QvuR0yNl6PWvHonl17fdKTs+fr88EmAATYAJ5l4DcSXrn8HTLA/lF3sD6JtR/UPvLmaaTrLhqFc8u0zpacO/tuet3hLx710TGyvV8Fo+MFYtZRoyAdfnyZbRr1w5XrlzB4sWLUbZs2UhjzfMNgsCMHalY+U26Tw5Fdvxyt2xfGj7aJUpnKOOLMr9yU4zdmIItR4VI1+XZWLR5XJ9fTjccsmPSFpHxRJ5Q5A0VyiCPKxJ0lBjZ0owad6ULcvJ8tJbt9f3YBupgqIQnb6Jmk6ygslMlVvSLQ+F471lEnvzBAjXH3njYjomb/eMsZ/v4Mn2X96yO5G3mbwaXMh75o5FPmsp3323iTmbueS3UpZT/z951QEtRbNt9c0BEQBQTYETMYs5ZMAGKCRFEQEVBSYqI6ftUVJQoCCqKIAiKGDDnyFN8PnPimQAVAyIicnP4aw8WXXNu93T1TM/cmXtrr/UX/zndFU737a4+tc/enPtRu+Timm7J/XsxifHF95fif1oCl+YENCmwsBGwEbARsBGwEUjnCPxVWotTxztSGZQ6oOQBITfy+h+Vjx6GJjJcu3AdpCMogyud42bHlhkRCGstnhmzjR5lxiSwVq1ahZ49e0YSV+PHj0dRUXJLkTLxYjbkMcsSrVSUsbBEivRMhUR0ftL12sjkh6kulMl86CxHhzmFcw/Jw/lHJPfDlyWCZOspMAHARAChu3Xwf7M8i2VafqBzIR0MFdxYajQY0JMwJgYDZ08uwUqtRNVNW8tvbPz9gTcrQE2tIHGW1/2kvXIx7ESzZAkdGSmWryNeh06W6LJUV8debXNALYrGBsn0232bHEzoVf9xkAy5I3fJxbVpkFhrbPeHna+NgI2AjYCNQLAI/PRHDXpPc8yKdPmRue9UYrq2SX3WgXm40JD1TF1UamvpGHR8Pk7dN5wN4GCztEc3xgiEuRbPxPhlTAKrrKwMw4cPx9q1azFlyhQ0bdo0E+NtxxxHBChSfdLt61Du5CUwd1AxNgtgdxtHt5H+2C/7b6gCjVKnKkwR7TFPl4PC1ApDTygAWU/JhKSEMynD5AwhGXWmixUvC2Y1j5LyWpwy1lnIFOYBz1zh78onmV1MVjBpERR3PFOO5z4OFuc3vqzCvzQ9sMN3zsX1p5klsOjaw9JTHaZsNjm3z3+sBh0UdRTkro9fViOTwaJJBUtLFWgUwKRmfcKNIUcBdwq5W9gI2AjYCNgI2AikcwS+XFGDQQ846xVdb1Ru5J2wZy7IJjfBpz9UY8iD0WuXxsoeN4mXPSb8CIS5Fg9/dMlvMWMSWAzFq6++ir59+2Lq1Kno3LkzshrbF07y74e07CGZSRa/CSsBbwo+UvixocEtOThvUDFahZAcHDG3DP/93mEu3XxmIQ7cIXiCJkjMZakpS51Y8kTMeqsSM99ySkJ7HZoHMof84OfYR9dDuh8qMHaMoR+kxprOFvM7V/9dJthM4vzB0mpc8ZCz+ArCevrPd9Vgnzp4XdlvUMhEmjr/vguK0K5VwyrXjRUbt0RRTjbAstL6BBmCZArqoKsn3T0tbARsBGwEbARsBNI5Aou/rQbdAhV0LVZq3HIdpnBo+xzc0N1sHfPaF1W46QnnXLZx7G65uKqLWQIsnWNmx5YZEQhzLZ4ZM44eZUYlsGpqajBv3jyMHDkS/fv3x+GHH44ddtjBs5wwOzsbzZo1A/+1yNwISO2ig3fMwY1nmL1kEp210oii5S6tdxsiZHkmmThk5CSKvveUYtnvscXPE+1Dns8EFRNVCnqSilRxUsYVTPW+uEjhYkWBzoV0MFSgwDvLvxS23ywb9/T3v1emvFQRKWtU0JNtQeLS/95S0IlQwU1kXrYnk8KmY2Y7dC8k000HRe3Zb1AseK8Sd73sJBXV+fFqagXtP12O/3VNLc7RkqBqXI8NKQYF/usL1H4jU1BHOiTW6isetl8bARsBGwEbgcyJwMufVeGWhe7u0x8urcbl2kZeEHOoR96txN2vRq9d9mybg3GNUP4gc+6GhjXSMNfimRiZjEpglZaWYtq0abjpppvwxx9/+Ma7U6dOmDNnDlq2bOl7rD0gfSMghcb7HpGPnoekps5cJc86bJmNyX2Cf6Cnb1SdkUnWkmlpnd/cuowtwbpypyRqweBibBJD2NyvPZPfH11ciamvOIsKuqXRNY1gooQJEwVTNzVZCkkhegrSK3zwfTWumBuczfTwu5UREVEFfawmc1XHSItokzhL7SlT1hj7lEw2/rd4S0+5AORCUCLeksQgcUunY91KKTk+JkKZXKwvyB1qNY4FQ4oj19zCRsBGwEbARsBGIF0jILVPu+6Th8s6rV8TfvtbDS7U5BC23Swb0w02H93Wk/xvDXmjO12vb2MeV5hr8UyMY0YlsO67774I84po37492rZtGzPmbdq0wZgxY9C8efNMvDZ2zP9EQDJ5bu9RiI7bJrcUTQVfMVX23z4Ht5yVGtZXqi/8619U4UaNCh1kF8prrOWVwIm3Ow4tZG28MLJJREssmXjmoyqM09hBuqbBxOcrsPADJ1nCRQwXM36gwx+1EhSGdC7AKR2dBBZF4yker2CqJ/XK51UY/aRz3hEdckFzgiCQTjimcS6tqMXJdwTX7eLYGF/GWQevK68v+w+Cm58sx6ufR7fF8+NldAXpO52O9Sql1F0062O8cvGvxmDC8quP8do+bQRsBGwEbARsBFQEYrHyZYn8pk2z8PClZuXx1BDle1tHQR7wrIH+qb06NgJhRCDMtXgY40l1GxmTwKJ4+8CBA/Hmm29i+vTpOProo21pYKrvlnroj0LqJ46Jtqp9angxiguSnQpZP1lqRHW+bR2O2CUXoxpobfsvf9aip+amEoaI9g+ratDnbqf0qHWzLMwZaLYwSOQ2k8m4Izvk4tp/kkKSyWdapiZL/S45Nh/d93cSX0yKMTmmYMoe+nh5NYbNdphbu26dg0m9gyVJf1pdg95T44uzdE58/somyDPIC1NPgroSEry+vM5BQBFUiqFKUN6QQu68FxsDvEopdROC+oiDtBlXYzDRWauP8do+bQRsBGwEbARsBFQEJr9YgcffdzYu6TxNB2qirHK9UZMC1xvPjjDTnaT5DJnTEk8OK8ZGhcHWQfZq2QjEE4Ew1+Lx9F/f52RMAmvVqlXo2bMnttlmG0ycOBHFxcn/GK7vi2P7B2SN+jYts/HARakt5eOLaqfW2aBFbkNF9wkl+LPEKfcjjZp06nghr9tuW+dgYsDkTDx9xxLslGyfUV0LcIymZeXV372vVUQcDBX6H5WPHgc5Caw5iypx/xtOAou/8Rg/yOTT5s2y8FDAJJ9MggWJs3S9e+SyYrTcyH/hRco9qfcSvL7sPwhoQ007ajfQ6Y6Od40BXqWUvQ/Lw3mH+d9LyYoRGYJkCkqkwlE0WXOy7doI2AjYCNgINI4IjF5Yjlc+c95hI7sU4LjdnJ2xeDfyqFlJ7UqJxmZA0zjuovScZZhr8fScYexRZUwCSzGwCgoKbAIrE++0OMf80L8rcd/rTnLg+N1zceUpwcqs4ux6w2nUTmpSgHr9kEx0Dn7nX/1IGd79xtlNGn5iAU7cK376y0ufVeFWTThTZ0L5jSWR3z/7oRqDNWtjndV0/YIyvL3EmeP/dS/AYe395ygp6DKpMO2VCsxf7CS4Ljw6H9QR80O85X96u7IMMUicz7+nFMs1kX3ThddpE0qwRkt2qvGQ6cb+g+D4W9eBcXDDxcfk4/R/HCSDtJmJx3qVUvJvkH+L9QUyBJkklTB18Kyvcdt+bQRsBGwEbARsBK56uAzvaYxxyR4+Y2IJ/ljnJKJYQshSwljg0Z081i639SjEvimSOLFXt3FHIMy1eCZGMmMSWLW1tZg0aRJmzJiBuXPnokOHDpkYbzvmgBG47tEyLPqf8wFlqlsUsJuYh1Ojh+wkRTsOs+10aevBtyvxwJtOovCkvXLB8qV4Qbc/uv4pxCtQHrT/WKKckm5rWgYlk6iSYSVF3k1LEzm3buNLsLY0fqH7RITgpfvkhF6F2N2H8SSTbvr1MRXFV+f8VVqLU8c7OlzyWgdJxgW9T9LteK9SyvrW3us1tRQrVtfNMOracukWSzseGwEbARsBGwEbAUZg4AOl+GqF8w6787wi7LKVU10gNXZNqg9Wr6sFGexukCY/9irYCCQjAmGuxZMxvlS0mTEJLAZj5cqVuPTSS7F69eqIE+Hee++N3NxgO/6pCKrtI7wInDmpBKv+dj7wp/YtipTzpRLUiPr8p2qjcrNUjivMvt7/vhpXak56iYpoS92BoMmNeOdGSjep3QqtN8nCnEvWlxtf8VAZPljqJEPvOKcQe7fzL1GT+kQyGSeTrP86vRCH7OTfLsd0wfRSfKeV4wV1nYvXWZF9y3HfeEYhDt4x9rilXpp+nc48MA8XHW1e7vb9bzXorzkAyWuuX7t474dMOY86ZiwplaADIe+J+gKNGGjIIFHfibX6ioft10bARsBGwEYgcyLQe1opfvrDebfOHFCErVs43xBy82j8uYXYo03sdZAyd3KLQipd0jPnKtiRhh2BMNfiYY8tVe1lTALr77//xuzZs/HDDz9gzpw5WLZsWSRGsdwIrQthqm6j5PSzcm0tzr7TSUbkZgPPjGgC/ptqsDStIevxlJTX4pSxTqwTFdGWyZFruxXgyF2Sn2yWrJ6mRVl4Yuj6BJYU3TTVbJIi7XQgpBOhAksWeX8ojDu3EHRyNMHIeWX4z3fOuaasMNX2DY+V482vHH2Ha7oV4CjDON/2VDle/NQ512TnkILrXPC5gdeX19kUpPWT3q9AZ9EPvo8uV1swpBibFPvrcpn2ma7HeZVS6vdvqsdOZiAZgm7YtlU2pl9Qf4m1VMfC9mcjYCNgI2AjkHkRqMNyF2uKa+eX4d9fO+uOG7oX4FAfaYl3vq7GNfPd10GmJj6ZF0k74nSKQJhr8XSaV5CxZEwCS4m4v/DCC8bz69SpUyTZ1bJlS+Nz7IHpE4G3llTh/xaUbxgQab+k/1okJwLnTSvFj9pOVSIi2pK2bZosCmNmx4yOdq18ZdR6V5mL7y/F/35xduKm9S3CjgZsvhc+qQLLBBU675ELJnsU+t1biqUrnXZNtaR4vrTBDSqOfenMUnzxk9N3kGsmtbsGHJOPM3w0p6TLo369WH7IMkRTPPtRFcY+68SVZavfr6yJmk/QhJ5p3+l0nF8p5XMjmiA/+bnfOiHhteh/r+NwqR9Qn4m1dLp2diw2AjYCNgI2AukbAa/1oBpxPO7UT39YhfHPOWsXffYH7ZiDm84wXwelb+TsyNI5AmGuxdN5nrHGljEJrJqaGqxZswb81xTZ2dlo1qwZ+K9F5kVAWrhTg4oWuBbJiYB0a2E5GMvC4oEs/WQZH0vCUoHOt61DpUbkoS0y7ZGl1oFpokkKpR+9ay6u7uoksKQIqKmbH2NB3THqjymce0gezj/C/B4/e3IJVv7llNgGibN0Tzzn4Dz0OzJ23xSrZ+LLDUFL/ma9VQkK5CvQbY/JHN3yOmg8UnF/hd0HS0hZSuqFBy8uwpbNU/8OIzOQDEEvvDiyCXJSP6yww2/bsxGwEbARsBFogBFYW1aLbuMcFnGTgiwsHB7tYB+PCc+MNyowe5FLbT2AROU3GuBlsFNKQgTCXIsnYXgpaTJjElgpiYbtJK0iIB2wRnUtaNA6VPUd/Mf+U4kpLzkJhSM65OK6U81LwtT4mU45bvQ66AbDqfzYlc4cCwYXY5MmWZCC1LMuLsJWBokByQQ8tH0Obuju7LDFa8PMeMmdPMnuinVPJBpnv9JIt76l5pZ+DJMZvM6mkOwzuu0x0chEqgLdfOjq05Cx+Ntq0GDACyaaHMmIj2TIyT5M/36SMTbbpo2AjYCNgI2AjUCsCNCAhOs+BbdNNj+THrf2pXGPfgzXmlxzWtgIJDMCYa7FkznOZLad8QksamOVl5ejuLgYRUW2vCyZN0sq266tBU6igLAj0QP7wZTcK/DlihoMesB52W+2cRbmDgr+IpbaZc2Ks/DYkODtxDvbc+8qwc9/Oukzdd+cdWcJfl/r/Pd5lxajlY9dMscgEwy6gHVpRS1OvsPZ4WMChowvU8i2gyRsaG5ApptC0DhLCrKJ69+/Hi/HG19qf5RiorzOHIcJpL316LMKsXXzLFB0VaG4IAtPiR1Tk7Yz6ZhnPqqKlJJ6gWw/sv5SDcmQk/0H0XpL9dhtfzYCNgI2AjYCjTsCdB+knIUCDaBoBKXjqQ+qMOF55/1romE1Ym4Z/iv0OlWbXP28YNnJjfvGS8Hsw1yLp2C4SekiIxNYS5cuxaRJk/DYY49tEHNndCjo3qdPH5x33nnYYostkhIw22hqIiD1VzYuysLj/4hxp2YEjbMXqReg2EtBorHk5xpcMsNZNKSaUn3RfaWgS4zC3f2KIrTu7hNK8GeJk8CiuDu1fPzw8bJqDJujiY23y8Ht56xnBbF8j2V8Cq02zsK8AEk/WT627WbZoI2zCb7+pQYD7o8/znRkpDOjwj7b5mCMD9tJCtbLcd7bvwjbbWZWV3bh9FJ8qzkwKvtqKbra0BPXLCFlKakXTLTJTO6XoMdQ44MMQS/UV2It6Dzs8TYCNgI2AjYCjS8C0l3bbYOQG3JMBiiYVB5QG5LfKF7gxi83gC1sBJIVgTDX4skaY7LbzagEVm1tLR5++GEMHDgQf/zxh2dsmMi65557cPjhhyc7frb9JEVAlq/st10Obj27YZcSJSmUgZpl4okJKIUbzyjEwTuaOeqpc2TJ3YE75IBi3KmCtEVWTBEy+so02YKnLy9GUb7/IuOzH6sxeJaT6Nl16xxM6r1+PtJOOUgCiuevKakFSx4VNirMwpPDzNhqi/5XDbo9KgSNMwXtKWyvYJJo7DmlBL+scZKAdKPTF3JkUR2wvdn9IhNVTFAzUX3l3DJw4akwsksBjtst9QykVN2vspRSxrT7/nm45FhzXbSwxn31I2V49xvnOshxXXh0Ps6KUyMvrDHadmwEbARsBGwEbATcIiD1S92ckul8fMVcZx21V9scjO0Ze73adVwJ/i7zXgdxfch1ooWNQLIiEOZaPFljTHa7GZXAWrRoEXr27Im1a9di5MiRkf+/devWEZH2qqqqCBtr5syZmDBhAnbZZRfMmDEDHTp0SHYMbftJiID8qOt9WB4o8myR3AhMeqECT/7XyfL0PCQPfQOIinN0FOGe/KLDKDGhZIc5K/nhTUcYOsMcf+s6VGubZqR55xqQhWSih86FdDAkPlxajcs1FtOebXLAhFkQyHE9e0UTFBho5/M68XopBI3zL3/WouddTvJs82ZZeGhg7OSZZOidsGcunvvYYekMO7EAdBP0A68D562g62dJgdRu++bh0uMb7t8+9a9YSqogY2qyI+wX73h+l0xGOS5rqhFPVO05NgI2AjYCNgKpiMAT71fiTm0t2qVjHgZ3jl5LSCb79ptl454YLPjySuDE2521C9dqB+2Qi9c1aQVqx/K9bWEjkKwIhLUWT9b4UtFuxiSwKioqIkmr6dOnR1hYnTt3RlZWXfYEWVpz587FgAEDMGTIEFx//fXIybGZ8FTcTGH2QVcullcpBGF2hDmOxtbWi59W4banHDp1x21zcHtAEW3pHtnn8Hz0OtQgIxNSsG96ohyvfeEkVZT4v5+dslf3S1ccXWL3AAAgAElEQVTWoN+9DlOp7abZuP/C9QmsN7+qwg2POfE6rH0u/q97MOF7JpGYTFKYNaAIW7Xwz6zd93oFKECqEDTO68pr0WWsk8Aqzs/CU5d7J7BYfskyTAWKlXbtmBflJMjrzHH4QYqrbrFJFmZfsr7vd76uxjXznR3R9ltk467zzcoq/fpNx99lKeXQEwqiLLp1xl8qxy9LbuW4Dt85F9efFuxeT+X4bV82AjYCNgI2Ao03ArI8383VmIxyslkU/GQgfvqjJkqnc+sW2SD7/dH3nLXYxcfm4/T9U7fmbbxXuHHO3G0t3m2fvCgpCtO1eCZHMGMSWKtXr0avXr3QokULTJkyBU2bNvWMO4/t168fmPR68MEH0bx580y+Ro1u7BRuZ7kXhdwVKORMQWeL5Ebgh1U16HN3YiLadJF75TMngXT5SQUgeyNVkNo9QzoX4LjdcyP3lAJ3zch0MkGsZIt0ETxxr1zQTS8IZC37uJ6F2LOtf9KdiUYmHBXiibN0UHx5VBN4/ZXJckky0bijOVYTIOd15jj88Mnyagyd7SSpdt8mBxN6rWeuyZczWXLPjDBjy/n1m46/nzq+BH+VOg877v4yqaVgwoxLxrxkwndyn6Iok4ddtsrGnec13MRiMmJq27QRsBGwEbARSE0E6KpNd20Ft8RSSUUtTtGMeArzgGdirA0/WlaN4Zom6t7tciKyCdNecdjwZxyQB2pXWtgIJCMCbmvxrvvk4Y5nnM1007V4MsaXqjYzJoG1atWqSMlgu3btMH78+JiOg6WlpRg6dCgo9j5nzhy0bNkyVfG0/YQQAflxq7MzQmjeNuETgVPGlqCk3PmgnnFREdq09GcEqWYpeE7hcwVql1HDLFXgQmL+YmfRQq0ePsyZKFCgeDtF3E1A50I6GCps2jQLD1+6/lxpwUxNIPYXBDc+UQ46Aipc1aUAxxpoPlGAnULsicRZsmxiifZTD4nlmQosy2QCi26CCqZadVKb4qhdcnFNNyfxdc6UEvyqaW0xedJhS/N7MEj86/tYN2ZgvGzBsOYiy0v5DB5/blFChgVhjc22YyNgI2AjYCNgI+AXgVsXluMlbTP1ylMKcPzudTdTg2zkvfxZFW5Z6CQKqM95wA45IPNfQa5n/MZpf7cRCBIBt7U4E1gj5wVfiwfpN92OzZgElioh/OijjyKsqq222sozlr///nuErUX9q1tvvRX5+cE+KNPtIjW28TzybiXuftXZzaCFPB2vLFITAWkR7PXS9xpN72mlIM1aYfoFRaAAdKrgRhs/pWNeVBKq5UZZeOQyswSWFFrXHTF5n/J+VbjgqHycfVAw6rhMuJm2cf7dpVi+KrE4k21H1p1CrGSlm900acv9NbaQqYj9w+9WgqWmCmcemIeLtMSftAgedHw+Tt03WFxTdb8l0o8Xu+/0iSVYvc5JIj86uBjNm6SOgfrpD9WgGYLCbtvkgMzATreugxoVR/NSDMZeInGx59oI2AjYCNgI2AgkEgGpL6n0UGWb3SeW4E/tfTt/cDFaeLxv575TiemvOWsXrvdYQqi/L3VGeSLjt+faCLhFIMy1eCZHOGMSWAzy+++/j9NPPx09evTAqFGjXMsIy8vLMW7cONx9990R9tUhhxySydenUY6dmkLUFlKgAxeduCxSE4H736jAnEVOUoaZ/cs6mSeBpSj5E8OK0bQwdR/fC96rxF0vOwsMik3z/87VBMtbb5KFOf9oLvlFtbSiFid7UMxJ2Y1HxFzvk9oJU7XxMlHDhI0fKCRKQVGFeOJ86cxSfPGTk8CK5Z4jxdWpddVtn1zQTVDBlNkmqf3yb1wmsY/ZLRejujS8JLZXKeWA+0tBcVkFmgawZDNVoIacvqOs3JvOmFiCPwwX+qkaq+3HRsBGwEbARsBGQEZArm8m9i7Ebi7ugHIzkBqn1Dp1A0XhKQ6vwLXagTvkRq0vbdWIvReTGYEw1+LJHGey207bBBYTUR9++CHKypxdYAbj3//+N66++mrst99+OP/886NcBn/44YdI0uqFF17AVVddhVNOOQUdO3ZEQUHD+/BJ9o1Rn+2fPbkEK/9y2AfUWaHeikVqIvDvr6txbZwi2mvLatFtnJPQ0N3lUjN6RBJKei145z1yQYZP33scXaE2m2Zjxj9C7H7jko55PP6VUev1s657tAyL/ueU8VHUmuLWQUD3mhsfDyYEL3Ub4o2zdGy8+czCyG6iG25/uhzPf1JXc0smLF8c2QQcTyzIJLV07ZGJHYraU9y+oeHVz6tw85POtVdsU4rYU8xe4cYzCnHwjqkrw2UJrpumx8X3l4KunAoU16fIvoWNgI2AjYCNgI1AOkXgvGml+FGrBuCaj2s/ictmleHzH533LfU4yaJyw/ULyvD2EudYmvYcvGOup6tyOsXDjqVhRCDMtXgmRyRtE1hK84rJqHjRqVMnq4EVb/Dq6Twp4EyjyeevbLgCzvUU5pjdJiKi/f3KGvTXHPvqI/HwxpdVYAmaAhNK5xycB7JaFHbYPBt39zNPiEhNIpWkoRA5ky0KpgLs+gX47MdqDJ7lJOqp9UTNp1hg6SB3DRW2ap6NWRebz0edZ6oRweNlaeltPQqx77Y56DW1FCyFU+A4OJ5Y8GN+NRYjB69SygnPl4M0cQVaf1NvLFUgg5FMRgUlfsvENhPcCv86vRCH7JS6xFqq5m/7sRGwEbARsBHI7AicNqEElIBQ8NL4lBt5sd5rl8woxZKfnfXOlD5F2HnL7IjGqm7G8tiQYjQrTl3lQWZfKTv6IBEIcy0epN90OzZtE1h///03Zs+ejTVr1sQds2bNmuHcc8/FRhttFHcb9sTURoBsFrJaFHZqnY2pfYN/mKd21A2vtx6TS/BbHCy4/3xXHSUkSDc9JnVSCTkGJll6H5YH7rIpBHVQk+V6dKmhWw2TdUzaKdzbvwjbbRaMkVLHxrlpFub9IxLvFTeKt1PEXWHPNjkYd27wOJu49Kg+yGBb9rsz1/suKEK7VtkRN8GoJN65heB4YkGyLB8aWAy67em4YHopvvvN6S/VZgCpuGe9SilZwstSXoWeh+Sh7xH+ZaVhjVlqkF17agGO7JCLSS9U4Mn/OoktlhazxNjCRsBGwEbARsBGIJ0iYCrOLh2drzi5AGTuu+HMSSVY9beTFKOhD4196Bz8rbZeoZvw9gHXgukUOzuW9I2A11p82OwyfKxvqBusxdN3lv4jS9sElv/Q7RENMQL3vV4RcXZTIOuA7AOL1EZAfsAOPC4/oiPlB1m+Vx/aRdR0IsNHgcmqfkfmR1kfB02sUedpbamzaHl8aDEo5i4XM0w8tWoabNeNJYpBxbFf/LQKXHQpHLNrLkbFYXTgJnh/vkeipMvYEqzT3CmfHFaMjQqzIiVwLIVT4Dg4Hi8wipwv500wWi+4lB2OfbYcz37ktEvNrV6H+t+DfvdoOv3uVUr5widVGPO0c3077ZGLESenrhRellQo7RDpuklmI/+2LGwEbARsBGwEbATSJQJcq3DNolCcn4WnLnc37pGM4wHH5OOMA+quNbh2OW60u5GJFIwffVYhDtjespPT5X5oSOPwWouPfrIcdPg2XYtnekxsAivTr2ADGz9ZJWSXKAR1wGtg4ai36dQR0TZMkMiEyFkH5uFCzV0uFROSZYxkCdHh7qqH47eY9dp163zbOlQ6tyuevaIJCuLIsXSfUAKWbirQIZFOiV6QiYR440wxUoqSKngJ9lMsniw0Bc6RcyWkEyOvN8fjBYqAUwxcge56dNmTeOajKox71kniUJuLGl0NCV6llP/9vjpSsqmwz7Y5GNMjdXM/Z0oJfl3j3I9zBhajdbMsyMQpLcn5jLawEbARsBGwEbARSJcI/PxnbZSwOhneZHq7Qa5bvTZmfl9b6+lmzbUK1ywKw04swEl7BdNDTZfY2XGkbwRircXp7E1ZCgW/tXj6ztJsZDaBZRYne1SKInDK2BKUaCwPL9HFFA2n0XYjRbS3bJ6NBw00lsY/V46nP3Re4qbMrTADzdJHlkAqbLZxFjiO6xc4yRDq9lDnwBR0MOSCSIGxaLlRdlRSJy9nvV5bPLjovlJ886u5OLYs5Yo3zlJE/KhdcnFNt7oJCQqhUhBVQdc2e+w/lWApnAKZehyPFygCTjFwBbrr0WVPgnR80vIVNinOwoIh7gvQeGKeDufIUt25g4rB+5WlmrrpAB2R6IyUCsRiyH3wfTWu0BJrHbfNwe0pTKylYv62DxsBGwEbARuBzI4AdaqoV6UQS/eUZfFcUymc0jEXQzrXXQd9taIGAx9w2qSBCY1MiFlvVWLmW04blK047zDLTs7suyj9Rh/mWjz9ZhdsRBmTwIpH1N2KuAe7Ger76OW/1+B8zSmuuCALTw1vWB+s9R1j0/7jFdGWYph0aDmsfWp3of4uq0VXzQmRZW6DO+VHub15JWq84sP7kvenApMJvD/PvtNJlJExReZUPAgiIsr2w3A/ZDtuemEUZ5f4aFl1VAnmXm1zMPYfbbM3v6oCS+EUKJpPN0YvSJfLg3bMwU1n1O2zthY46fZ14L2oMOeSYrTeJFiJZjzXIxXnxEoUyfKHJgVZWJiiZ+Gf62rRXWPIbdIkCxS/JeQzOoibZypiavuwEbARsBGwEbAReP/7alypb7a0y8Ht57hvWr72RRVuesJZw1DvkbqPEm8vqYraCD20fQ5u6L6+TcodUPZA4cS9cjH8RMtOtndiuBEIcy0e7shS31qDTGC1aNECe+65J7bffnuMGTMGzZs3T31kbY+BIyB1XzrGeOEEbtyeEDgC8YhoSyYR3fToqpdqSNdAljnpmlEU6KRQpynkvMgYyskGGCMFlipS2DweSOaanzi2dMK587wiUOsrKOQupb6jqLf10mdVoGOhwrG75eKqLuvj56Y5xvF4wXS3k+cPfrAMn/3g1Ghe260AR+6S2oRo0JiaHu9XSimNA+ItTzUdjzru619qPB07yY4lS1Yhlq5I0H7t8TYCNgI2AjYCNgJhREAmpY7okIvrXJJS7KtOssuDWfz4+5WYrEkudNs3D5cev55l9d631QnJVIQxZ9tGw49AmGvxTI9WxiSw/AJdWlqKv/76C88++yzGjh2L8847D0OHDkVubsP42PGbf0P4XZZFpdp5qyHEMMw5yKSKiYi21HJSDi1hjsukLfnxf/Gx+Zj6sj9F3KttKWrNBE1ldS3o+qEQrxMgz5euc37i2F6aXCax0Y+ROhFepaLz3qnEva858etxUB76H7V+4SZLNlttnIV5g7yZaDPeqMDsRU6dPt31+LfuhmmvVGD+YudYCqtSYLUhQCaKZPLw/LtLsXyVw/qbOaAIW7cInqQMGqt3v6kGGYEKkiF38h0lKK1wymmVI2fQfuzxNgI2AjYCNgI2AsmIwMIPKjHxeWfNEssQSsoaeLmfT3+tAnPfcdYjFxyVj7MPWr92kdqr226Wjen949vQTEY8bJsNIwKx1uIr19ZGVYX4rcUzPSINJoGlX4hXX30Vffv2xcSJE9G1a9dMv0ZJGX9NTQ0WL16M++67Dy+//DKWLVuGtm3b4thjj8Wll16KPfbYA1lZqS3VGXB/KfhRp0CNImoVWdRPBCQlmo4qdFbxAl3ljr/VEfrm3fPSqCYRl7lU4/SJJVi9zvnIZsJFX3h03z8PlxxrnggZPqcMpO4q3HFOIf4ur8X/JaCrpcdEujfGEseO5YQTNM5ry2rRTZRb0l1QgkLvFHxXGHR8Pk7dd/3CTbookplGV0Gv6y4tq+muR5c9N7z+ZRVufNxhfu22dQ7oiNcQ4FdKeflDZfhQM7TgPbd3u2DPQ5Y8HBqwhPepD6ow4Xkn5ifvnYuhJzhsRZlYm3FREdq0TH5iLZFrzjJXlrZamEUgnvvGrGV7lF8EUh37VPfnN//G9LuNffKuNjfJuFmmEGtT0FTw/ZaF5Xj5M0fTYGSXAhy32/r3Cl2q6Vat0LQoC08MDSYpQYYzWfFB3/OJRDFd78F0HVcisZbnvv5FVeCKgjDX4mHOpT7aapAJrLVr12LgwIEoLi7G+PHjUVRks+D6zVVVVRWJy4033gjGau+990arVq2wcuVKfPjhh2jatClGjx6NAQMGpIzBVlUD0NGNujcKFGymcLNF/UTgu99qokrk/DTJfvmzFj3vCkcTKtEZ955Wip/+cJKhJ+yZCyaJFHQGkUlfI+eVRfSiFG45qxB0pNE1D9jH5SeZlyXq/Uotqljlsyv/qsXZmkh9ItpbMhnGMb3sknS8fkEZ3l7izF9qm8mE4fzBxWjRxP1vlyLgFANXoLseXfbc8MuaWvSc4txTudnrhfJTnFs3uUUCH+O3Q8ySTdLFFfTFsmlnw+aUYdw/WmWm50iGnGReSqdY6orwfk1n3P50Oc47PD8ikG/hHwEm7JXGnf/R9oiwIsAP2LHPVrjq74TVh2yHGwTDT8yPaDpapDYC8TyfUzvCzO2NjPtH33M23cjcJoPbDVI31as03m0jU082cQOXG3oKL45sEpGaMAXdh7mJr1hdpuclchw3yrg5lm4YOrsM489Nv3GFFSd+P9z3ekVgF2e/tTgdvilPoRBrLR7WXOqrnQaZwGI5IcsHly5dijlz5qBly5b1Fd+07PfFF1/E6aefjl122QV33nkn9t133wjbiqys5557LpL8q6iowLx583D44YenZA6f/1gNlmkpNHTqY0qCmmAnbiLasy8pxhYeItrUKqJmkYKXnlKCwzI6nS53pIUrsAzqna+dpAndYegSYwopmn5D9wL8tLoWtK1VOPPAPFx0tDmrS+9b0s/JaCGzxQ1ScyrROHPXkLuHCo8NKUYzkTim8w4deBSm9CnCzpq2mWRPTu1bBNLw3eAmiE+XPS/IstS7+xWBjkKZjvvfqIiUjirIUkpZrsCSTSZeTfHDqhr0v7cUz4xoAib+TMFkz/OfOIkzasVRM05BMuioL0fGYDqDjo59Ds+zLCyDi6QMPPisb93MJjUMQhbaISzfvfPFctCsIlXgBsFlnQtAhrVF6iLAzRm6G7MEuyC9H5+pC0qIPcn3lHyPya6OHb0O2v6560YenZjpAqcgy/p7TS3FitXO73SrpiyDKcga++aXGnCDMBVQmpbpRhagCzMdqIOuXVIRs7D6eGtJFe5/vdJzne/Vj99aXH77xFqLhzWX+mqnQSawfv75Z/Tu3RsFBQV48MEHrYi7dncxMTVy5MgIA2vBggU47bTTou692tpaTJ8+HRdeeCGuuuqqCEsrJyf5C5sF71XiLk2jyM/JrL7+YBpbv9wF+WS5k/i5umsBjt7Vo9zriyrcqDm5sPyTZaD1Ae5sfqyV/FHgnIkfhaDJADrUUBRUgXH45tcaPPyuk4Dod2Q+SFOPB3IHsCAPoGi3G6TrX6Jx7j21FD9piy43rSU/za1r55eBJXEKN55RiIN3dH9unHJHCUo0DSW669FlzwvSoZH21rS5znT4lVKyZJN0cQVdMNZk7krsM6jA/4i5ZeBOsAJdKffVGHLcNXzo3+Hc9ybzSPQYJmROHLMOiSSYEx1DJp3/8fLqiLZfQzJMyJT4P/BmBR58uxKp+qD8s6QW3CDodWgeyLS0SF0EVHk8GbJ7tk3+Gjt1M0uPnoI6O586vgR/aRt5dN6lA68OP2MVuV4mg2iPNubX9pr5ZREGFrVjUwElXp9uci3K0EtulKYiJqnqg5qy1LN6anhxIPZrmGvxVM01Wf00qAQWS+NWrFgRYRXdcccduPbaa3H99denJAGTrAsUdrurV6/G5ZdfjiVLlkT0r9q3b1+ni0WLFuHQQw/FRRddlLISTJkguPDofJx1YHzJgLBj1pjbI8NIT9LE0o56dHElpr7ifHB33ScPdNOrD8iECnfB9J0x6l9xLqaQrBTqNn32Y3XEOlmBOkHUC4oXkn7u9WJ77D+VmPJSeHEe9EApvtTYVTLhYaK5RbFUlsQpDO6cD4qmSpRXAlwEKsRK1Klj+EHHDzuFoA6S8V6PZJ/nV0oZy7LbZGxKK2Hgcfk4bT/ze51sJe6AKtBZkw6bCtJFsj7/zk3ioGyn+SHRkEsSTGJhcgyf93zuNyTDBJN5p8MxqlT95jMLceAO5h++8Y5dGTbst10Obj27fjab4h17pp+nDErsWjc5V1Ia70zoVYjdt/H+m5LsKqntKDcZuenGzTcdNz9Zjlc/j97o9NrwdZu1YpunKoGtdML8TIOSc4W8W1XrSTo8cuOuIUKVo97eoxAdPSQ05LzDXIs3hJhmTAJr1apV6NmzJ1544QWjuB9wwAGYMWMGOnToYHS8PciJwEsvvYTjjz8+pQksUqkppKgw7txC0NXNon4jINk+ZDIxweEG6RiXCCMp0VmPXliOVzT9IGoa6KyfoCweilpT3FqByar3v6sGacAKtGimVXO8kLpdMy4sQhuX0jqZVEw0zlc9XBaxgFagUL9eTsJa/bPujK1tZuqiSFc9ioAr0FWPjK9YkPpgLDe8/8LM1zX0K6WkmOslM5xYBS0VVVTzY3bNxaiu5iUJXcaWYF258yymqP9Ghc5O9KL/VYMltQqJMgDj/XsxPU+59rBMh+U6DUE/zXTu8Rx3w2Pl4HN/t21yMLGXTWrEE8N4zzllbAlY1pMqRpRifPnpW8Y7H3uedwSGPFiGT3+ojpQ1X3+a+fPZxtQsAtJsRG7EyFYunVkaxdKf1LsQu27tfIMsXVmDfvc672O3dYhcmwVJTupuzqliRJHxRWmNWJqrZtEO9yhVBkeBfGp/NkSQFU52eJD1u8lanOx4suQV0i05Gea1bHAJrBYtWkScB6mBtfvuu4cZq0bRVnl5OUaMGIFJkyZFSgn79euX9HmvKanFaROcD2R2yPIpsjMs6jcCUjA8Pxd4boR7aZtk0cUjOh3WbGXCSbYby/nObQwsb2WZqwJZLfyQl86EibjHSIFQL3FsmZxLVINIOuuM6lKAY/5x1uF8ZSKF2lekdut48dMqsCROga6CjLHEB0urQRFwBcbLT0BUOiXy3KcvL0ZRfmbr88hEkWTcrfq7FqSLK7RqmoV5AUoLjhm9num2VYtszPJJEqo+yiqBk3wYctJy3O1+COvvOIx2VEKGbU2/oAjbamyyMNpvaG2cM6UEv66pjbx/vcqYG9qc02E+uhPa/tvngEYhyYa+eRFL3zLZ42iM7atyNBpLzB2UmpKxxhRnaSzz6OBiNPcwlmFcZMmhZEGyrJ7l9Qosq2d5vQ7Jjg/idq1vFqcq6cDvLn5/pVMCu6IKOGHM+rXLNi2z8YCHFmwm38tkuJPpTgTZAAxzLZ7J8VNjz5gEVkMIdrrPgfpXc+fOjbgPUtid+mFbbbVVwsPmbr7uBiIb/G1NbZRo8HabZePe/pnPsEg4cGnSgFwInLpvHpq6XB4mMehEqMDERCIJnUSmL3fCZFuxtLzc+lX16uo3amiRKk6nRoVExcVlIskrMSX1vRJ1gZv8YgUefz86OaeXnJmUssnFHSnRpEZLyEQXxb85Tz9InS46pO0Vp24IkzQPv+vsUPn1zd9Zgqrssk2O9zvGtJRSJaFUe6+Mck8ey/7kQueJYcVoqrGovMZHgVqWUii4MeRkYi2ICybNCrhQD4J92uVE2EDx4uw7S7By7frnEl1C6RZq4R6B1etqwee9wj39i7D9ZuYixDau8UeA7xOWIBH8W+XfbLLRbVwJuEFABH0nJntsDbl96fCciFMYE58vfuq8v9MxbtlZWRFWYSoR9N3pt/6isQmlJBTcpAxkxUIQdp2+Zk0FI0pnfHFOsmQylddK70uaFAXViKqvcQfpV2l88Ry6dfPv3wQma3G5Sey1FjfpL92PsQmsdL9CKRofk1ePP/44hg0bFulx5syZOOKII0Lpnbu53NU1xYl75WL4if4ftabt2eMSi4DUkzJtjTsn3EGpD6jafq++6fJyWHvzD9lZb1Vi5ltO0oMuhs9+VLnhw5j9cBeVu6nxwrQ0UCZzEl14cF6cnwLdGTk/BSa3mORScBMT13eUeBxLH1kCKSHpzXTVYzLQD6OfLMcrmrZEUBF+vX0lUu3Xp/57UPaTX9uylNJrp5Glm6SNK1DcddOm/veYFICnvg11bvzw4dJq0FZbgUlCJgt1mOgwePWjSpb8xqH/nkgZgRKpVu1Ro47lvxbuEaARA5/3CsNOLMBJe5k/J21c448AdQ3J4FAI6mAWtGcad/BdohCELRK0L3t8dASe+agK4551kiGxTE/8Yiffz37H19fvqWT4US6CZjEKhXnry8djQf79XXxsPk7XdFKlFue5h+Th/COi1y4y+RJLckOORReATwUj6o0vq/Cvx517MFEmf1j3lWSxBdGICmsMyW5HVoiQWc81ph9M1uLLf68B5SkUvNbifn1lwu8NJoFVWloKOuxtvPHGyLIiF4HuPYrfz5kzJ5K8atq0KaZOnYrOnTvHHcf//ve/Uf2vKcvFzW/sYDym03f9Bftv/afx8fbA5Ebgte9a4rmvWwXu5OZj/4e8HIehFLiBBE54e1lzLPxqc88W+u3zA9pv6oiJ+3X1+vct8ez/nBgctd0qLFrWHBXVToIu0fn+e3lzPPGlM+aD26xGtw6/1hna1S/vhEqt35uO/R/yE4jzouXN8aTW76FtV6PLzk6/vPa8BxRO3Gkljtx2VdS4yquyce0rO234b0W51bjhmK/rjJ3z4zwVTu3wKw5qs9ov/JBj3HWzv3He3j/6nud2wBtLW+CZJZsFPve6o77BRvnB2ENenXz7RzHu/k+bDT/v2HIdLtj3hzqHT17cFsv/dBKBlx64FNs0cxIMXu0//OkW+O+KZht+7rTDShyzffQ1czv3w583xtxPttzwU8ct1+Ds3X+uc+joN7bHn2XOjvrVR3yDZoX+sbn/g63x1cqNAsV+syYVuPzQ7wKdow7+/LeNMPPDrTecu9XGZRh80NK42moMJ73wTeL/6GAAACAASURBVCu88q3zt37A1n+i+66/NIap1/sc71rcFku1v/Vz9lyBvVr/lbRxffTLxnjoY+dvvd0mpbjkgGVJ68827ERgweetsfjHTTb8Bz6b+YyOB/JZH08bqTin554rsGcS72d9Dnw38R2lsElhJUYd8W3Mab787aZ48ZtNNxxz7Pa/4/gdft/wvx//ojXe+cG5Znwu8vkYq9/mRZW46vDY/arzr3l5p6j15BWHfodWTYIxxYNcR65nua5V8FpvBmkzjGO5/uA6ROGEHVeC6+2GhEnvtMOPfzkbg733+gm7bb7Wd4phrsXdOhu7aFtwvbVDixJs16IEm2/kJDj32Wcf3/Gl+oCMSGBRl+mdd97Bb7/9hm7duiE/38l6f/XVVxg1alSEPUQcdthhuO6663D00UcjO7t+2B+pvoiJ9MfE39ixYzFmzBhsueWWmDZtWoR5lUgSUCawVpfm4ZY3nZeJ33iHHvw9tmjq/OH4HW9/T24Evl7VBPe+v02gTgpza/CvY/4X6JwwD37/p2Z45LMtPJu8cL/lkYe0Kd5a1gJPfeUkPZh0eUdLxLCdMZ2+Mm3O9bjPfm2KWR85JbtuSZrSyhxc/+qOG84vyK3BjQnG+YMVG2Pep86HzN5b/IUee6zY0Ad/4zEKTGgwsSEhE2tuCT0mE5hUUDB9cf+wphB3vttuw3lN8qtx/VF1E2QmF+DBj7bCp782NTk06hgmzHhNwgCTS/zwUPBKFPF+4H0RNF63v70dVq5z3pMdWv2N8zv6J/xe+74lntMStUxUMmEpMfndtli+xkmsDTpwGdo0c3b9vGJ03Ss7oawq+HuZzxI+U4JCLvi4t3XTsUuQl+2w2oK22ZCP53Oez3uF1k3LMezg7xvylNNibrW1wKiX2qO61tmFlxsJYQ+UGzzc6FHIyarF6OOWWJODsAPt0t74f2+Ln9c6TFCvDQyTochnvck59XHMYW3/wCk7/5aSrn/6qxAT33HWC/ye4HdFLMhNMq7xuMGmMOODrfGltvnSp+OP2KVV9HqgpjYLV73YHurtkp1Vi1uOXwI/bs0vawsw7t/bRg3vrN1/xj4u66ywAjjtvTb4brVTurb1xmW4LA02d257azusKnHWLrts9jf6xLlZGVaswmyHz3g+6/nMV/BaZ8l+w1yLy7Zl0pfvg5uO+x/4L2ETWHHcBV9//XWEGfT000/j9NNPjwiLN2u2fmf5yy+/xPnnn4/FixdHtUwWERMxPXr0SCgRE8dwM+qUlStXYvjw4RGtq0MOOQR33303dt1119Dn4KeBJTvUy5dCH4xtMHAESMeevziYxgI1PHQdpcCdJniC1CKQzUmHGb/u6EBI2q8ChRcp4q4QpI7dq68vV9Rg0AOxXeeoIdRfc8IJgx5MB0KK+SpIAWGWlLG0TMFLf6rP3aX4YZWTZHArIaWrHvWZFO46vwh01zOB1LSYN6gYreIo2ewxuQTUf1Douk8emrlIEHywtAaf/eDMO0xhVVOnGKlPZmIrTRczupnp2LgoC48P9ddZuPPFCrD8UMGrP10YncealOSuWF2DXlrJEss6zjzQXRfl2Y+qokon4y0joGEANSF0TOxdiN00dymTe6+xHKNc8PT5WkOV5F/9r3+pwYD7oxPAdEDjeypZkK5r7CdRHcdkjbUhtSv1Dzm3eEvG/i6rRddx0c96SgCkA35aXRvlBM1nLp+9qUA8ZjGUKKBUgcLRu+ZGdOEU+PfJv1MFr7+VMyaW4I91zvrCTzye7T33cRXueCZ6057rkss6+csrxBtPZSKgn2+qsRlvn37nuRn2hLG29us3lb/LMlP27SbV4DYm07W4dOA0kXOR30xBXa9TGUPVV1ozsFavXo2LLroI8+fPjzgK9u7dOyIwvtFGG4GsrKuvvjrCHrrgggtwww03oFWrVnjuuedw6aWXYpNNNsHDDz+M9u3b10dc077Pn376CQMHDsSTTz6JXr16RRhYrVu3Tvtx2wHaCJhE4P3vq3Gl5hgjz5natwg7tTZLnPBcXXSR/5vOa1+tcBYz7VplgzbNiYBC0xScVnB7cf/nu2qMnOckm8IQaJSJM+kqR1FvinsrzBxQBIp7S8iXq5u4PF31KAKu8MhlxaAIuAlk8ovW4xRJDQKpiZSbDTwzogn4r8RLn1Xh1oXOojJMYdVJL1Tgyf86iSIuVLlglZj3TiVoIKBw9kF5uMBHM0wK6qtz5wwsRutmsWN9/YIyvL3ESfjc0L0Ah7poxUm9ELpy+iWs5QfCnm1yMO5c9w8aOlpS8F+h7xH56HlI8A8zZVWtx/XiY/Jx+gHB2wpyn2XisUw+MwktMf7cQuzRxl8/LRPnnC5jXvhBJSY+H10uxGfS81c2SQojqqoGOGnMOvBfHUM6F+CUjsGeqekSw0wZxyfLq0G9IwmTj0x5jlzn0GGVTqvpAKl9m8z7Wc739S+rcKOm72Qipi7XVtJlsPvEEvypJaYWDC7GJi6uhhffXwo69SqYrDWph0ZdNB3JTCBIEwHV7+Q+Reiwpfm6OOz7TF4D1X68m5Vhjy+M9uhmTldzHQW56zXa/NSPTNficuPOxOhJavAmO4EaRizTOoG1cOFCdO3aNfJ/ZAdtvrmjD7NkyRKcddZZKCwsjDjnbbvtevolxcgnTZqEIUOGYNy4cRg6dGgYcWpQbfz666+RxCCTV0z23XzzzRHtKwsbgYYSAbddDn1uTDYx6WSK176owk1POMkMMn9Waiye3bfJwYReie0umohjy506Uxe/WPP86Y8a9Nac57Zqno1ZFzuLYLlT58XIYLKHSR8FKQpqMr9Y45TsoLMOzMOFRwfboZQi1bEWidKRL95dcrc5XfdoWRSD71+nF0bslCVe/qwKdEdSOHa3XFzVJbYI+ZxFlbj/jbraGdeeWoAjO8T+OB34QGlUYnZKn6JIslbi4XcrwQWPgsm1kEmvWOfID/qDd8wBhY6DQIqZqnOP3CUX13azQu4yljJhq36/6Oh8T6ZckOthj/WOwJinyyObJBLT+hZhxwAbLaYx5gc2P7Ql3JzVTNu0x5lF4JF3K3G39uxUZ43sUhDY6Vaa1dBhlU6r6YLTJpRgTYmzYZUqhp9kzJuYd3BDku8/BX1tUF0DdLp13YbSwJxs4IWRTVxLA6XpkYlA/4XTS/Gt5mjNMcTaXEv0+pLhPFYzEVDtDTo+H3QZry9IoXw1jng2K+trDn790mmWjrMSJt8kpmtxuQFoItA/bHYZaHCkYHKO31yT/XvaJrCqq6tx7bXXYvLkyRF9q2OOOSYqFiq5xQTVrbfeGqWL9cknn0TKDamDNX78eBQVpceORLIvpkn7jCsTeyNGjMAll1wSYV41aWJmzW7Svj3GRiAdIiBd8eSYgjrisFyQSQcvMPnAJESikAwl6Tpn4oQTdAxrS2vRbbzD/GpWnIXHhqwvN5PlaLHs3e97vQIsjVMgU4iMIQW66dFVT4FJQO6smUImc/Zsm4NxwiHPr60Zb1SAi34FN0dFvQ3GhfFRiGeX3G1MMlHktUsrHRP3bpeDO86JfZ/J5Jjqn+V6TEbEAhmAZAIqeDHkJJvKxCnwslll+PxHf3YX+/7m1xpcdJ/zMRFPGQEZXFzISWzZPBt0eLOIjoAsV1W/2oRf8u+UfveWYunKuhpvdMzkx3fYkB/4qv10YvCEPed0ae/GJ8rx+hd1P2DJYCWTNQhksiTdXEPluyhZ97OMmWmJvn7ez3/W4ty7nPWJ/p6g5AClBxRab5KFOZe4r10ku9pvzuVVAJnCbggisRDkvhn/XDme/rDuPRjGhmiQcchjr36kDO9+E13yz2NMmOeJ9JvKc6WLuOp7xMkF6LSH97M+zLW423xPvqMEpRXhr3WTGdu0TWCtWbMG/fv3x4oVK/DQQw+hbdu2G+JAlhVLBvl/s2fPRs+ePaNiRG2nc845Bzk5ORF3vZYtHaeFZAYzE9pWzLWPP/7Yd7hkadkEoG+Y7AFpGAGyo87WFhxyiDIx5DeFxd9WY5SmEyWP54uHL6BEIcvk7jyvCLRiVpALD6/SsyDj4Cvr2NHOAopFZi+NWr+7yI8qflwptN00G/df6P7xT+0ksqQUJAVZsuJkqaLfmCUjypR2rbd7xdwyfPC9+S4Ty1BZpqEQ1q6UaSmlnDNLN1nCGQvdJ5SApZISfizBIAy5j5dVY9gcJ6Hrl0x0K1mKZR3tenxAzTP5IaHH46nhxRHdGQsnAjKpqn7ZvFkWHhponmi2MQ0WgVgfsMliRHkxvljCwlIWPlstkhOBc6aUgOV1EkHfhzxfPutTxXAyjYxkAyfrfpbjmfZKRZRuK5naZPzGgtzI26gwC08OW//c++zHagye5bzvYunTyTmz9J0l8F6gzubgB903R5PFiHJjfHF8JusL02sfz3Feaxe/9UU8fdXHOW76pGocLN1mCbcXgqzFKU/B9Y+CXzmg1NYNs9ogmXFO2wTWqlWrNiSmZBJq7dq1Ef2md999F48++ij22GOPqBjFOjeZwcyEthVzzWSsNoFlEiV7TDpGgMYBXYSQtT5OMozINDIFRcyp8eSFMw7Iw4Bjgu2eurUldywldVruUHmVnpnOa8MLblwJKAir8MSwYpBtJTU29tk2B2N6uDOA3l5ShesXRAvd66w0KRJ5aPsc3NA9GGtNikxP71+EbTczLwWV5/sxqiRjy28hYBL3IIkiKfhbkAewhNMLcqdYP84v4ScZctQmIwPLDXXKTltkY1aMxJosWdqkOAsL/mH5ec1FikwHLSOQWiR6P6PPKsQB21tdJxUTL00k9TuvFa+ZRfgRiPVuCUNb0W3E599TCpbYuoGsVn4wWoQfAanBqPcQtGRMakz5Pd/Dn41/i1KPMVn3sxyJTNCyrJLllbEg38s89uV/NvKkptYRHXJx3anuyQapl+q3uUmDJCbc3GAiGeB/FaKPYML8pNvXRbng6UfU1+bOL3/WoqfGgAuydgkag/o6Xhom6eNgqThLxr0QZC0uK0b8KkSkNEkY2rqpiHFGJrC++eYbnH322RHRdjrobbrpplGxWrZsWYSB1bx588jv/NfCRsBGoPFEgBa1x97iTstmFJ6+vBhF+eYfZCx9YgmUF+IVmZbtSdaIFMeWO2cmAqEmV53UeVLoFVhiRQr9859U4fannaRUrB1UuguSQaYg9aUe+08lqIOkQK0F7jAGwYi5ZeCiWMFkYaqOXb6qBnRnUTDZZSKdnUlDBQr/M+aJQIr1t2qaBbKRvECXKT25uHB4MZp4sIf83Dfv6V+E7T0SflIDJBYjgJogx9/q/H1RE+TFkd6JNbkj6LegYiyCaGbJ2PklZHodmoc+hwe79xK55ul+rrz2crw3nVGIg3a0SY1kXMe571RiumbUoPeRDEZULMYX+5al38mYc2Nt852vq3HNfO91hJfmoFu8ZFJlt21yMDFBHc6wr4tknCTjfnYbsyyt9DIjked2G1cCOuEpqI3OR9+rxFRNePv0/fNw8bHu7w8yvMn0Voi16cdjKDbPa+mGrXw2huK5Xp/+UI0hHowvtndbj0JQwD7VYFkty2u9QHMCljhnMma9VYmZb7knK/m3QdMON0MhzjnMtbiMoazs8GMNpss1SNsEVklJCQYPHozFixfjkUcewc4777whZrH0r3jQokWLcMIJJ0Tc9ehSSKF3CxsBG4HGFQHuMpU5ckdRk+fHNj+6TeEleqvOH9w5H106Ji5+KbUbpNC1FEWdP7gY1AdKFLJ0UWkvSJHYcw/Jw/kedHi6C7I0TkEyeKTLSTwfSpIRZSLOqsYjNZH8FpY8jwK0jLlC0F1yt+siXR/p+kP3Hy9IfRyWcLKU0w0yxvKYWBopkkHnx5CTi32WW7Dswg1SVLTfkfk45+DYfy8UOqXgqUIs10LZp5+Jw37b5eDWs+26QMVNlv/KeMb6u0/02dPYz5fOnzIeY3sWRmzWw4Ifm/iw9rn4v+6Jl8OHNd6G1I58f8m5XXp8PqjLaAJZJhcWC9yk7yDHcNOIm0cKYd/PbmNhSR5L8xTodsv3hx96TS3FitV1HZdlrMm2Z7zdIM1DYsku8PyeU0rwi0tJqWo7bEZULMYX++T6js/7VEPGWPYfZLMy1WM37Y8yJJQj8cKk3oVgeaobwlyLy/apN0rdUQUT4wHTOSfzuLRNYHHS1F8aNmwY7rnnnogeVlZWFsrLyyMC5HQapItely5douJTWloacR6ka+H06dPRr1+/ZMbPtm0jYCOQphGQOkP6MF8ZFcy4wE8U3sThzSRM0glMUsiP0bSq2F7QeXiNYeS8MtDCWIEf9/zIn/B8OSj4q+AnSBprfKMXluMVzaVwVNcCHLNrMLEVyYjaYfNsUPfDBJLdZvpRLtlpUpfMpG/9GJko8rP4ltfm9h6FIMXbDdJJhju4LPdTOGmvXDCJ5QbJkvJjyPWfXorvNeekWC46fe8pBf+GFEw+YmRJARmTZE6aQLL9ZByaFmXhiaFmbZn0l+nHSAdRaqFQf03BJvySd4VpbMHyXQUZexP9niCjk4wv2V9Qc40gfTf2Y+WzXD6XgohoD51dhk801zCWtLG0Ld0gNy/Cvp/d5is3fUwc3tiO1AHkxhI3mOhATSdqhVjrvZKKWpxyh7PppWtpybHKDTL+vsUmWVFs+Fjv+3iutTQRkH//JuzoePr1O4esMLLDvJ6DfhpRfu2nw++nji/BX5opkIy9rLjQxxzmWlxv142RG1Ripb5im9YJrM8//xxnnHEGfv31V1xxxRU48MADI+yq2267DQcccABmzZqFLbbYYkPsmLxisovuhdTFosB7u3bt6iu2tl8bARuBeozAedNKoz7C1FAK89YL1QYBd+W4O+eFsBYZHyytxhWa1pbOOpEf9GF+aMgF2tVdC3D0rrmR8jndFcavlEh+jOlC3TK5YpLEkPGWGiJBShIky8x0l0ku+GItMkzuKZlc8XOfYgkn6eMKV5xcAJZyuoFuRlyQKHCsetkmywdZRuiGe1+rwLx3HMpi/6Py0UNzkZTneCU95XFuwqXPjjATiq6jeWZYRiCTpWR8zX67Iio2QZ1ITa5tph7T5+5S/KCxJMgE0Q0ZTMptM3Xu9TluN00klibp5Up+Ce6g45eML9kf27OaZ0Gjana8fJ6xhJ7unwptWmZjxkX+GzKUSCDDXH/WzxlYjNbNEmdjm83E/Ci5MeLH7DVv2fvIMyaW4I91/m66fu80pZUoGV0TehWCpiheOJHXRmP/U7eS+pUSckOO72dqIenv+7AZUZLxJZ/1JvqUYVwj2YZcu8hx+WlEJWNMYbYp1+/UrDvv8HyQNa/ADV1u7Loh6FpcOkp7meZIg4LNNs7C3ADu4GHGKGhbaZ3Aotvg3LlzMWDAAFC4XYGOhDNnzsQRRxwR+U9///13JKk1f/580GWvadOmmDZtGnr06BFhbVnYCNgINL4IyISFikA87AspcC2jSfFFvmAThdRp2qp5NmZdvH5BK91q6E5INlAYkOwkVcogqcV+8/TaweQYpX0w3fS4AxUU0sWJuh/U/4gFN00k04+0RxdXYqomshprkWEyF1nm57cjLctOvBa0bk4yDw8qAj+adHglj25ZWI6XNYbcyC4FOG437x39O54pB8U/Fbwo/jIp61dSoY/1qofLQOFTvz5k3HtPK41injFZOvOtyijGgkrSmlyzhnyMW4KRCf7Txkd/IPM5xOeRRXgRkGK71A28tFMBBj3gbJb4aeQFHY10+qLu0qQXykENQ4WwzEGCjq0hHy+NL/gBS5MMahzqMCkZ+/a3GlAPU6G+kg4m10tqY27aNAt0gU4m6Kqs+zxSWyjPv4IQo58sxyufO++0q7oUgCx4ioszAaHgt/khNwS8zGIeeLMCD77tZLooibDD5uuZ7wrUHuTGYRhwS5jzWc9kqI55AR1/Ex2bvJ+5YTL74qIo+Qb2EVbFQaLjjed8qfHFNWu/I/JAJqUCdWepP+uGoGtxvkMoV6Gg2ISybbm+jWVQEM+8k3lOWiewOHEmsT755BNMnjwZy5cvR5s2bTBo0KAIw0olp5QrIQXb99tvP9x666046qijbPIqmXeObdtGIM0jMHxOGT5aVrfePJa7mteU3Kje+rFh7X5K1zldHFu+AMPcmZcLKQpcU+i6+8QS/KntZC4YXIxNYmhuyd19aqlQU4Wg6DfFvxW8diX9bqt/PV6ONzTR04uPycfpHnoUqi2pOxVkl0nuUOlJRb+xuv1ep5SySwGOiZEoYgmnvqD1otJLJxkKsVKQVZZAeu0ey78XP4ac1z0j5yx13fxcmfTzKXhK4VMFE80zL8bXzDcr8PC7Tlvd98/DJR5CvPFc10w9RzqFqQTjsDll+Fh7fo7yuU8zdf71OW6Kt7OkT4Eup5ccl4+TxqwDk+4Kpsl2v7nIjRil6XfXSxUgU0aB+nRkLVqEFwFuDnCTQIG6ZnzGymSHCZv7mY+qMO5Zp60Dd8jBzWeGk+QIb8brW0pk8yiesZRW1OJkrYSPiUJu2piArFPqASootrVcu/hpqNKxmlpzCnecU4i929XNoEkW8/ATC7DTFtlgskIhzOSklwQDDYpoVKQQ1PHXJLaxjnn6wypQSFyBDsFkv0m2WCyNqETHkOzzyaqlGYACNdS4GSkdIb0S2EHX4v+3oBxvLXGSsfpaXJ+rrDC46Oh8nHlg6jXQ4ol/2iewTCZVUVGBV199Fa1bt8Yuu+yC/Hz74jWJmz3GRqAhR+C6R8vAHW4JagxwBy0I5KJInmuya2raH/UTqKOg8MSwYjQtzIIU3/QrPTPtj8cteK8Sd2kuO2ybQqWdbnV2MplMe2FkE8TitMoFIEskqKW0trQW3cab6UL4jVvG4chdcnFtt9iiw7JsL8guk5vtdCLXWyYG/Gzr5aLTa0dWOskopz1ZHuolQCtLbv0YcnLR6ZVckn+HQzoXgEk4E0jbaRPNM2q58cNAQSVkpEMjxVK5IG7smLOoEve/4ZQxKKdRWVIa5vOmscdczV9+6CrWo2SyhsWIkvp7ymlUai9mio16Jt1HLBV8XEuOsDybZdrxGFxI9mvYZWZhx/XSmaWgsYaCqStgPOP47a9a9JjsrDWCML7kpkzvw/LQbZ+8KCZQs+IsUCMoFuQ19WIz1ymR71+Edq2y65SHsqSLm26Jwo3xRV1TmVyR5kGJ9ut3vryf1QaqTK5ww4kbT5mIwbPKwM1QBaWjdsH0UnynaYkq/Vl9jtz4DboWly7Oai0uYyfZhX7lsekU+waRwEqngNqx2AjYCKRHBGRJlPygDTJKvkC4C+cGLiteDigKH6vv8+8pBZ1sFJR9sFxk+JWeBZmfdOhj6RgXxSzXU9i8WRYeGhh74UYNJX74Kpx9UF7Elp1i3xT9VuAijcKq8UDaQLfeJAtzfBKSkvUUdJdJ0rfdFhmmc5HlbbMGFIFivl6gO4y+I+ulBSHHyB157szL5KRX8s5Ut0ONUybWvFgAsmSJovtMRJkgHht2lmRwoa6gGF8r/6rF2dqHDdknLC1p7CoD0nJeJRi5e8tdXAU/t0yT62mPiY6A1H1RpUZyIyAsRpRkfNHxjuXi1D8jE0jBap6Ff6fKkh6VxJEaUQfvmAPqM8aCNNAg05aM23SF/JhWybtkjFe+L7fdLBvTPXQfZf9yo4ubbyfslRtVrhlLR1K1d9/rFSDzWMFNT/Kn1TURWQUFMsVYzsf3kUx2hCXQLxlfquyfAvXc6FLYo00Oxp+bus0deT+r9ZUsbztql1xc47NZmYx7KtE2Y2nWkUlJRqXCeYflg4lTHb+uqQ28FifbXNfXUmtxvd1ENGUTjUkY59sEVhhRtG3YCNgIpF0EpK6TGqAJi8NtMtJhTx3DkjqW1oWFK+aW4YPv6zoC3vh4OV7XSuficfHzGqNbMqLHwXmRhZSCCWNFlkkoF0XJilHlbfHELB5GlEwaBd1lkg4waocwnvEHLUdgCSfp4wrNm2ThUXG/ucVElR2xNIAlAgpuici/y2qjtFiaFGRh4fDY97T8UHD7u1q5thYUE1WIJ2kkrc39NM+k2KnO+DptQglYDqzgp+kWz/XNtHO8Eoxe5Wa8hhaJR0A62+pJI/kc7dguB7efk/gHpSwTVho/nI1kg1BMnKLiFolHwK2MTjl9SY0ov5KxeN5/ic8gsRZe/bwKNz/pJEhYTseyumSApXtkNirs2TYHZDmbQP7dsbT/6F3Wm9koqPK2WO3JpKRKFOvn0JGZG2sbxtkmB+P+SRpNe6UiwrhXYEkXN90ShfwbV+6MbgLjKpmWaJ9+58e6n6V8QzzVE379p+J3uVbSWXzPflSFsVo5sNv9JeNgshaX95d0NOe83UwEvEx+UhGnoH3YBFbQiNnjbQRsBDIiArIERg06XvFzyVBR7Zk6B5kGTdLP1S6Z3JXjYocuhWGA9H7S/BX4gjxtv1wwaaZgUnZHzTF+JG1YlP2zeJT6TKpMKd6xU8CWwp8Kyi3Irb14WDyyHboC0Q1QIV7NkbVlteimifayNJQlorHAdAvp40o/jIw/lnKypFNBCvzrrDR+PHW+bR24C6ggNXWWrqwBrccVTITW5e6d24eXZPHstnUOJgYs2+OHDz+AFPw0z2RCRk9SJVLOGO+9ms7nyXIbnQXAcctY3nV+ESg0bpF4BF74pApjtGeKntT/8Y8asKRXISxGlGR86ezPEXPLQD00hStPKcDxu5uV+iYejYbdgkxS6cL8bsmtWCLanyyvjhJ+phEKy73TGdLFOYguVdB5yVJxanBS/8cEi7+txqiHnfXL/tvn4JCdcqP0mU7aKxfDTozdnjRnOGSnHLAMWIdkpelle1LvNAxGlJuJgJ6kkps7ZK2RvZZsfLy8GnSoViAbnc8lIhOTtW7xknILugwEywdZRhjrWc+N66BrcepXUq5CwS2R61VSmuxrHlb7NoEVViRtOzYCNgJpFQEpHq0Gp8RTAUTloAAAIABJREFUgw6WGk7UcpIw2Q0J0peknyu2jxS0pFsJXUvCgCwhYVLupL1zo+zcT98/D7RcjwX54aUWIxTipiC3gtJninfsknYdqz3J/jIpAZDjisWWCDIH6RS4batssETUD9J5kaWcZFIpSKq91AUbcH8pvv7FSfip8kJ1/vvfV+PKuc5ix5Qhp7PJ3BJr0nHR5B6SsZAlkLE0z35ZUxsRflWQjC/5TEg0kep33dL9d/mxJxOM0pThsk75oNC4ReIRmPh8BRZ+4LAszj1kvaivQtiMKL9nmHQ75XXm9bZIPAKSkSOTKrK8MJaItiwNYrk/NZbSHfJ+vv/CInCjJGzIZMGJe+WC4ugmkBt5LJved7ucKKdAE/a1TFgy6c/kvw6pC6Zfc/kekxsLJnORx0hGjlwHS+ayl6twPH3HOkfez2S90TBEQUoj3HJWIZhYzCTE0qxzLS+8pBjchNywvnuvMvBaXCYs9cSgaterpDRTYmsTWJlypew4bQRsBAJFgG4y1BKR4MuPL8GgOHNSCVb9XTeBFS8bx6t/udilOPaQEwqiWDg8188JJ8j86rBpmmSBC2Odxu4l/q33I10UC/IAug3KhBOFQzmveCEZXfttlwPqJrhBaiKZ7KC6tSPZC9Td0hcZJnORybRY49bbky5B0o1Hip0y0chkkYIsgZQJP8kwM03syKSqdOOUgvUU22cCKgjkR0UszTO5UymTy7K8JBEttiBzSNdjZYKRzkj8O1egQx51kxTIyCEzxyLxCFx8fyn+FyOpLD8uEmVEScaXfPbIchK3j+7EZ904W5CsaqlfGYuNIyN2w2PlYOJZgRpmLFFLd5DZRIaTwoiTC0B9wrAhNymCCJK7bcDtsU02uN5QMEnscJ3I9aKCdL52Zd1dWgwy8xTCZkT56ZDJdZKJ428Y107ez1JsXK5d3DSiwhhHMtvof28puHmpMKZHIfbRNOuGzi4DmZUKcp0kS0pN1uJSt1etxfV51jERuKAI3FTNFNgEVqZcKTtOGwEbgUARkMLk6uRD2+fghu7BE1jn3lWCn/+sm8AK+6NO0s+ZILvipIIoHaSmRVl4Ymh4uluMjdT4OnrX3KjSLdPkQ5exJVhX7sTpyWHFGP1kedTiVTKAAl1YoI4ofKwSm7B2FqVjmGk89LnJxNsJe+aCC2I/SP0zKeoqE0ks0yObRsHv43X2okqQgaEg2SBe4xv8YBlYvqig92uys+g3b/5uUgKp2pELPcn4YkkCE5EKFMxlGQV3uBsj/BbOsiS4zabZmHGhP2OwMcYyyJxjaSKpdmR5R6KMKL8kNrXh+NGsQPbiMyOawGqeBbmy7sdSIJ8sZwXpPFtHDymGbhMd9lj6q5ApZb2Shd2lYx4Gdw6f4Xf3qxV45F2H2UgTGQpYm+Cv0lqcqrklb1yUFSmZ5saTgomBC6/OcaMdB2empV4a5Tg4m+iehbVuUeP2MhFQv8vNtXi1Yk3irB9DYxUarChM7lMEMt8U5OaaiQZZ0DEk83iTMki/jSTpJE0hewra+4FyFZStUOBafKPC9UnSWCYCfu2my+9pm8Cqrq7Gp59+ipYtW2LrrbdGVmO3CkqXO8aOw0YgQyIgLcPVsON1MpHugKo92vrS3jcscFeeu/MKXEhccXJBlBNdEGcd03HJxBP7pfikgp94tjqOWkrUVFJgqcDNT5RHaVYFcaJzG79bcsSrpFLq+MSr7SBLO+Mph5O7nKallNKBUreTdnOSobue/uHpVz40/rlysPRCQRc+j3X/SOaXsobmObJc0k+cOFY/fmwVda5MqLkt9PreUwrGQ0F+TJr+vWT6cbGckdTcZMKP//3ZEY034RfWNa/DKmyWBbIXdYTNiPIrI2bfMhE+pU8RdtY+JsOaf2Nqx0SD0fRjUj7rMynJKBMkXm66id4bslyLelVkXZtCbuSRkaKzZ5QrtF97NC+hiYnCw5cWY9N/GFaSZe+mkSU3lRJhRJkkzE3uU785B/3d5H72W7sE7TPVx0stqm1aZoNuszrqlPJvkwOut73WNaYmRJL5pUT72e4rn1dFNpYVgpgdpDqGXv2lbQJr9erV6NWrVyR5NX78eDChNXv2bDRr1gzdu3dHfn54H4zpcjHsOGwEbATCi4AsF1Itm5ZHyZHIj2j1e78j80Gb87Cwel0tTtdc5+hySLq9Li6ajF2onneVgG40XpDlYV7HydIX0qX5ouRiRUGKiMcTO1me5paskPbDRflZePry+Jhr//66GtfOd3SidhOLDJM5SBaE6eJaalzpZRHvfVuNqzTh2Z1aZ2Nq37osmVPuKEFJhXMN9IQf58X5KZgy5ORu98Dj8nHafuv/FiTrSxcuNYmVfox0FKXNNEsJJKTRgts9Kz9wZDlP0LFl6vF1EowebqpyETy2ZyGon2IRfwQef78Sk7XydrdNFckGYW+vjGoSd6fyw/zxocUgw0SH3Om3mmdxh3vDiR8srcYVmivedptl497+dZ/PZP7wmiu4aUTJpGa8hjSJzyp4C9LAJNH72WsEUrePAu7UHDOFZK3I83QWS6w2pcaVzpSjeQPfjwpuLDE6UdORWiERRpTcFG21cRZoFCAhmYJSqsA0hqbHyfuZzCsysCTk2sV0LWo6jmQeRzYg10kKbhUb0q1ZlvvJ6g/T+butxVXp4l0vV4D6ogo9DspD/6MyK6+StgmsVatWoWfPnmjXrl0kgVVSUhL1v4uKLI09mX90tm0bgUyPwFcrajDwAYfJpOZzSsdckGESFHJBos5PxiJffmywD37EKwQRJjWdp9yhl+eZam7JBAEFVHWbYLabyIeYGpekXbsx4aQmEl0blVW1aVzUcbLEJh5hVVkWYJooeu2LKvDjUoHlnVd3XX8Py1Ijr/tblkBSKJWCqYQUSjVlyMnEmq6hJFldJuK3XtfErwSS59GVku6UCl5lpU99UAUmEhWCuFQFvWfS+XhZzuql5Uf3TZZxKISdsE/nGCVrbEzocwdcwctZU24qyPIa0/GZ6sjJv2c363XTPu1x6yMgNZm8ysZNBJXvf6MCcxY5H52n7psHagZlCnpPLY2ULinceV4RmIQLE7IsOijDNtZGHp1/uQ4ywf8tKAddeBVu6F6AQ/9JpEk2/x3nFGLvdtGbAmEyovxMBNQYb1lYjpc/838umczf5Bh5P1PLjZpuEnLtYlpCZzKGZB8jNb68vhdkpYC+BtPNcjjeeNfirOTgBj4hv2eCJnqTHTeT9tM2gbVmzRr0798fX3/9NaZMmYLNN98cAwYMQJs2bXDjjTeisNBfwyY7OzvC2OK/FjYCNgKNKwLLf68BFwoS8Zb8DZ9TBmrCSCTjZSp1LrhrQ00vhWQIWXK3j7t+bmhWnIXHhpgxl2RChQt2XQQ1lgh3kDtU0q7d3CClJlIQQVe3sUi9BtNEj2or3kTRpz9UY8iDzm7s7tvkgDRyQn74eInjyhJIMqXImCK6TyzBn+s0htzgYpD55wdp9607BMq53tajEHQ3jAfyb9ktOfXMR1URswAFr4QMy2I5NgXd0j6esWXqOTLBSAc8ap9JSFcvt3KXTI1BfY1bfshLzTo1LsmIkgLHpuN/7D+VoIizglcZ/Wc/VmPwLOc5s3WLbMz8x9LetC97XHQErnu0DNS1VPBi3ZpY2st3tL4JkQlxH72wHNT7UtBL4cMav2SMku1G1pspvJj2PH+r5tmYdbEZeYIMSzItFdTfbpCybMmIMpVxkHP1MxFQx0vjo1iOv6bxjHXciLll+K+25ryqSwGYNJcIQ74hjPHG04ZcM3pp1snnhDI6khuniazF1SaiW0mpXuIazzzr45y0TWDV1tZGmFfDhw+POy6dOnXCnDlzIjpaFjYCNgKNKwK/r63FWXc6orRq9hT0JGU7KFimxXKtOouDBD7MvcYgd0fatMzGck0ElqwmsrDChBQK19vefrNs3ONS9uDWv/zglRoS8ZTeufVD4U8uDhSoB0LtJ10uUWoixbInN4ml3E0L6qYod9lMSylpHkAaucIWm2Rh9iXrE4qm9uTSHECVn9CtptOtjuAsd5lfGOkIzsaKCwXcGWMFdW1NhEtN4q0fI10g+SHBDwoFyfzzYny5aT+ZXoegY07n48lWI2tNwSvBKBN+iWiZpXM8UjW2IMyKR4V9eryMqJufLI8y5JAupWruyfi7TVVc07Uf+czne5TvUwlZTuVWMiaf9bMGFGGrFubJmfqOkUyk6kzisMYm3aLnCXc/v35kUkU/PgiDe947lbhXc3BV605ZUtp202ywXNQNty4sx0shMKLOv7s0av3oxUqTVQthbTZ6xVzez0yWM2kuIdcuNKhh0j/dYaLxpebgxdSUzPJE1uJKR02WlGbqOz1tE1i8qH/88QcmTJiAl156Ce+++27ge9UmsAKHzJ5gI9BgIlBaUYuT76ibwIqXvSS1FVSgpvUtAgVJw8S/Hi/HG186O5Wy7VvOKsT+28fHZvEa58TnK7DwA2fHUD/Oi83i1pZciMtjwtzVO2NiCf7QmEOSESU1kRLdZZJ6BqYugioGsjQ0SCml27kysRVL44txYrwU8nOB50Y0gdQJC7Jo/WVNbUT4WUEl1j7/sRqXhczkkOwDyXyUCZlYblEysXnjGYU4eMdw/57CfB6E3ZYbC+Cp4cUgs80NMnn4yGXFoDW8RfAIvP99Na7UtG1iiVnL0j83AWCTEfSeVoqf/jAr3ZKl5Lf3KETHOJmTJmNryMf4advoc19bWotumgMef9MNE378owbnTXOYo8lwIk72tZAJki2bZ4NajGFCvieDmk7IZK8+Npbck/VmAimSfdxuuRjZpQBz36nEdC2xFWsNIUv/4lk7UfeSGlI66Lxb6CHbKuNH5j1ZP2EjyP0s1y5SIyrssYXVntRNjaVZ56WVJzVOg6zFF39bHaWdq3RIG4qMQlonsPSbSGpiWQ2ssP7EbDs2Ag03AvJlzJlSqJCChUEhyznU+WTC8MM9TLDcg7uVXvDaxU1kDJKmrbcVxAHn619qwI8gL8Tj3ufVlqRd6+55yWCOfLK8GtTYUGjXKht0djEBBfKpr6EQJFHEc2hxTzq5AkWY6eykO8lQR4N6Gl6QzkgUe6+oqo0qGwqyu0n2FvUZFJRGSDK0dGKVQAZljsjSUpowUNupsUAy5/wSIywrY3mZgq7n0lhiFtY8pRNpLE1Glnp0vm0dyBpUiJVodBujG+NLupTq50mjib5H5KOnS2lpWPFoyO3IMvc92uRg/Lnez2epv6SLaFNCgKVgCvttlwMm6TMJbqVLQe/nWPMtrwS4aaWQl7OelR0EsTbygkgQSPc5Gl/QACPWmkWOc8nPNbhkhrOWCrpmYHsyMeLnYD3ogVJ8ucJJdo8+qxA0DQobZJaRYWZ6Pycq3xD2+E3ai7Vmked7MXNf+rQKLPdXCLIWl2tgxeqUJaXxfhOZxCCZx2RMAouuhCNGjEDr1q1x9dVXG2lgJTNwtm0bARuB9I+AdC/hiOPVXZDOMWr2pq40QaL18LuVoEi5F5KxKzZ/cSX4Ye+GIALc0kVRtjfgmHxQ7DsMSNq17jCZDO0emShhuSJ3Myno7gevcju/89TvkmFEbQ9qi+mJTr9EjCyBHNw5P+JExvJRhSM75OLaU812mXmOLJHhvTnpxQpQH0uBwqwUaE0EXiWQbFMmFllWw/IaL0jtLjJMyDRpLJAJRsUO8Jq/TPhlomNRulxbaeSgC+u6jVEyoujqqpykTObEJDd18hRiMb54DAX7KdyvQGYiGYoWwSMgjUbOPDAPFx3tnSi/8YnyqOemvlaRTqy9Ds0D38uZBiZkmJhRCJNNLhlvZImSLRoEUlhcP1d32fVrk4xHMh8VlJ5cLLFu2WYYCT9TEwHVt9Tu8nL89Zu/3+93vlgBam4p+N3Pico3+I0nGb/X0azrWoBjdvVeLEpxfya7mYDkpodCkLW4LGGkrumCwcURbWDqiipkqrNwxiSw3G6uiooKrF27dsNPTZs2RX5+5j3Qk/GHY9u0EbARAKQeAmPCj/YuHYN/TMudabZF3tXLCVibe10jST/XjwvihBPkHpBOb/q5l59UAFLdTUCyADWVyM5xw7XdCkAqfBiQu4s6I0pqIoXlnnbB9FJ8p2kHmbocxRI8N4mF/PDl7vustyrAMiOFf51eCIpse0EmRjvtkRsRuJ36spO4DMqQk2LtTKxd+2gZyDhTmNKnCDtvmViZbSw9CVna6VfqIUsfvRwLTa5LJh4jP5T9nFTlvavYBJk49/oes/yApf4NdXC8IBkhXmL7XudLxhfffXwHemHZ7zXoq5mfZKo+Sn1fZ/Y/bE4ZyMRR8NNglJpnuti+TPyYOtimQxz0McjERbySDm7z4nuZ72cF6m9ON2RIq3PkNdD78bt++rGSDcaytwcvLo6sSRW48cUSx1iQeqhBr7upiYAaA0X2KbavkCymHx3CWVKq4DcvuXYJKt9QH38HUuOL5bIsm/WC3CRnspvat7oJUpC1OPuRVShPXV5cp6Q0aJltfcTSrc+MS2BR3P2TTz7BuHHj8Pjjj9dJYHXu3BkjR47E3nvvjSxdzTddIm7HYSNgI5CyCEjxSnbst+PtNTi3sr4gjiBBJv3x8moM00rV9HN1Ae8gbfodK+v19eNj6Qm5tXvOlJKItpIb4nXScWsrliCydCO6/ZxCdBRW1X4xcft97LPlePYjh11EQwAKtPpBsl7IQiMbzRTSNY7lkkyq6vATI5dMJX44U0uN7DuFoAw5mVi78pSCqFIXthtE6ytWPNxKIHdqnQ25O2uyUy5LMmdcVASaJTQGULeMSTwFL2ck9btM+Jl8eDWGOAadoywjNomj3FhQOiamfY96uAzUQlHwcinV25OaZ3MHFWOzjcMtkzcdf6Ye52YW4RdH6QKp3vVuTBy/Z326xk2WjvH9QxZWGJBle34lm259ylJN/Zg7zysCdYxM0W1cCdaWOc9Z+W40MbSR604/ppIcm6mJgDpPMseSsbnjdj/7VRXINXE8yUnT6xbGcUw88ftDwSSOUpvqiA654BqXLFqFoGtxWZYs78F0j2Osa5FRCSwmr5i0GjZsGJYtW+Y5rxYtWmDKlCk466yzbBIrjL9E24aNQIZGQO5achpXdy0A3W+Cgo4ydJbRkSyb8Z9W14BW627YfZscTOgVzoJPb1+WuOm/Te9fBGonmIIC3hTydsOcS4pBLYew4EaH7rBVDk66PVo7JqxdJiavmMRSOKx9Lv6vu3/JnSzD8nIC84qLZFKwtIdJR4VWG2dh3qDY5RJu4t1kbOk270EZcjKxJtvrsGU2Jvcx0wnzuyfcSiDJKOkxuQS//eV8KLA/9hsLbom343cP/lzwG3O6/R7EGUkfe1DmULrNOx3GI5lsfpp1HDNLPfiMUwjKiJIsgBkXFqFNDMYX+7n8oTJ8uNScOZQOsU23MXy/sgbcRFEw2ezy0vJbtqoW1CZSiEcLKV3iI8W7TT7sTcf+1pIq/N8C593MdxFZyUHwztfVuGa+U3Krn8v3K9+zppCbaPKdbbKJJdn4QRhRdUwEctdLHvhxO4Iyh0zjoY6Lx+0wEfmGoOML43iZCDVJ1Er92M2bZUWMVb7XGP9B1+LSsIYbILzHFTKByeZ1PTIqgUXm1dlnn41ff/0V11xzDfr06YPmzZtvmBt1sh544AHcdNNN2HzzzTF//nzsuuuuYdyLtg0bARuBDIyArEHnFPzKrLymOeutSsx8K1ojKparSCLhqqgCThjjiJHqbSXDeprtyw8lvc8nhhWjaaH5wo2aSq97uCiGxcZR45O06wuPzo8kL3Sx9VhW1UGvExcT/bUyBZPEEfuQJgDXnVoA7rCZgjRylkUqkL3BRZ3C4TvngiUOfpAlkLKdoAw5mVhjqQTLJxRO2y8PZESFAVlGQM0zMuC6a+6K7MfkHpuzqBLUO1Houk8eWErX0CGdiUyfYTLhZ8LkaeixDDq/eM0DpJaj6Yd0nVLZ/CywhMQPUnw4iHi1X9uN5XepJWaaTJGaZ2RckBXD0jsFvbQwE+MpmUlhbWrJd2Q8H+fSQVePr8l7RT+e2nM6e0a+a03WACtW16CXtpkZxH3y7SVVuF5L6Jky0uS4peNvovccta/iuZ/l2oUaUZxTOkJq1pmWynLdz/W/1zov8Fpc6OrRfVpvf9iJBThpL/N1aDrFOmMSWGRf3XzzzRgzZgymTZuGHj16uLKreNzcuXMxYMCAiOg7Bd9tKWE63XJ2LDYCqYvA9QvK8PaSaCZQvKKh0v6Ys6A7C11akgG5yFN9mOzaxTMeaVWs2ohHc+uulyuw4L26Loomu9BBx77wg0pQJ0aBiRzqLeki+NR64gd3GHArDTEp55BObhN7F4KOf6aQYszyPCbu+KHpB6kNJo8P+jEhPxpke7QdpyZVGJBlBNQ8639kftSOefstssGSOD+8/301rpzr7LSbnufXbrr//sCbFVGisKYJxqBaSukeh/oYn9wNN91MueKhsoiYr4KpFk8ds4J2OWAptR+kYcKebXIwLoZ7nl97jfF3yUw11WCUWpsUbSZr6eXPnK/aoOzddIs/n7t8/iqElSAhQ55MeQU/0Xy3uHht5MUjCO/7rh1YjNbN/DcG42VEyaoB03jId0T3/fMi5kdhge6DLCVVML2fpXyD6ZonrHEHaSdeswKpeab3Gc9aXG6ayDnc3a8IdCfMRGRMAmvNmjXo///svQf4FcX1Pn7oTTGKLSqKosEulqiJJTYgsfvFCiixYgNEFBFLrKigIII1aIKCMRoVVFQEbGisQUSDohKx/lTETm//5x3+A/vZz72fuzs7e/beve88j88n4e7umXnnTHvnlNNOk2XLlsndd99dw/IqDDwssU499VRZY401jCshgruzEAEiUH0IhNPFAoEbuzQVuG7ELYWCex60fUO5+HA/xEi4PmHz87iLfdz2wQHroIG1rb42Xru+3HtWaUIgKC8cVNv+1nb9+nLXafG+VaodYbNrWERts1EDQQpzW1wD9xeTjfhkIFNsiXIQDccdGhNx82plhC2/wnXDARMHzVJl/LSlMiTgAhl+/pn+LQQbpailFLGGbIDICuijFHKBBKEbjOGFbIfIeliqhOOnNawvMr5fC8HfPJfw7fqAEpmRLBZhwg+xx24/xe9YzjPuhYjvUnFfLB6uFlFIzoB1y5ZSWUrtcz/OXyGIEWcLLEeiuB7luf/iti2c3CJqDMZwzLM9t2wgn323wlhh2RL38iNu3dN+Pi2CJJz1MSppGGxvsSzKLhcc4XYG5cRxBb74nwvl9UAcu6hhMOImEbD1C1vpbrdJA7nlpNLEd1S96X7HAkPK2oJvQ0apEg7fENXqvNR3ff+eJHtksctf1NFlLx6OvRpsa6XP6xVDYM2dO1e6du0qbdq0kaFDh0qzZsU3TgsWLJA+ffrI7NmzZcyYMdKqVSvf+snvEQEiUAEIhFMCo8pxA3HaZoYDLOLf42ZsiwNZeNNi3416+x5Hln027KqCf3fJOBa++bffx2Yc2WZ8l7DZ9RpN68kvgeCpvm+ZwjebXfdqJKf8oW7SJJwNJq47AoLBwiqvWHnywhYC971SpS4izKZZLvWN4O/hrGXB3+K4O0SVGXYjaNGknsxbtDr+FQhlEMtRSjjJQ6lg5lG+We7PHDV0vvy0YDVeo89uLggWXapgPB0R0r+4OlxKRp5/D2dIQ1B0BPWOUsJxeXbarIEg+2mpct59C+Wdz1YT7dcc01QQAyVKCceVu/v0ZgKLR5bSCBQi2p+4oLk0a1x6nIUtgBADB2R7sDzVr4XAFahSS5gggSUySLmkBRczuKCxpc+fmsihO8cHKrxW43t7t2sgV3aOV8cn3loqsMQrVOIkYwhbv0bddx5643xZsHi17jzQs7mst2ZpHcT6gHXClijJJqL2Hdbqw2+quY+Jqs/huHKIEXX/OdHm0Kj18/HczP+3XGCBZQsu8HCRF6U8N2OpCTdRqDjtxd9bKgjpUaikFU83Sjt9PFMxBJa1wAJxVcqq6ueff5ZzzjlHQGSNHDlS1lprLR9Y8RtEgAhUGALhm2tU/45TmslWG8bfiIdjWuBbMO9HVpg0SjHz86i3VS51On7EfJkTCIaNbxy4XUOBlUacgkMTDk/hgs0kNpW+S11m17Coefqi0oFL49QJ1l0IKG4LshvW5ZoTDpztQhRBVsfr58my1ReXq+QjwD6Ce0YphSxB7HsuFnJ1EWtxAs5GqTueKeWW8fcezaR1xGyCYVeGczs2lqN2S2c8R21fms+Fk0PEDaAcvjl3vQxIs43l+u3wYTaO9YCLRVQSiy9gGE6YEDd9e7n2g0a9wtkEETQfwfOjlLrmZ7wPdx9cyFRyCeuzrzUaAdwRyN0W18u+MPGD77nESHz1o2WC2IGFSpy9I6yvcKFpS5S4hbPnLJdTYyYRCNaz223z5f/9sJr8ct03h9v+n4+XSb+A6z724vh2lOIaviHKt30+8+ibSwSX57bE2UMDc2BfqMT5jn2/ruRMaYUj8YllXd+qGAILroNXXnmlIaRGjx4tBxxwQNF2Pfvss9KtWzcT5P3qq6+WBg2i3ThpgU45RIAI6CBQKG7VPWc0EwT1jlue/e9SuXZczZsMuCrBZSmNUsz8HDdOuHlKo4TdHiDDJYBvsUU4zqYtTvvCqaaD7/o2f8e3C2X3QZbDYuWjr5cLsLXF9RCCYK4I6houB7dvKH0Pjk4Mhi0z7PdcLeSKEWtxU35H6fO6brXjEjLj/rNEEGzVljRdgqO0Le1nwhmtomRGCtbpuscW1YjFg+D8iKHFUhqBMPEaN35L2CKqVDaq8JwTx+ILrQknTEjr8qE0cpX3RDjcQNwYjH3HLJRpnxTO4nvYLg3lvD9Gn+vLFb2ut82XrzwTJGGXOddwEV1unS9f/1jT6s3FHTE8BoN9ccMJTWW3zaOdTQu5u5e6lHNNImB5za40AAAgAElEQVTriL0u9ry2QOege0lLOHkKsggjxEPUEg7fcPUxTQXZHcupJF0nwzHPbNtc9uIYYxhrhcplRzWR/WIkEionjFGXiiGwUNk333xTjj76aGnatKncdNNN0qlTJ2nYcPWAWrp0qUyYMEH69u0rCxcuNO6De+21V7lhzvoQASKghED4gAqx953VTDZaOz6BFU7RjG9FjR/j0txCB3XQVhNixiiKIzucPh3vuhxSYSUEUiNc0rrFDx/Mg3J9ByC130aMGNwk21JXevrwTawrUYTMitMDsbes7LiZZO58drEgTlm4uB5ST7p9gcC6J1zgLoq2+ix1HQp23byBDDohuptH2NR/k3Xqy6iIpv4+26T1rTDRe9I+jQTZkaKWcPYolxvhqLLy9hwylwbToUeNWWdxiGsRlcTiCzLDCRNcSfe89WOU9oQzzsaNwRh2UQ/KvPDQJoLsq5Verg5lR/NBkITdy11DBxS6yLvosCbScYd4uP8wb0WtDLm23x7v21xw4RK1hC+vSllEhZMBxCXgkIQH8Zhsgc5B95KWyx5aKP/+cDU5GzebbTjOWZTwDUnrHPf9pJbKA/65UOBmGy4+9+L4dtw4rHFxSPv5iiKwQFAh/hWsquAmuM4668hOO+0kjRo1kiVLlsjbb78t3333nQnaftlll5k4WEGCK20w+X0iQATKCwFkOoGbULD8s2dzWTdCHIBwS8JxG/A7UlzDTSqNUsj83NX1LGr9wockvOdqhh+OtZMmXuFU08H2+spwFMbw8n8tFGTrsqWuDW74MOlKFA0ct0hA1oXLX09rJlusH52UfeG9pXJVgbgIrhZy4ZtvW7+4m/QoelqXi023vRrJySVikQVlJAm2GqWu5fZM2NU2bkbW979cLuf8PRDbwyHBQ7lholEfxEQ6ZPA8ge6i1Ku3Mig6YstELeHEGKXmkLDFV48DGguykEUtPuocVVbenktqXfTSzKXyl4cLx61xtSAvN4zDVmo+CJLjhs+Xb39efamEGHOwPIxbwlk/8X7UIPxBWahJpwJu/y4XJeG1vxTh55pEwNZ/xhfLBeuFLYh/hzh4SUvnm+cLQirYUtfFXyFZ4fANcS+tkta/1Ps+ksPcO2WJjJqymjy0Ml334mHM8b04SQRKtTmr3yuKwAJIy5cvF7gIXnXVVTJlypRauO2zzz5y+eWXGxfD+vWjb+iz6gDKJQJEID0EwunAIenRPs2lZbP4m5q3Zi8TWCgFy61/biZbb5TOPFPI0iROvAAXVMOpv/EN1zg34dtQfGvk6c1k85QCARczu44apDouXvf/e4kgxpotdZnCh91BQbKAbIlbwrePeN8lk8w3P60QuCSFi6uF3MDHFsnkQFpsfHfDX9WTMWenE2C1930LBbEdwiVOkGr77rl/XyDvfbnaegwWXNgU5634IOt8fCNvuEZpT9iaKU7MOvt9WF7CAtOWUhZR4Sy2Q7s1lR0jZCkNtidsNVbp2e+i9FXSZ1zcvcIyQcKAjAkXn8G0k7Yz6fvhOGEI6wByLkk5eNA8AfFqS9TA+WGZuNzBJU+w/K1HM9k0YmzF4Hvh7MP4zcVV/ZE3lggsaG2pi/DDPP3HG1YT5ngn7mVSeK53Id3DuIb3HXFd/vE9xGhFrFZbXL6RRMdKvRvO1uuSvbJYZmfXvXghi0JXL4BS7df8veIILAsOiCxkJvzggw+M9RWssH7zm9+YjIMkrjRViLKIQPkiUIh0ws130/jcgfz382XS696aBNa9ZzUzqW3TKOHA35ARJ3ONS51GPrdYEDcsWB44t7ms53CLWSiL4tjzm8uaTeOTh1HaUkhempubsG79ZsP6cnuRYKRhawhXN5DwJha44FCKw2ncUuhWztWisBCxtv+2DQXWb2mUOyYvlodeq+0C+fB5zc3NYpwSdqtDNkm4JeStfPDVcjnrntU36nCjhjt13BIm/Fx1Jq7cSn4+HE8qbsw6tD2ORVScZ+vC9aYnFwlS19ty1kGNTeZdluIIhC21XWMwFpqfd27TQBDXKQ+lEMmCOJJxrBKDOCxZtpK0sQWrwKQBxeNS1oVhoYu8qFl+w9/tfe9CAVkXLC6xU+NYRIX3qnGSCATrifUC64YtyHyKDKiuJW7ym2JywuEb4PYPq7ZyKKNfXiJ/e2E10egS/D9Mgtt2ue7FkUgAHh3B4nqJWg4YrxrjK1ZYo+ZyqhbrQgSIABFIjkA4xg2+OPHiFlI/3hnXVCR8AMS/pUnI4Pvh4NhpB3ANH7QA08QBLcQBLgkffhrUF3mmv9uGMoomwOQaptfBskfbBjLwuHQ2/OFU6cikNL5fC8HfcOn/wELBrZotcQK4Br8V3gDiN5fAnngvHIsC/+ZqIVeIWDv7oMaC+GNplOcLpIZ2Takdjp+GgLAIDJu38tjUJTLsabfMSEEskF0JWZZscXU7zRu+dbUn7JqNhAsgseKWM0YukFnfrD5QFrOIClt8uWQXRd1AXmEetyVNUjouFuX6fHgdAuEH4i9u+cvDC+WlmTUPnSf8rpGctn/8b8WVrfX8mfcskA8DBMlNXZtKe0eCZO4vK+TYW1Zb5qzTop481NvNAjicvTrJRdjVjy4SrFfBctvJzQSWOXFKHIuocPyquEkEbL2Q4ARxZG2Jm3gi3L7wRVeX3zcSxOaKW8LhGy4+vImxaiuHculDC+WVQIyv/oc3kQ4OdQvHFU2yFy9EyObB0rxiLbDKQVFZByJABMobgc/mLpc/37na6gC1nex4KxdOS5xkQYmKWjiWRtq3Jk+9vVRgLWRLqzXqyYO93DaBYT9+WKrBYi2tUihGWdqH61PuWiCffFs7eHmpNiKWBGJKxC3hW1i87xoXIZwNCN9yJWQLEWu3nNRUYH2QRvnqxxUC14xgQTYdZNWJWxB8HpvFaisuAWHN/PnuUoHLKIs7AnFj1llJQ55cJOMDFlFRa3BI+4aCRA9xy/++WS5wBWdxR8A1BmOhDMpXHd1U9vpNOnOqewvd3wwHGnf/Uu03k7gkhuPNuVowoVa3T1osiPdlS10XXaXaf/bfFgguZeOWuEkE7PefeWep3PB4enO9qz6HwzfExUPz+b/3aCatHVxPwzHPkuzF73tpiSCMRbDEdSnVxCyqLBJYUZHic0SACFQcAt/PWyFHDwv4yzeuJ49f4EbI/L8fVki3QDratZrXk0fOc/tWVCDPu2+hvBOI9eOSCSeqLDyH7DCwzLHFxX/fvhsmw3CzihvWtMpPC1YIAscHi6ulU9Q6hl0Do77nunmY8/MKOT4UG+WBns1lPYekBFNnLxMEq7WlSSMRuEm4lHBwb3zjqX4tpHGKl6Kdh80XZHmyJYl7U6GEAy44VNI7I/7cTLZxiN9XrYSfr76F+zrc2F1KeE6N+g3X2Hb4PoLPL6ztrRtVdNU/55rp6+1PlgmSYwTLv3o3l7VbuNhDl2c3pEmQ7NC6gdx8ott+Y8L0pTLoidXETZJA4eFg9dtuXN/EFXUpw59ZLMgEG7e4ZmMsdAEcV3Zdzz/cu7kgMVHcUmhsxP2GxvMIl4FLQZcCK2dYO9uSZC/+9PSlMjigz4jlhphulV5IYFV6D7L+RIAI1IkAFjtbGjQQ2T6BVUjwW40a1hNsRtIs4XTcaZv9/rxwhfzv69U3fGs2qxcru10Qi3AgygO3bygDDo9vBRAH33CqaVeLoqgyw9kFo7yXhCjC9w8cuDrORxI3ifmLV8hhN64m/DZep77ce6bbpiZMrNUVDywKRlGeCbtAJgkwXSxtdZR6VOozrpaoaO+RQ+fLzwtWk4eVikEW9UYMGcSScSlhK+Co33C1+MT3i2UYjSq7mp9LkukLpCHIQ1twSYHLijyVT79dLifflY6FHyzVYOHjUhB/9JM5q/dBIFlg0eVSwu7u//fbRgLrV5dSKKt2qe/gEgmXSa7l8Jvmy7xF/ud6ZIdElkiXsmDxCjk0sHdx+YbGO7tt3kBwiepSkFgG8SZt2btdA7mys9u3woHlO+7QUHAZXumFBFal9yDrTwSIQG4RCAerrqQU2mH3E9dYTXE699pxi+TZ/66MN5G2yyJkFMoUWaq+Lim0g988Zth8+e7/tzxKsknHN0++c4F8OnflRn2nTRvIEIdg8HgX29sOA+eZvyh1ZWQshU/U34PBUpNmSCoUPy1qPSrxuSS3uWhvOKZbJWKQVZ2TzIOIWAtSI5hprVQ7XLKUBr9ZKEFDKZn8fSUCSTN9nfrXBQLSEmWfdg3lis6Vf+gM60Y4c6Av3XGN++RLvv0OsuUia64tuMTDZZ5LcbGIck0iYOt34T8WytSPa2f8dal/8J19t25owh+4FtfwDa7yXN5DpmmE/XAp4ZhnLsHgrdyP5ywXZKW1pVenxoLvVXohgVXpPcj6EwEikFsE/vXaErl98moz4sf6NpcWTeKbXGcBUNilzzXmTpy6B4OXalh8xambr2eDmYEQABWBUF0L4lvAjQMlKV4IoItAuij9Dm0iOECkWYK3iltuUF/gJsFCBIgAEcgLAnD7gfsPStIA2nnBpNLa8dUPKwSxTG2BlTOsnVmIQCkEgjHPkuz14Flx5JDVOuiSRKBUXbP4nQRWFqhTJhEgAkQgAgLPz1gqV49dGYshqetZBHHeHwlmUXQNNh6nUsH00RqEWZy6+Xo26Do3uEtT2aWNe1BfZBhCpiGUJJYheD+42frbGc0EgW/TLMFU04fu3FD6/Mn9NjfNevLbRIAIEAEXBB6fulQQ6BwFbqdwP2WpLASWLV+ZTRolSTbDymo1a+sDgWAWyKTxb+1ePEkSAR9t8vmNiiKwvv/+e+nXr59suOGGcskll0jTpiv9QYv9u0+g+C0iQASIgDYCQfPzpK5n2nWHPAS9R/B7FAQuTTtmGMyu/3jDPIGrjWuQ6ixwiiNz2NOL5bGpKwO5ugaDt/KQ0QjEE0pSws+mttbcpHe/Y4F8/t1ySRKkOg72fJYIEAEioIWAdVFP6iKtVV/KKYzA/908X36cv0J+u0UDuf54tzhGxLb6EAgmOUh6WYlMy0jAgsQt2BvnoZQtgQVSavDgwdK2bVvZddddZcstt5RFixZJ165dpU2bNjJ06FBp1mxlJ8ydO7fgv+ehg9gGIkAEqheBr35cIV1vXWn6m3YWvzRQ7jN6oUz/dGX8hAfObS7rtUzf/fHMexbIx98sl/H9Wghum/JWxry8RO55YbGxcIKlU5ISjLOQ1ELO3hbCIgybLY1y3WOLZNK7S2Xk6c1k8/Vy2NkaIFIGESACZYkALmJwIdO6VX0zx7FUJgJnjFwgs75ZLifu3Uj+vK9bTKTKbDlrnQQBxCdFnFIUZA1E9kDXcv7ohfL2p8skSRIBV9lpvVe2BJYlpSZMmLCq7a1bt5Z58+bJvvvuK/3795cdd9zRkFgksNJSD36XCBCBLBEImp932L6h9E85i5/vttqg6qCtJg5oIenTVyKwUJr5/5YJ/PzzWOytnK8gtT1HLZAZXyxPbCF3/7+XyN3PLzYxuRCvQaMgpTiCTI+/sIXASoGFCBABIpAnBHrfu1Bat6pnrExZKhOBSx5cKK9+tEwGHtdU9mhLN9DK7MVsan3YTfMF4RKevLCFCSPiWgY+tkgmv7tUBhzRRA7cLt34pK51jPte2RJYaMjSpUvlq6++knfffVdeffVVeemll+T111+Xn3/+eVU7d955Z9lpp53ktddekz333NNYZq211lpxceDzRIAIEIGyRKDzzfMFaZ1P+F0jOW1/HWLAFxB3PrtYHnx1ibRao5482MstZXLcukyYvlTgGodMK3ksyAiEzEC9/9jYZPtLWm6duFgeeWOJSdGOVO2uxRJrSF2O7Iga5f0vl8tdzy028WFYiAARIAJ5Q+D2SYuNBRbi/LFUJgJDn1okT7y1NLHLf2W2nrVOggD2etjnIFxEkmKzyd57VjOToTsPpawJrDDA1tIKVlfHHXecTJ06VaZMmWLILVvWXHNN2WuvvaRTp06y3377GSut+vXz0Vl5UDi2gQgQgXgI9Lh7gSAWRs+OjeXI3ZITFvGkJ3vaZgVs9+v6ahZRn3y73BBYHXfI54b/02+Xy8l3LZA7TmkmW22YfG2b/N+lct24RYkt5KbOXiYX3r9QHj6vufyquTsRFkfj4AI56sXFahZfcerGZ4kAESACSRF4bsZSQ2Ah0ypLZSJw30tLZML0JTL67GQkRGW2nrVOggDCRUyZuSxxuAhcUv7txSWJibAkbfH9bkUSWOEYWF9//bWJgbVw4ULZdttt5cUXX5SZM2caEmvMmDHSqlUr37jxe0SACBABFQQufWihvPLhMtG0bPHVsBffXypXPrJI9m7XQK7srGcl881PK2R9hXhbvnCK8535i1fI0TfPlyf7tYjzWtFnEWS/970LElvIIZh6v38slPvP0d2k57mvvXQwP0IEiEDFIvDtzytk3QSWsRXb8BxV/Km3l8pbs5cZ9y0WIhAHAbiegnwadEKy/fOUmUvlqWlLjRtrXkrZElgI2A6Lq3XXXVcaN17pClIs1lX435Gd8LvvvpMPP/zQuBfaYO956TS2gwgQgepBwJqf3/rnZrL1RpV1C/vfz5dJr3sXyhG7NsqtS18WmghLJ5+B0vuOWSg3JXTDW7RE5PrHFwmCwbMQASJABIgAESACIm/8b5nAcrrz7pVlQc++yx4BhA+5c/JiueiwZPsqxDl9439Lpfs++QmtUbYEVjCIO2Jb7bPPPrLddtvJ7bffLu3bt2cWwuzHFWtABIiAAgIwP//7i4uNhQxiSVVS+frHFdLl1vnGxQvBvVn8IIB4Gj5jovj6nq/v+EGJXyECRIAIEAEikC0CyIoMy+ntNtGJDZltayndNwI+9lVzfloh/5uzPFdJBMqWwIIF1vjx42Xy5MnyyiuvyFtvvVVDJyyptffeewtcCs8//3zZcsstaxBbvpWI3yMCRIAIaCPw9PSlMviJRTJ5gB+XMe36HzhwnsmeiCyKLH4Q+GHeCvlVC39kpq/v+fqOH5T4FSJABIgAESAC2SLwy8IV0rhhPWnMLVC2HVGh0mGF5SOu6I/zV8haSvFJNaAuWwIr3PgFCxaYbIQ9e/Y0mQlbtmwp77zzTo3H2rVrJ126dJEDDzxQtt9+e2Yj1NAgyiACRCBVBGB+fuP4RfLPnrqxhXw16uhh803sh13a8PbRF6b8DhEgAkSACBABIkAEiAARqEYEKobAQueEY13h32bPnm2stG677TZ57733avThMcccI3feeaesvfba1di3bDMRIAI5QODjOcsNgYUYWJVYzrxngSGwNm1VWfG7KhFr1pkIEAEiQASIABEgAkSACOQZgYomsGxw9iCxdcUVV8isWbPk2WeflY8//lgGDx7MLIR51mC2jQjkHIGfF64wBJZmFj+fkF7y4EK5/Kim0oQhsHzCym8RASJABIgAESACRIAIEIGqQyB3BNbQoUOZdbDq1JgNJgL5RuDWiYvlnA6VmT3krmcXyxkHVGbd861VbB0RIAJEgAgQASJABIgAEagsBCqKwKosaFlbIkAEiIAfBF58f6nsu3VlRgCt5Lr76T1+hQgQASJABIgAESACRIAIEAEfCJDA8oEiv0EEiAARSBGBOT+vkPXW9Jd1LsWq1vp0JdddEyfKIgJEgAgQASJABIgAESACRKBuBEhgUUOIABEgAkSACBABIkAEiAARIAJEgAgQASJABMoaARJYZd09rBwRIAJEgAgQASJABIgAESACRIAIEAEiQASIAAks6gARIAJEgAgQASJABIgAESACRIAIEAEiQASIQFkjQAKrrLuHlSMCRIAIEAEiQASIABEgAkSACBABIkAEiAARIIFFHSACRIAIEAEiQASIABEgAkSACBABIkAEiAARKGsESGCVdfewckSACBABIkAEiAARIAJEgAgQASJABIgAESACJLCoA0SACBABIkAEiAARIAJEgAgQASJABIgAESACZY0ACayy7h5WjggQASJABIgAESACRIAIEAEiQASIABEgAkSABBZ1gAgQASJABIgAESACRIAIEAEiQASIABEgAkSgrBEggVXW3cPKEQEiQASIABEgAkSACBABIkAEiAARIAJEgAiQwKIOEAEiQASIABEgAkSACBABIkAEiAARIAJEgAiUNQIksMq6e1g5IkAEiAARIAJEgAgQASJABIgAESACRIAIEAESWNQBIkAEiAARIAJEgAgQASJABIgAESACRIAIEIGyRoAEVll3DytHBIgAESACRIAIEAEiQASIABEgAkSACBABIkACizpABIgAESACRIAIEAEiQASIABEgAkSACBABIlDWCJDAKuvuYeWIABEgAkSACBABIkAEiAARIAJEgAgQASJABEhgVbEOzJ49W4YPHy7jx4+XmTNnys477yzHHnusnHrqqbLeeutVMTJsOhEgAkSACBABIkAEiAARIAJEgAgQASJQTgiQwCqn3lCsy7Rp0+TMM8+U1157Tdq1ayetW7eWDz/8UD755BPp2LGjjBgxQrbaaivFGlEUESACRIAIEAEiQASIABEgAkSACBABIkAECiNAAqsKNWPOnDnSo0cPmTRpkgwdOlS6d+8uDRs2lHnz5sngwYPlyiuvlHPPPVcGDRokzZo1q0KE2GQiQASIABEgAkSACBABIkAEiAARIAJEoJwQIIFVTr2hVJdHHnlEOnfuLL169TIkVZMmTVZJ/umnn6Rnz54yceJEGTt2rOy+++5KtaIYIkAEiAARIAJEgAgQASJABIgAESACRIAIFEaABFaVacbixYulf//+xvLqmWeekQ4dOtRC4N577zVWWUOGDJE+ffpUGUJsLhEgAkSACBABIkAEiAARIAJEgAgQASJQbgiQwCq3Hkm5Pt9//72ceOKJ8umnn8qDDz4oW2+9dS2JL7/8suy9997GzRBEF90IU+4Ufp4IEAEiQASIABEgAkSACBABIkAEiAARqBMBElhVpiAI0t6lSxfT6vvvv18222yzWgggI+Fxxx0nG264oYwZM0ZatWpVZSixuUSACBABIkAEiAARIAJEgAgQASJABIhAOSFAAqucekOhLlHIqSjPKFSVIogAESACRIAIEAEiQASIABEgAkSACBABImAQIIFVZYoQhZyK8kxdsO22225VhiqbSwSIABEgAkSACBABIkAEiAARIAJEID8IvPnmm2XXGBJYZdcl6VYoCjkV5RkSWOn2E79OBIgAESACRIAIEAEiQASIABEgAkQgKwRIYGWFPOWuQuDLL7+Url27mv+P+FYbbbRRLXQsgbXJJpvIfffdJ2uvvTYRJAJEgAgQASJABIgAESACRIAIEAEiQASIQGYI0AIrM+izEcwshNngTqlEgAgQASJABIgAESACRIAIEAEiQASIgDsCJLDcsavINxcvXiz9+/eXoUOHyjPPPCMdOnSo1Y4777xTzjzzTBkyZIj06dOnItvJShMBIkAEiAARIAJEgAgQASJABIgAESAC+UGABFZ++jJySx555BHp3Lmz9OrVSwYNGiRNmjRZ9e5PP/0kPXv2lIkTJ8rYsWNl9913j/xdPkgEiAARIAJEgAgQASJABIgAESACRIAIEIE0ECCBlQaqZf7NOXPmSI8ePWTSpEnGEqtbt26GxJo3b54MHjxYrrzySvM7fmvWrFmZt4bVIwJEgAgQASJABIgAESACRIAIEAEiQATyjgAJrLz3cJH2vfLKK3LWWWfJ22+/Le3atZPWrVvLhx9+KJ988ol07NhRRowYIVtttVWVosNmEwEiQASIABEgAkSACBABIkAEiAARIALlhAAJrHLqDeW6zJ49W4YPHy7jx48XZB7ceeed5dhjj5VTTz1V1ltvPeXaUBwRIAJEgAgQASJABIgAESACRIAIEAEiQAQKI0ACi5pBBIgAESACRIAIEAEiQASIABEgAkSACBABIlDWCJDAKuvuYeWIABEgAkSACBABIkAEiAARIAJEgAgQASJABEhgUQeIABEgAkSACBABIkAEiAARIAJEgAgQASJABMoaARJYZd09+avc8uXL5ccffxT8XXPNNaVx48ZFG/nLL7/IkiVLZK211pL69es7g6EtU1segNGWmXd51YAp21h7SvEx53Bs1MS1EjHl2MjH2Ci2aUDG5RkzZpjMy5tvvrlJYpNkjxFlc6ItU1seMNCWqS2vGtpITKOM5vjPaOOad3nVMBarpY3xR9PKN0hguSLH92IhsGLFCkHmw/79+8uUKVPMu+uss45ceumlcsYZZ0iLFi1qfe/qq6+Wl19+WcaMGSOtWrWKJQ8Pa8vUllcNbSSmHBsc/4WnPo4Njg2OjeLbAhzgnnzySZk8ebJsv/32ctxxx8m6664rEyZMkPPOO88krrHl0EMPlSFDhiTOvKwtU1uePVBp4so2+tdVYuof02oYG9Qb6k3sg3iKL5DAShFcfno1Am+++aYcffTR0rJlSzn88MOlSZMmMnHiRENmHXXUUTJ06FDZbLPNakCWlMDSlqktD2Bpy8y7vGrAlG1MZ87h2PA/j2tjyrGRj7Hx9ddfS8+ePeWhhx5atafYY4895IorrjD/zZ8/X7p16yY77rijvPTSSzJ69GjZZJNNzN82bdo4bd20ZWrLAyjaMrXlVUMbiSnHv8scR72h3rjojdNiGvElElgRgeJj7ggsW7ZMLrvsMmOyf+edd8oGG2xgPrZo0SKzwYQVFm5Ib7311hokVhICS1umtjzgpy0z7/KqAVO2MZ05h2PD/zyujSnHRj7GBvpxxIgR5r/BgwfLfvvtJ1988YVccMEFMnXqVNl9991r7EPw/HvvvScnn3yyHHvssdKnTx+pV69e7A2PtkxteVngyjb611Vi6h/Tahgb1BvqjevaGHsxjfgCCayIQPExdwS+//57OfHEE83m8KSTTqrxIbjBPPfcc3LKKadI+/bta2wskxBY2jK15QFEbZl5l1cNmPvO268AACAASURBVLKNK12Lfc85HBuVjynHRj7Gxs8//yznnHOO/O53v5MzzzxzFRn1+uuvy5FHHinXX399rX0I+h6Xa5MmTZKRI0eauJtxirZMbXnAQlumtrxqaCMx5fh3meOoN9QbF72Js4a6PEsCywU1vhMLgblz50rXrl2lb9++0qFDh4LvvvDCC9K9e3fp2LGj2WAiPlYSAktbprY8gKgtM+/yqgFTtnH19ONzzuHYWIlrJWPKsZGvsdG7d2/505/+tKpRc+bMkS5duki/fv0K7kOeeuopGTZsmFPMTTv+tWRqywuODbax9h7WVXe0+1FbHvUmnTlHux+15VFv8qE3sYgCh4dJYDmAxlfiIWDZe1hYFTNBhFXEP/7xD3NjitgUN9xwg9x8883OQdy1ZWrLC94WauGq3UZtedWAKdu4eu7yOedo66q2POpNPvSmGvqx2NhAyIK33npLfv3rX9eKt4m5AHE4p02bZkIZIENynKItU1teXXqTFq5so39dJab+Ma2GsUG9od64ro1x1tG4z5LAiosYn3dCAP7TN954o9kc4la0UMrqpUuXyh133CEDBgwQZAVq2LChfPPNN043oqiktkxtedXQRmK6crhxbMTPQqqtO3mXVw3zDdu4enn3Oedoj427777bWHBfc8010rlzZ2nWrFnRfcvy5csFFjRwO8QFW69evZxiYGnL1JYHALVlasurhjYS05pTAcd/tCMd9YZ647o2RtOw+E+RwIqPGd9wQAAZLHr06CHjxo2TTp06FSWlgptmsP51PVuqGtoyteWh/doy8y6vGjBlG2vOHL7mHI6NwuRHknlcG1OOjXyMDaR7h6vgbbfdZuJvFrOq+vHHH038zUceeUSOOOKIWsHdS+0xgr9ry9SWh7Zqy9SWVw1tJKarRy3Hf/QZjnpDvbEJ2KJrTbpPksBKF19+PYAAJsAHHnhAvvzyS7nwwguladOmBfGBOf+LL74o1113nfl9zJgx0qpVfAsMuxnRlMk2ru5SX/1ITP1jyrFRc+qpVF3l2ODY4NpYeJsF1zbsIz755BOTYbBBgwa1HlywYIGx+MbG/IwzzjCxN5MUbZna8oCNtkxtedXQRmK6cpRz/Meb7ag31Jt4GpPu0ySw0sWXX0+AAA6Vv/zyi7Ro0aKgy2GCTxd9VVumtjw0XFtm3uVVA6ZsYxqzTf7HIvUmH3pTLf2YTm/xq0SACBABIkAEiIBPBEhg+UST3yICRIAIEAEiQASIABEgAkSACBABIkAEiAAR8I4ACSzvkPKDxRD47LPP5KabbpL77rtPvvvuOznwwAOlf//+csABBxS0sEIQ1pdffjmRC6G2TG15wFpbZt7lVQOmbGM6cw7HRv1a03/SeVwbU44Njg1Xt0xtXdWWx7HBscGxUfyMpz0e8y6P800+5pu0WBESWGkhy+/WQODDDz80wVRnzJgh7du3NxkG3377bUNkgcRCHIpw6uqkBx9tmdryALC2zLzLqwZM2cZ05hyODf/zuDamHBscG64xN7V1VVsexwbHBsdG8YOd9njMuzzON/mYb9KkQkhgpYkuv20QQAyka6+9Vp544gkZOXKkbL/99ubf58yZYyyykCmoW7ducsMNN9QgsZIQWNoyteVlgat2G7XlVQOmbGM6c462rmrLo97kQ2+qoR85NrincrXc19advMurhvmmGtqorafVgGm1tDFNGoQEVpro8tsGAaSqPe200+Sggw6SHj161EAFKexHjRolffr0MRZagwYNMkHbUZIQWNoyteVlgat2G7XlVQOmbKNIGnOOtq5qy6Pe5ENvqqEfOTa4p3IlsLR1J+/yqmG+qYY2autpNWBaLW1MkwYhgZUmuvy2QWDu3LnStWtXueiii2T//fevhcry5cvl/vvvl7PPPlsuvvhiOf/886VJkyaJCCxtmdryssBVu43a8qoBU7Zx5fTje87R1lVtedSbfOhNNfQjx4b/+a0a9KYa2sixwbHhQu5Sb6g3LnqTNgVCAitthPn9Oi2wLDywioA7IeJhXX/99dK3b1+57rrrnIO413VjkIZMbXml2Ps8tJGYruxFjo0xEjdwrLbu5F1eNcw3bOPqzYrPOYdjw/88ro0pxwbHhusBVltXteVVw9ggpv7n8GrQm7TpDxJYaSPM7xeNgRWGZt68eXLJJZfIsGHD5C9/+Yv88ssv8u677zplISzms52WTG15aIe2zLzLqwZM2caaM4CvOYdjYzWulYopxwbHBvcbxTesnOMqf47T7kPOqZxTOadW95yaJgVCAitNdPntVQjYjBn4e8QRRxhrq7XXXrsWQsHDD37s1KmTE4GFd7VlasurhjYS08KbZo6N0pOrtu7kXV41zDdsY/EDV5I5h2PD/zyujSnHBsdG0iyEWvt/jg3ONy66Sr3xrzeld+ruT5DAcseOb8ZEYPbs2TJw4ECpX7++DBkyRJo3b17wC4sWLZJ77rnHZCXceuutnQksfFxbpra8amgjMV09TDg24k062rqTd3nVMN+wjTXHmK85h2PD/zyujSnHBsdGXHd+i5i2rmrLq4axQUz9z+HVoDfxdu3RnyaBFR0rPqmMAKyxZs2aJe3atTNB3TWKtkxtecBQW2be5VUDpmxjOrMPx4Z/XLUx5djw34fENB+Ysh/z0Y+cU9mPLghQb1xQK/2ONq7a8kojsPIJElhRkeJz3hFYvHix/Pzzz6u+u+aaa0rjxo29ywl+UFumtjy0VVtm3uVVA6ZsYzrTDseGf1y1MeXY8N+HxDQfmLIf89GPnFPZjy4IUG9cUCv9jjau2vJKIxDtCRJY0XDiUx4QQADJ999/X0aOHCnjx4+XmTNn1voqrK0Q96p79+7Svn17426YpGjL1JYHbLRl5l1eNWDKNq6eVXzOORwbK3GtZEw5Njg2XPccHP8c/y66Q72h3lBvCiPAsZGPseGi36XeIYFVCiH+7gUBmCBef/31JsMgCsiptm3bmhhXtoDcgsvgtGnTzD/169dP+vbtK82aNXOqg7ZMbXkARVtm3uVVA6ZsYzpzDsfGymna5zyujSnHBscG9xvFt1va41FbXjWMf2Lqf52i3hBTrhtOx/REL5HASgQfX46KwN133y19+vQx2Qe7detWJym1YMECGT16tCGvhg4dKqeeempUMTWe05apLQ+N1ZaZd3nVgCnbWHs68THncGzUxLUSMeXY4NjgfqP4dotzXOXPcdp9yDmVcyrn1OqeU50O8BFeIoEVASQ+kgwBxLk655xzZJtttjFWVQ0aNCj5wWXLlsmgQYPkvffek1tvvVUQHytO0ZapLQ9YaMvMu7xqwJRtLD6LJJlzODYK41pJmHJscGxwv1FcBzjHVf4cp92HnFM5p3JOre45Nc65Pe6zJLDiIsbnYyMwd+5c6dq1q1x00UWy//77R37/ueeekxtuuEHGjBkjcVP3asvUlgcQtWXmXV41YMo21j39uM45HBvFca0UTDk2ODa43yiuA5zjKn+O0+5DzqmcUzmnVvecGvnA7/AgCSwH0PhKPATsrQ/iXsGNsF69eiU/kOTmPnjroyWTbUzvdlKrD6k36d4Wsh9r4ptkjuN843++4fjPx/jn2ODYSGr1obVWaeuqtjzOqZxTORaL64D2eNSWV/Kgn/ABElgJAeTr0RCA3z3cB6+99lrp0qWLtGzZsuiLPmKn4OPaMrXlVUMbiWnNYcKxEW2+4dig3iSJu6G5VnGO86+rxNQ/ptUwp1ZDGzk2ODZc1kbqDfXGRW+i79jjP0kCKz5mfMMBgUKZTzbeeGPZYYcdVsXECmavAlM8YMAA81+LFi0cJBbO0JemTLZxZWwzn/1ITP1jij7SxlVbXjW0kZhybHBtLLw14Njg2ODY4NgIZj1Pc+/P/QbnG843Tsf0RC+RwEoEH1+Og8Dy5ctl2rRpMmrUKJkwYYLMnDmz1uvt2rWTTp06yfHHHy977LGH1K9fP46IWs9qy9SWhwZry8y7vGrAlG1cPVX4nHM4NlbiWsmYcmxwbLhuOjj+Of5ddId6Q72h3hRGgGMjH2PDRb9LvUMCqxRC/D01BBYvXmwy6dmCTIONGzdOTR4+rC1TW141tJGYpjNEtHHVlsexQb1xRUBbV7XlcWy4akbd72n3o7a8atCbamgj9Ybj3wUB6o0LaqXf0cZVW15pBKI9QQIrGk58iggQASJABIgAESACRIAIEAEiQASIABEgAkQgIwRIYGUEfDWKRVyKcePGyUMPPSTz58+X3XffXRAUrk2bNgXhGD58uEyfPl0GDRoka6+9thNk2jK15QEUbZl5l1cNmLKN6cw5HBu1p+mk87g2phwbHBvcbxTfbmmPR2151TD+ian/dYp6Q0y5bjgd051fIoHlDB1fjIPA119/LT179jTkVbCss846MmTIEOnatas0bNiwxm9XX321vPzyyzJmzBhp1apVHHHmWW2Z2vKqoY3ElGOD47/w1MexwbHBscGxwT0V941xNsdcN7huuKwb1BvqjYvexJmb4j5LAisuYnzeCYERI0bIjTfeKLiN/9Of/mSCs0+dOlWuvPJKeeKJJ+T666+Xvn371iCxkhJY2jK15aEjtGXmXV41YMo2pjPncGz4n8e1MeXY4Nhw3aRr66q2PI4Njg2OjeLHH+3xmHd5nG/yMd84EQYRXyKBFREoPuaOAAK1n3POOdK+fXvp06eP1KtXb9XHYMo8cOBA81+YxEpCYGnL1JYHALVl5l1eNWDKNq50ufU953BsVD6mHBscG64W3xz/HP8uukO9od5QbwqfLTk28jE23JmD0m+SwCqNEZ9IiMDcuXONiyAsrDp06FDrawsWLDBxrm666Sa544475IQTTjAkVxICS1umtjyAqC0z7/KqAVO2ceX043vO4diofEw5Njg2XA6T1Jt86E019KP2OlUNmFZDG6k3/vc31aA3CamDkq+TwCoJER9IisD3338vJ554ohx77LFy0kknFfwcrCL69esn99133yoS65prrnGOgaUtU1seQNSWmXd51YAp27h6+vE553BsrMS1kjHl2ODYcCWwOP45/l10h3pDvaHeFD5hcmzkY2wk5Q/qep8EVpro8tsGgWXLlslll10mM2bMkDvvvFM22GCDgsggSGCPHj1kypQpJlbWBx98IK+++qpTEHdtmdryssBVu43a8qoBU7ax5tTja87R1lVtedSbfOhNNfQjx8ZqXfU1v1WD3lRDGzk2ODZczlTUG+qNi96kTYGQwEobYX7fIPDmm2/K0UcfLeuvv75069ZNTjnlFFljjTVqoWM3XOPGjTO/derUyYnAykIm21h7kk/aj8TUP6YcG4XJiErTVY4Njg3XoMraupN3eZxT8zGnVkM/ao/FasC0GtpIveF+w3W/kRYNQgIrLWT53RoIrFixQp577jnp37+/bL311nLrrbfKmmuuWRCl7777zlhs3XbbbYkILG2Z2vIAnrbMvMurBkzZxtrTjo85h2OjJq6ViCnHBseG6yad45/j30V3qDfUG+pN4QMzx0Y+xkZadAgJrLSQ5XcLIrB8+XITJwXWV8FshOGHMXHBhfCNN96QI488sqC1VlSItWVqywMO2jLzLq8aMGUba84gvuYcjo3VuFYqphwbHBtR9xfh5zj+Of5ddId6Q72h3hRGgGMjH2PDRb/reocElm9E+T0iQASIABEgAkSACBABIkAEiAARIAJEgAgQAa8IkMDyCic/RgSIABEgAkSACBABIkAEiAARIAJEgAgQASLgGwESWL4R5feIABEgAkSACBABIkAEiAARIAJEgAgQASJABLwiQALLK5z8GBEgAkSACBABIkAEiAARIAJEgAgQASJABIiAbwRIYPlGlN8jAkSACBABIkAEiAARIAJEgAgQASJABIgAEfCKAAksr3DyY0SACBABIkAEiAARIAJEgAgQASJABIgAESACvhEggeUbUX6PCBABIkAEiAARIAJEgAgQASJABIgAESACRMArAiSwvMLJj/lC4JdffpHRo0fLjz/+KI0bN5Z9991Xdt55Z6lfv74vEbW+oy1TWx4arC0z7/KqAVO2MZ05h2PD/1SujSnHBseGqxZr66q2PI4Njg2OjeIIaI/HvMvjfJOP+SbOnEECKw5afFYNgblz50rXrl3lhx9+kLPOOkvGjh0re+65p/Tt21caNmyYSj20ZWrLA2jaMvMurxowZRvTmXM4NvzP49qYcmxwbLhuRrR1VVsexwbHBsdGcQS0x2Pe5XG+ycd8E2fOIIEVBy0+q4bAokWL5K233jLyYHk1b948mTNnjvzmN7+RevXqpVIPbZna8gCatsy8y6sGTNnGdOYcjg3/87g2phwbHBuumxFtXdWWx7HBscGxURwB7fGYd3mcb/Ix38SZM0hgxUGLzxIBIkAEiAARIAJEgAgQASJABIgAESACRIAIqCNAAksdcgokAkSACBABIkAEiAARIAJEgAgQASJABIgAEYiDAAmsOGjx2cQIrFixQj7//HN588035YMPPqjxvXXXXVd23XVXadeunTRr1iyxLPuBn376Sd555x1ZsmSJbL755tK6deuiweDfe+89EzgebotNmjSJXAcbILFNmzbSsWPHVIPNF6qURhvrAgP9+sknn8jjjz8u//73vw3Gv/3tb6VTp07SsmXLyDjW9eCCBQtk5syZ8vHHH9fQHbiVol99683ixYvl22+/lQ022EAaNGhgqgacp0yZIu+++65JLrD77rvLLrvs4kVfsxgbdeFtdfrAAw+UrbbayksflksbUQ/MP5MnT5aff/5Ztt9+e9lnn3286WohsL744gt5+umnjU5hrvvjH/8oG2+8sRdcwx9Jo31Zz3HFgEpDT1PplAIfzRpT7TlOW15W8432WqUx/rNc/7PY32jIzHr8Z603ac+zWY3/tNeqctObtPux2PfT2lNpr1OF2pf2mUpjfktbL0hgpY0wv78Kgc8++0wuvfRSuffee+tEZZ111pELL7xQzjnnHFlzzTWdEVy6dKmMGTNGzj//fPnuu+9Wfeekk06Sa665xpAs4XL11VfLyy+/bN5r1apVZNk2QCLIm7PPPlv69esnaEfaJYs27rXXXnLZZZetahrqcMcdd8iAAQMMGRAsO+20k9x6663y+9//3jl2GWKf3XzzzUZGsB/D2EJXTj31VLnoootkww03dIZ++fLl8sgjjxhd3WGHHWTkyJGG2Hj00UeNLoGoCxYQdddff73sv//+zm3UHhtRwLE6jb5GnyctWbQRMqE7EydONCTVBRdcYPr0zjvvrKWvIEChY3/4wx+c+3HatGly1VVXGV3B9/7yl7/I0UcfbYjdsO5gfhg+fLgcf/zxzoS3ZvuymuNK6Z1vPS0lz+fvWWGqPcdpy0MfZTHfaK9VWYx/zfVfc39jx7WmzKzGv6be+Jwv43wri/Ffqn6+1qqs9KZU+9L4XXNPpb1O2X7M+5yahl7gmySw0kKW362BwJdffiknn3yyfP/994aY2myzzczvIANAcPzud78zpNXXX38t48ePl2HDhkmHDh3MAW+99dZzQvOZZ54xh8dDDz3UZDSExcxjjz0mo0aNki222EJuv/12IzdYkhJYM2bMMAHn27Ztaw6vBx10UCxLrrgNzaKN4ck2WIfzzjvPtB0LAazs0I+ffvqpPPDAA7LjjjvGbZ7AIg5689VXX8kJJ5wge++9t7FaCZKP2KjgJuall16Sf/zjH7LJJpvI3XffbQgEl2LbA9INhNjhhx9uSM1u3boZ+SAot9tuO9PG1157TW677TZ5//33DenpQvRoj41gOuW68IEVwYMPPiiwwAKmKGuttZbBYY011ogFrXYbUbkPP/xQTjzxRNNHGO84XII0AjE5ZMgQad++vZxxxhkmMQR0Ff2YRFfxDcw3KLBYA87//e9/ZeDAgUb/MS6QRRX6Cyss/DuINfy27777xsIzi/bZzZbWHJeFnsbuhIQvaGNqq6s9x2nLy2K+0V6rtOe3YoetNNd/zf1NeGzkdd+orTcJp0in17XHv/ZaldW64dQZCV7S3lNpr1PVMqcmUIE6XyWBlRay/O4qBGAKOXToUHnxxReN5QNcsoIFpNVZZ50lxx57rLFGQIGL1mmnnWYOy+eee25sNGEC2r9/f3OIhOwWLVqYb6AumBR79uwpCxcurEViJSWwQHqAtAKR88YbbxgXOhBzsOpo2NBv2vis2hgksEBy9OnTR/AXZGPYXRB926NHD9l2220F2FpXvCgdumzZMrnyyisNMQXLGBANpQrcws4880xDNIFAjCMP37btATll9abQvwXr8cMPP0ivXr2MWxgssUCURi1ZjA2QyCB2QBTHLdDnuNaJWbQRMq+99lp59tlnDUG+zTbbGOtAWOeBuD799NNrzAvAweoqiNa4umPH4v/+9z8jDyQVbvL/9re/GZKskDwQ3Rg7IANd9EazfcDHbra05jhtPUUbIRPWsyAy45ZNN91UBg0aJGuvvXbkV7UxzWKOq4Y5VXut0p7fguNfa/3X3t+gjdoytcd/FnqjPadmsd/QXqu09Ua7D4NjUWtPpb1OVcucGnkz5PAgCSwH0PhKPAQQUwpk1JFHHmksoQoVHIonTJhgDn/WbRBkFyxfgv8WVbKd4GG9c9xxx9V6DbGUYF1jD5k44KIkJbDs5g6H07vuustYIMHKDG5LOMjCQgMEXr16yVPIZ93G4ATcpUsXgWtmoQKXUVjy3HfffbEOd3ZTAMurYnpTTJdgiRVXXrA9sLKC5VXw34rpEp6BZR8seOKSO1mMDdQ3aF5/8cUXG6uycNw54A8yEG53cJNEqV+/vrHCwt+oJYs2WpmHHXZYDb2cPn26GYMY54XmBd+6iptg6C5wLCTvn//8pyG5XPVGq32FNlsac5ymnqKNSDUOizgQmGFX4VL67kLuhm9gNTC1MrXmOG15Wcw32muV9vxW7LBl+zaN9V97fxNlra/0fWMWeqM9p2Yx/rX3VNrrhnYfAs9ic2paeyrtdapa5tRS+6Ykv5PASoIe342EQKmNSDEC4KmnnjIEUNzDXTEiIlxZa/KPA/mIESOM248vAsvKQttBpoDMQiB5FASIRwBnkF1wbUK8prikQLm00W4WYNFjCZ8wzq7kTqEFJYrCucrDtwtt8GC5A7fXQw45pCAJgfegoy6kWRZjw2IY9PeH7sPaDbppyVXf8RriEoBpjP9SOuWqO8W+C7dFHO5g8VlofPiWl1b7im227L+nNcfh+1p6Gpxb/vOf/5gxD6vPm266ydmNvdR8VcyFIM11Q3uO05aXxZxaatwV04NKH/9Zr/8+93DlsqdKc04tpqel9NdVT7OcUzX3G1ntqcLhPNJcN9BGrXWxrrGY1p5Ke50qtqfK25xaag+U5HcSWEnQ47uRECjlZmZdaeDSZ62tYBkFtxq4hLlYYFmZCMSOg3kx970XXnhBunfvbgI8Qw4sMJIEcQ8vKBYgtAexeGCJBEsz3OTZ4nJzj3ezaiOwgtUOXGVAdtxyyy3yzTffFMQZ7YY1AxZWuOTFyS5pzflBICFmUZSA/ljc4M7361//OrZbFjC1riCw1LHurjBJRxunTp1ap5uki+tZFmMjPGiB2RVXXGEs1i6//HLjzguXW18EVhZtLDY2QIZgg9C0adNaumh1FboM4rx58+aR5jc8hLkL8a2Q6dS6nkJvQOzA+grWl3D5C2Y2xa0m3NUgFyQJ6hS1aLevLgIrzTkuiEfaehrG3q4NIK7hGmjd0KP2UZTnihFYaWKqPcdpy8tivtFeq7Ic/1rrv/b+Jss9lda+MQu9Cc6DGnNqFuNfe0+Vxbph26jRh1nsqbTXqeCeKs9zapR9kOszJLBckeN7sRCwwfFgeYRDGw77IJVmz55trJ+Q6Q1WSoiDBXLnnnvuMQQC4tXEcR8LVgpWMTiM41AOkgpkVtj1CYdMpLbHc+uvv745pOCQGdfqq9SCEqwXZCKbHoIhwyoLdXIJjI1vZtFGEHAoIJR233132XzzzQ0pB6IKOKNfQRQgsDpIQbjWufYjyET0P+LLII4QMv1BLmJtWUshxDlDHCrEHIPOJAmojnbZIKdoA9q03377rSIo0M+IaYYg7tgoPffcc4bUwgEGZIV1RY0zOLIYG+H6oa2TJ082bUMML2Tug/UJ9NJHFsIs2jhu3DhDHMG1FeO7TZs2RV0fYa6OwP/IIOiqq4i3Bby23HJLk4ACcZRwcw29xd+jjjrKWPUgKQXM4KE3cB/EvHfEEUfEURnzrHb7sprjgsCkrafheRrzK1zt0Ec2PmPsjqrjhaww1Z7jtOVlMd9or1VZjX/N9V9zf2OHqabMLMa/tt5oz6mQl8X419xTZaE3tn04v6S9LlpZ2nsq7XXK9mPe51Sfe6bgt0hgpYUsv1sDAVgZ/PWvfzUZwEDeBAsICRySEdAY1liIl4UBDaILVg1xrHaC38W3LrnkEmNNgVv0YjGRMCFDHgKvgzxzsYiKs6D4VA3NNgKnn376ST7++GNjSgyLJPz36quvmibBjdBay3300UfmwIfnBgwYYP5zsWCATHwDAflBsJQqiNUE8gXZJZPEGYuaghn1gUxYaO25556lqlfw9yzGRrGKwsoF1kAgVpCFCdijT12yKwZlZNFGyIQ1lI13Vcyqypps/+tf/5LevXsbSylXXR07dqyxTsQ8gnkNcxjmFRAgsHKDNaEtwXnPJcGDdvuymuMK6WpaehqWBZIaabzRP8ha2ahRI6cxXuylLDHVnOPQfk15Wcw32muV9vjPYv3X3N/YMaopM4vxr6032nMq5GUx/jX3VFnoTbB9aa+LQbJMc0+lvU5Vy5zqddMU+BgJrLSQ5XdrIYDBisC4mJBghgp3mz322MMEVd56660N4QAzTqSeR1woWEQlLbixf+utt4ylFwIe15UhDhYTyHYHyyhYY8BiK2qxaXRbt25tyDLNotXGauq1/wAAIABJREFUYm3CZuGrr74yxCQsk5D5DxYtwBLWS+jjOEG/C8mBjFmzZpmMhCAH3n777VWP7bTTTtKuXTuTebBt27besj0CVxy6Jk2aZIg6kHK24CC72267rWqfK8kaXKi1x0ax/sQ4hWUZSENYtQHzpAQWZGUx/iHz888/N+Mf+lGI1LTZSGHGve+++9Zw83MZx9BVEFXQEWQYRIEuwYUYAcJhIbjrrrua+Sjp2NBsX5ZzXKF+SEtPXfrc9Z2sMdWc4+w4yPucqrlWaY7/rNb/LPY3WjKzGv/loDeuc2bU97LYb2jtqbLSm6jY+35Oc0+lvU4VO++keabSmt9860H4eySw0kaY3ycCRIAIVCACuImG9QnIwXXXXbcCW8AqVwMC1NNq6GW2kQgQASJQ2Qhwrars/mPtywsBEljl1R+sDRFwQgCufYinBas2xKSCJVgxqydk7oHbFDLOBYNKxxGsLa9Q3XDDhiD/cC2ExQssaPbZZx8TH4uFCFgEtHVVW1419HS5YMo5pxq0zX8bqTfJMC2X8Z+sFXxbux+15bGH84EA9aYy+pEEVmX0E2tJBAoiANNaBFQ8//zza8QWQ+Dqa665xhBZ4YKYQC6ZFvEdbXmQCZcTxLWaOHGiIakuuOAC2WGHHUzAdsTWCsYVgrUQXBf/8Ic/JIqBRXWrfAS0dVVbXuX3UOkWZIUp55zSfcMnaiNAvfGrFVmNf7+t4Ne0+1FbHns4HwhQbyqrH0lgVVZ/sbZEoAYCNtsKAm4jWx9ifCHj2ahRo2SLLbYwGdUQ0DxYkhBY2vJsVhDED0J7ELx5nXXWMckAhgwZYgIrI9McMua9+eabJuMhYpkh1hAyXbJULwLauqotrxp6NgtMOedUg2b5byP1xj+mWYx//63gF7X7UVseezgfCFBvKqsfSWBVVn+xthERQBBxZAADmRG3bLrppjJo0CBZe+21I7+qLQ8VW7x4sQm0jYCOyLZmM6fBXQFkTs+ePcUGqA6SWK4ElrY8tAMZ4ZBKF5nwttlmG2NtddFFFxli7vTTT6/RbmDy9ddfS48ePQx59Ze//MUElGepiYC2rmrLq4axkYVOa/ej9nwDTKthztHuR21dzaJ91Ju6e9llT5XF+NfWVW15WYwN7X7Ulqfdh5CXRT9qt1O7jdQb/3N42jpDAitthPn9TBBYtGiRscIBiYHsbnFKp06djFtenCyE2vLQHptK9+STT5bjjjuuVhORre/UU081bn9/+9vfDAGE4kpgactDnK7TTjvNZGuDS6Qt06dPN5kr0Y5C7b733nvlwQcflPvuuy8WCRlHRyr5WW1d1ZZXDWMjC/3T7kft+QaYVsOco92P2rqaRfuoN3X3ssueKovxr62r2vKyGBva/agtT7sPIS+LftRup3YbqTf+5/C0dYYEVtoI8/uZIvCf//xHzjnnHONidtNNN8l6662Xan005dkJ9+yzz5bDDz+8YLsQsB0E11prrSUjRoyQrbbaKjGBlbW8Uu2GCyVcCeOSkFEUY8GCBYL0tp9//rkJlr/++usbt820SpryNHUV+GjKK6UjqE8lj42wvtm02gceeKAZ48UK3JxAZl944YXO5K5WP2r3YZD4DM9xperia85B8NjHH39c9t13X9lkk01SjeOn1Y/FdBGpvGfMmCG4aMElBeZRWAzfcsstxoJ2//33d04yUi7zjZbehDGGNUEwNuSaa67pbZ3S0ptS2PmewwvpKXC85JJLzFoPy+60Lbq15Gn1YV1zahDvPK3FaFce+zHYX7COwiUx1inEnS2WMMrHvlhLV8thvvGBV5RvaGEapS5JniGBlQQ9vuuEQBzT0ObNm8tvf/tbE5R7jz32kIYNG8aW+cILL0j37t3lkEMOMa6B1tUu9ocivqAlD+RGnz59jKXYlVdeWRQbWx8EQIcrHiyUXIK4l4s8HHxw4920aVNp1qxZjV6BtRms7r755hsZNmyYQH98FATnxXf/9a9/1TgYIB7XmWeeKeedd55XclRLnpau2j7QklcuuhrWPV9jMfxdu/m67LLLZK+99iqq8o888ojcddddicldjX7U7kOAVkym1pxj+3HChAkmoyrcpGG9AqI8jaLRj4XqjXTyAwcONP+deOKJZl0CyYK9Af7/+PHjBSRi0vVaq31Z643FGOsGLupgffzdd9+tgt6uU3379jUxJJMWDVyzGP/F5tW6Lu2SYhl8P8oh2pc8jT6sa05Na22sNr3R6sdCeop1Cueybt26ybHHHlvR61Q56I3FGJc648aNk1deeUXmz59fcMi7uGUHP5SF3viau+x3SGD5RpTfK4mAJbCmTJlibl9RwOJvttlmxt3P/lv4Q7179zYxkeISUIhPAWscbEJweDv++ONL1jHJA5ry0K6zzjpLLr/8ckPSgcwK34agPk8//bR5Dgch4NekSROnQ6y2PEziCNIOF0LUv02bNkVve6BXd999t1x11VUmRhaC2vsoNjgv/h5zzDGGUEU9oKcvvfSSPPHEE3LAAQeYrIgbbLBBYpGa8jR1FcBoytPWVU15MK8fPHiwYA5FWbJkibz99tvG0rRly5YFdRAkDHQLli2wxow7jwY/qtWPmpja9mU55wBXWHdiTvnHP/5h+hfEDizrMA/ixjtJv4UVQ6sfw3IxTyNGJWI4grDCvFmvXj3zGC4hnnrqKRPDEYQs3OBdi2b7stQb4BNcN3BZt9122xnYli1bJm+88YZMnjzZ2zqlhWsW4z+oayBazz33XJP1GJeFVkdd9bHUe5rytPoQbdbuR2154X7Naz8G2wlr4eeff95YdGNugcUnkknh0mW//fYrug8pNQYK/a6lq1nrDdoO4wKcXUqFvnFxy85iD+fS31HfIYEVFSk+5xUBmAyfcsopcvDBB5sNQjBgOiZGEE0PP/yw3HPPPdK2bVtDwPTq1csQWC7EBNj1adOmGSslZK5r1KiR1/aEP6YlDwslTNxhbYRNa7G4T1gAcFsCSyEQL66Tn7Y8HGYQoN7GuypmVWVjkMBCypXoLKQQ2PzDug3ZSUaOHCmwYgsXa46LG6ikm1xteWiLlq5a3LTkaeuqtrxg1rMokxmIEFiyQp932WWXKK/U+YxGP2pjagmULOccC7ols2A1BzILmVhhPXPEEUeYtXP33Xf34ham0Y9BRcJBB279WIeLzZdoO/oAa7a1znJVWK32ZblWlVo3goldfKxTWutGFuM/rGeYZ7H33HLLLeXII480l61hy2+8g4tDhGpI6k6lKU9rbGj3o7a8QnNTHvux2ByMy2OcL0AA4fIF69QJJ5xg/nP1nMniTJW13thA8v/+97/N+ofLchevo6hrpdb4j1qfuM+RwIqLGJ9PjIAdpNgEFHN9s65g+AvyAoQTBjSIL5+uYYkbUwYfgGXFW2+9JbNnz14VS6RYtZCV8Y477jCxR3ALHidQvf2mtjx7kEP79t5774K3oDbbIggmWCnAwsxHsS4tiNGCGBjFCqyvJk2aZEgubGJdi7Y813pWynvauqotz/ZDVBfCSum3YD2zwDTLOadQHwEDuIeNHTt2FZlV14VFOfez1VVcNPzpT38qWtXnnntObrjhBidL4azan5Xe5HndyGL8h+dVHM5LFddLweB3gy7EGvJKyfD5u3Y/asurln4spROYi0DABMksWNHC0hZeNmlbMZaqX6nfy0FvunTpUiNxVak6V+vvJLCqteczbLddpBGPoUOHDkVrMnHiRBPPwQbj9hUoN8OmU3SFIRA1JkVYV12bqS3PtZ58r7wQsDGa4F4WTiqAQzVu2nBhUO6bx/JCtXxqg/6F5SwCvMMiC9ZYsMSC+0bQerl8aly8JlEtsHDRghggSS2wKgGTpHXkupEUwcLv2+QYsPAuVXBxhVhAa6yxRqlHi/6uLc+5onyxTgSqtR+xz8DahDUK5zW4we28884Gq48++kj+/Oc/yxVXXOElDl8eVdBeRCBcQLHEXHlst2ubSGC5Isf3nBGIc1uIDbt1i/vnP/9pNuxpZJdzbgxfzDUC1jUDB4RiAYXD1oJJshJqy8t151Vh42wQZ8TEuvHGGw1phSCgsHaBDiNWHly3WMofAUtawZV+9OjRhsCCawZusuFGj4NBmu4FaSKEGGzQT4QIQEy2ILEKwhU3+HAzRAZduG+ReK27N+y6gbGOMAuFLJB9rlNp6ga/TQSIQOUgYEkrhO+AqzuSR8DNFmRu586dzf9Gef31100IE4QxgFdNkn1y5aATr6Z2Hrd/K3V9j9dq96dJYLljxzcdESgVrwGffffdd+W0006Tjh07muxv2NTi7w8//GCsspCBjoUIaCCAoMrINIgA2ThMBc2gbeB4G69tm222SVwlbXmJK8wPlAUCNhU53INBcIBwRdwr3AbDmgXZR5GVE5cAPvS0LBqds0oELa1AWr3zzjumDxEcF7fXyExYKP5OpcHw9ddfG5dsBD7HgQau4WgnrLOQGAMZkmBh5isxRqXh41Lf//3vfybRyY477mgOihtttNEq4s+uU7CK+Otf/7rqUOkih+/URgDjFpmPYQ3pK3xBXThry2OfuyMA4njWrFkmbAf+Yu1FqIvWrVsnjpfmXqtkb6JNuGR48MEHV5FWUS5XQFy5ZEBPVtvKehtrI+ZxxA7DPg6Jt0j2Fe5DEliVpdu5qa01J8WhC5ndELcIG64vv/xSXnzxRXnooYfMRI84TSAMYHaKgxeCu2Njy0IENBCIE5MiXB+XmBja8jQwpIz0EbCXAlOnTpVbbrlFtthii1pCLWmAAy4uAxo0aJB+xSghFgLB8Y/MgwjWjjhRleYmGKXRuKkHsYo1PZhxCes9XChwaYBDEUttBLhO6GkFDusg/kaNGmUyvRbLDuay3hdqhbY8PSSrSxIu3eECDTIZWUDDBZcSIHQq0SLazj8gseJcriBzMvYhiH3sM5tuXjQrzrzua76pZOxIYFVy71V43b/66ivjRgBiCptZW3ATi6B/F110kWy44YaC+ANwJ0BGBmxs83ADXeFdVzXVjxPLIAyKS0wMbXlV05E5b6h1y0bWn7qytML9Gmb+xbKV5hymsm8eMvDCbR4XOptssklVuM7Z+G346yuTW9l3dMIKcp1ICGCM12ElCLddkKmbb765TJ8+3VyqItYVsmTCavC4444zB3lcxia1wNKWFwMKPhoDgTfffFOOPvpoY0GD88tOO+0kG2+8sUm2BOIHl/OVahGN+QeWVMiEm8fLlRjd7PXROPO6y/nCa2XL4GMksMqgE6q9CvChxqQOZn6DDTaQNm3akKSqdqVg+4kAEYiMgL25Q8wgHKaKFSbCiAxpWTyIy5sPPvhAkN77V7/6lWy55ZaJgkSXRaNClUBWYpAAIK9atmwpiN/GEAHl2FPVVyfsTfv06WPiCMKyFeQU/j/i+uDvokWLTHw6zKtwd8WFa5KiLS9JXflucQRspnW49RZzg/7iiy8MsZV3i2hYFGJux38sRMAnAiSwfKLJbxEBIkAEcoAANmA4NMMaUiOQpLY8dJG2zDTl2Q0zbvCGDh1a0Dwfh61LLrnEZCT0EUcQ33vrrbcMqbLuuusW1fpvv/1WnnvuOeMKlyRDl7Y8NCgLmZCLYPxw80RgXJA7wXLSSSfJNddcY2Ko+ChZWX3B6hp6CDdC/G+4RIwcOdK0DTrqs40+cOI3qg8BezEQTGuP+RXxjIYNG2YsaDBH9OvXz1hlgdRKknBAWx7WDawJsCxDTDoNt3JtmdryMEpsP9qEG8VGji+L6CzaCBfJ999/X5588kmBtVnQi8a2F5cRGCNwv23VqlWiCQRW5oi5BetkEMhpE2La8hKBU6Uvk8Cq0o7Pstn2ULBw4cKS1cBNLLItJTXLjmOaiYB5uBXZYYcdjPmvS9GWhzpqy8y7vGC/Q2efeOIJuf3222Xy5MmrDls4gMFiEAkHfPr0a8tDW0FYIdA3NhtIhWwLYvEgqCRcJJKOwyCm2vLy3sZnnnnGuCxAF3GziwMVyEfcgCJuy6233moIApAiSI6RtNhN+mWXXSZ77bVX0c9NnDjREBVJs8dqywseRLTaCJk2VtmUKVOMSxKIHbhpYEM9YcIEEx8Swdx9BTgPxt3Ad08//XQj03Xti6JXwTYecsghAneIDz/80LQJYQUwB2277bbG1XWrrbaK8smSz4CoQ4w4kK448BUqvt0ytGVmtW7A7Q0ZJbE2aqwbWvLs2BgwYIA5OKPA2mr48OFy//33y3rrrWf+DRmyx48fb+ZYXPq4lqzknX322XL44Ye7VjvWe7aNWjK15QEM69IPAquURTRiACZ16c+ijXAhRLiCYjHhgAPObsgyi5hXSS6vgmsx1kAEOEeWw2OPPTa1dSq4LmrIQxuzOBtDrvY6FWvCqONhEli+kOR3IiOQRaC6ODJtQ7ARGThwoAkmG9cKRVteeIKP2hmV1MYsMAWOIFpwS4kbV9z84DCJgw42q7h5feSRR8xBE5tauMAmLdry7KG5Z8+e5nCMTQfiNeDgiCxoOPDNnDlTsOFEZjsfRB0OsJryqqGNIKpgzYLDVthqB+1PMtbt5go3oEi0gQIrGfx/EJyI11SoILg8CCxYaIE8w7iJWrCZ05SXRRvDWOBWGxYeaDfml1133bUWXDZDLzbvSS0+8HHIROZTEPSIjwbiDLqCfkXMSRzcfYx525BgG6ETyMiFwxACGluS8z//+Y8hYW0W4qSWIZi/EFcTcuoqPgPjasvMet3A2gjSHAXxzEBI4nDbu3dvufbaa73oUHDd0JCHeRR6eNBBBwksH1FeffVVsxaCwNp6663Nv/lyzdaWB50599xzzWWtj7kkytyuLVNbnp1T4XIKy+NiFw2oFzCH9Rv2kUnmOO02WotvWCKinXCdhR7hIgvzLPYI2A8jMyf+wjXcRwHR8vzzz5u4ySDLMV5wsYpLl/3228+bHFtXbXlxzji+1irtdcqHHthvkMDyiSa/FQmBYNDW8As4FGGDDksQ3AD72vhAjr31hUkrMoPghhe3ArAkgq86rATgl25Nw7FBweSM2xEXiwVtedXQxiwwRbBNHK5woIQbFDLL2MMWDuQgsLABwWakV69eiVwI0Ifa8nCghJ7j4GzbGDTPBjFi2whLFGxQkhRtecENZZ7baNuJQ+PYsWPlhRdeMLFbMN/94Q9/kCOPPNIcMJO4uNjAtHXduoZ1AzJvvvlmIz9u0ZaH+mUh0+KCmFewoDvggAPMxUmxvsKhCGRMUouPcH9YMgvjHWQWLDERvBqZf5EREUF7k6b0tm0EKQC3JZQwgYV/QxsnTZoUm/gMt8lm6MSeAhcRmMOLJYLxFUQ+C5nltm6AgMaFyKWXXioa64ZveXY+xR4UpJXN7oq5z7oU4uBsXbPh9huXpC80/jTlQT6IRuxb4AqOORrEYKHx4WtsZCFTu4044+BSoH///sa1DiTubrvttsrtbdasWWbutueNYOw0V5w122iJlqOOOmrVHH7dddeZNtvwBCB/cEmJC5Cke8ZC+wZrkYxLD1y+YJ1CEhv8B4upuEYHpfYmGvK0z8ZZrFOlcI7zOwmsOGjxWTUE7O0EMg9iQ5/k0IVK24GKzIfFYsSEb0SwmUcckh9++CF2zBhtedXQxiwwtTeiSHVsbyjDhy1rUYCMREkPlNryoDf2QPm73/2u6C2szzZqy6uWNmpMztADbExBamJDB5LlggsuMBliCxVsxpPEUdOWZw+tmm0M4mYPBsjAC9eLYgU3+zfccENit8y6dAabaRzKQYZaMgvufr7cXXCoA5lUjMDy5Xpq3XlQ97pIQZ/jR1sm142VvedznbL68N577wmSYyDmHAgqXHrCJQqXWHvuuecqtx+Q9D4usDTlZWHxoS1TWx70Jo7M8LzjYlkTR57L98N1LOTqCjdaWEYFQwXg0gAWvdYowOccG/wW5ltkdgySWSDN4MKZ9NKuGHmmKS9YB59nY+11ynf/k8DyjSi/5w0BTIiI15L0VgsVsgMVLhF1+frDFDzok15oUo7SQG151dDGLDC1C3Wpw5avA6W2vOBmK9jGQjqeZhvTlFctbYS5PiwFcACyZZtttjGHrDTiGUUNcB5lvozyjLY81ElbZiEiIoxNGof0QviDwIJ7weOPP24sMGGNBUssHFKSpE7XJlsKzalR9C3JM9oyuW6s7i1f61Sw/5ElG9+FdQfissKqBu70t912mzRq1MhYmlx44YVe3CQhV0tenDimvuLDacvUlhdcN6LE+Q3PMy5xf7XbaC8hYbGHOFgouNiFuy3OTLDiQ/F1CVHXXAyvHaxNWKNwfoOFJMJgoHz00Ufy5z//Wa644gpjoeWjaMsrVGdfZ2PtdcoH/sFvkMDyjSi/5w0BV/KoUAXiZAXBDbO9RXCNbaAtL3hIj5L5pBLbmAWm2u4u2vLsZgsukAhIC5P3QqbX9tD8wQcfGAvGYi44UQa/zdqkJS/vbawrYx3aDgsoBHeH1YCvzHXBfsaNIIIqwy0ChzhswLHJgxURXCPgZmODHUfRj1LPaMtDfbRkWvdaWDwVioGF33Hzi4MCYvL4jltjSauHH35YRo8ebQgsbPztmoKDgQ/XDOvuhqQYf/zjH02brFs25D399NMmcQSs+xBbJUmx8VoQp803XsXqpS0zy3UDY7xYDJ801g0teUl0ju8SgagIYOwixqCPeTWqzKTPwRsCbsFz5syRIUOGmD0GyKLjjz/exOD8v//7P+P1ApIXxFZSq91wfS2JBAMHrJUglEGaIbB7586dVxFor7/+ugkXgxAKWF9c3d+15ZXqH19nY+11qlS74v5OAisuYnxeBQH4hmOTjs1K0gMzKmwHKmJdFQuqaOMrbbHFFnL99debmzXIhkVDXBNYbXnV0MYsMI0ScNgGVUYwScRYSeLuqi3PDubp06ebmyocGrEJCBJUONQ+9dRTpm04VNeVcS7q5KAtD/XSlqkhz7qb4AYS+ofA3siKibhXsHRBMFXEh8B/iPkH6xlYZfkqwaDKyLYE61UEbIW1JDaOjz76qInn5CtjnrY84KQt065Dzz77rOnTvffe2yRUQIyTl156yfSlT0yDllYgrZC4AQcSyMacgMyESQjrQrqGgw+sVrARR7B4rLloG270cehAgF5Ye/nSG4wTBN4+//zzjduixmFRU2ZW6waC7cO9DsQg4kIFs9SmsW5oy/M1T+bhO3Abh0t4MD5m2u3SlqklzxIiWI9hOY15t1WrVt7gxPcRLgUxqRAkHhbYruRNsUrZLIRINIIMpLi4ApGNtmDdgBs+5nfsAxCKJUmQetQBfYOLDiQ4saRVlMsVEFeoa9wsyNryona+77Ox5joVtY1RnyOBFRUpPucNARxuMNF9+umnBb+JyRfxhFB8pXzHt2xwXkzmIMcQkBb/GwsINs04nON/Y6JDTBcsLghM6BqAVFteNbQxC0xhzg9SB5sB/EVGtQceeMBYmyBDHxZsEK2+Ur5ry7PjEbEKYHGBmAE4MNuNKkyyC/079G3TTTc1t2xxXIq05aGe2jI15IEEQBBszFmIv4KNZCHyFIdbjBsQBhtttJEhBXxYRNlDM+JcQAdAqoSJAZ8Z87TlQW+ykAm5OHwgxhUslYIZJUEsIbaHtW7zsSgH46eATEKwdpA8cca0Sz1g1QbCE5dDwaQAOJQgVlXfvn29uH2ExyLqCrfaQpmxXOazQm3PQmba60axfVux9cH+OywjQIK6rhPhfWJa8tCPcVyxwv3u4mKnLa+QrmKOe//99+XJJ5806wSsWcJlyZIl5lJk1KhRXogWbZna8orhDN3FPhHzup3zfLhlW3nFrLHtnAoyycfab9dGuNXiogWXm7jkwCULLglwyYLiMzu3XadAYsW5XBk8eLC5hIIFepxsutrygvtUrbNxFuuUy16h2DsksHyiyW9FQqBUwEG4KWDTg3hVMP30eeMzdepUQ57hhjdcsHnHJmuXXXYxhwaQXLi1wEHC9XZEWx7apC0z7/KAKTYGyKaEw3q4YDHFImlTakcaBCUe0pRXilCuq6ouBz5teVE2BpXYRsR8gE6CTN1xxx1Lqh0swmDif8011xgT/6SlkNtSoW/6yianLQ9tyUJmEMPwTTrWId/WULgpR5wrZIuCm10SC1IXncJNN9ZbWOwkDfpfSH6c+cZlPisXmWmvU3FwDGPigqu2PNS51N60Lv12CY6tLa9Q/a0lTV2ZZbEnR1IJkAAIYp+0aMvUlheew59//nkTL80SO2lkzAN5BFdv/AVxhEt4WGPj8jENy91iOmDnc/wOUtfX+Q1kL/oRhgdpX66g7tryosw/vs/GceZYlzk86TxR6n0SWKUQ4u+5QwAbZUzyMEcHUYC4MLBeaNu27SoLAjyDG2Is1kk39Nry0GHaMvMuD5jiFg83OdAd+PfDJBo6A+srX4t0cLBpy8vdQM9xgxAcFhYqIDSimufbLJ44NNlU10kgsocvuGbVlRjDVyBXbXnBDaVWG5P0h693g5kf4RLm48Dqq278TmkEuG6UxqjYE0FCCW5QcMnGhWYUl1PsAeIe2LXlhdttwzLMmDFDbrnlFrOXQcw5hAmApSdc0IcPH26sfPG3kNViXLS1ZWrLs/tvYIrLJVjoB8lB4Hvttdd6wdJib9f2Z555xiS92n777Wt1C847uJSHTmvFAoyrG3yeCMRBgARWHLT4rCoCWDRhnnrwwQd7nexVG0FhRIAIEAHPCNiDD+LPIPZU1OIr+CfkwToIG2GQaLiZL3TIs4FcEXswbhzBcJu05Wm0EcQ/rLzwN25xOTDXJQMXNrAwRWB1xMGyBdbQiI132mmnxXLBKCYLct544w0TzwR/58+fb1wFd9ttN+PaB8LAt5VZXGz5fPUigH3npEmTTJwdWMzApR4Wq7Bebd++vfdYQtrygj1r15GjjjrKuKOjIGwGwiXYSw5YaML9HBaaILWSFm2ZmvKAFXTmjjvuEIRkQNljjz1BRwMUAAAgAElEQVRM9kp4kyDsBHBEWBKfxWboPuyww1b1Y6Hvu1pD22y8WlkV68IGGL/99ttmjQq619t3QFjCMAF67Oo5E5SvLc+nXuT9WySw8t7DFdY+HFJgbovYGHDz+/3vfx87+F6hJseZgF3S2IZlasuDfG2ZeZcHTLEYQidx82gt8bAhgssNrLFssGOY1/oo2vKCdUZ/YvOFAyzGHlwicJuHjSxM0X0dYK1MbXl2jOShjXZTDiusDh06RFY9X9ZQViDiBYLcgI6Eg/9j3OAQiE07bvdtuu3IlS3woLY8VCFNmeXgQoQ2glSCaz3cXOCmcNBBB5nNP+qHwzxi/cEKDS72ceKIhOcXWCTAYrAudyUQZngGbjBRLF+i6lMWB5G0ZNrYSbAeP+SQQ6JCkMpz2vO4pjwQAyAiEA8VayKIVlibwooFrky+A2Nry7PzDzLHgVhBKXTJAWIbOCS9hMD3tWVqyMN4BGEC4goxxHbYYQezHiL7L/ZOuGyw9YB1m28CK23r5HJZp4JJa+qazHzFFUtbXtwLLN+XVtpnON8LEAks34jye7ERgMl7oeCGWARg8gpT7mB2m9gCYsY2cIllEK5TnAnfh7zgxmDChAklIfIhU7uNmvKwCcGhHBsSHBAQ4B9kFeIJ4BYSvvi2YFOL32EJ4+puqi0vrCA4wCIQJzaoOEAixgDcIdAuHGwRb8lnQE5tefaQnpc22hh9IBtgBRW14AYWumv1Oep7xZ4L9iPGBywUYD1jE3Ggnr179zYuE67ER1C2tryw3vhuY9wgzh988IHJ+ISCeclXenIEFUa2JsTyQxryoEu0zSaHtdg1oQniomA+7d+/vzncYQ7t2LGjSaKCAhmzZs2SF1980bjc4HYdmYBB0PogsdI+iBQaH2nKLHYY1ia2tOdxbXnBfgUZCRIHhDYuQZClGpY1sMxKg8zSkGdj/CH7p71gwPqAsQ4iC3sBFJ8XH9oyNeTZ8YizzOWXX26srsLzVpoEVjA8QLFLBszBuBjAX8z1ccjX4N779NNPN5ebUa2bfBgEQAdtGx977DFTf2RVvuCCC8w6AsszWGVhvw6dxX4j6ZlRQ16cM42di7B+gnAGOZp0bYwj38eZMel+M/w+CSzfiPJ7kRGw1lbh4IYIRIgNLtK9Jx2gtjJ1Md2oB7Jl4ZYJG2ofhy1tefYQUMwdJQ9t1MIUt6Awp3/ooYdM9iQsFMjMhZhXIAtAAoAIQaYsmFTj5g23s8iYCTeYuEVbXqH62QMsiA1kIHvllVfMJgGbdRBZILBAZKH9vXr1cibqrGxteZCrLTNNeTY73gsvvCB//etfVxEBdekeMtvBig7ZAn3GwMAtHrIRgVjBOAAZC1LXZrRD8N+km8lgu7TlQXYWMoNtxvyNzTkC8CMjGKyhQO74yChlyVCstxjjhdKdW30DKeNihQG9gJsSLqOwvoIILFZQH8yvf//73+XRRx81epSkaBxEwvVLW2axw3Cah+RqXTcKtRtEGogekK3jx483j2A/cPHFF6cSMy4tedBTkNLIaDtkyBAzLj/66CNDyuGQDNdJ6waO9vogzLVlasgLW2CBRMGFHyz17Dkm7bEJt0/o4G9+8xuzR4Prq71QxR4T+5GHH37YrNOoU5yCvfdrr71mLKpBIGGNx7yMS1sQGxpB1a2bpN2/oP4IXQCiF5cdIOSwx8HeHft1WGElKRry4l5gIVso9uaITYexmLSNWmeqJP1Q17sksNJClt8tiAAGDIIbwjUJA9Cm7IV/ONJAg7jybV4btSuwScDBDtk7cNBztaYpV3moV97b6KN9WOihByBWu3TpssoaAVncQGYhQCaesYv2F198YbK/YGHFwSuu3mjLC+unPcDCesYSG9isWgILN232ADtt2rTE1jva8tBebZka8v773/+aTTI2kSAe6oobZC0X4J4dvFmPOlfxuWwQwLiD+x5uzmH1AfeTm2++2SQdiTvPFGtBVHdUVysMG0QZ1mNY9xEoulSxcypiYmEeKkSqlfqG/V3jIBKuS9oyy4HA0pjjgrhqyyulX9BrrIcgWuF2n7aFQlrybIY+zCkgN2Axg/UE5BwIZxAEWDPOO++8yAlDSmGnLVNLHtZZWJEGL+VBZsGdEGccEC746/uME8eSJtw3cfXW6iGILBugHpm4YY0I13NrVVtKB+L+XmidwgUrSLUgsYoLZuzVkyaq0ZYXFQ97EYmMwUOHDk09XqSPM1XUtsV9jgRWXMT4vBMChYIbgsHv3r27WfixQYUJcxr+4XEqjIUaljTYaMPyJO2iLQ/t0ZZZSfJsdjcEFh4xYkQNtycsltiI4KYy6LZlb/iQnTCu3mjLK6TPdqGGqxesr1DCBBb+DVY2N9xwQ+KYdNryUHdtmRryQG5g84ZbVxsgFuR7kMiC5Q4CZcM1DNZasOLBRtMX+QF3BNz84vLBFsT8wObKl/VsUGe15UF2FjIhFxtHzDXoO7grXXrppXLGGWd4ccUMYmpdbHD4sIGcC80TrgGA7fe32247cwCOont2ToVuJXV3zeIgkrbMciCwNOa4oB5qyys0BsKWULiAtQQFXG/xv31mJNaQh3UEazsSJuECDusH9jLnn3++Ic1RfIYPwPe0ZWrLQxsRnP/BBx80JA+sl2zBZedVV11Vw0Iq6TkjriVPUB7OOdjXumSbxdoIq1y0Ex4LCLERPNf5JLPspQDws4lrsE/FvhWxFbfcckvTLF/7VG15cXQAlzpoO84kUV0543w//Kz2GS5qXUlgRUWKzzkjELwdwOQGs1oEwtxggw1qBMYuFwILATs1JwZNeZbA0pTpM/NZFCVMIq/YwcBaEeDGA0SADXhq6+O6oGjLK4RfoQNsIQLL9QAblqktD/K1ZWrJwwYScxUOG9aatVAf42AF9zO4hPg4YBXLWGdlI04DgrufdNJJXggXbXmWQCqUlS+tNtrvwkoZh0m48IB8xO025hdYSKZRrLvb1KlTDcEJ8jFcQFCCKEWsH5BQcSyiXF1nXOfUcN2zOIikLbMcCCytOc72p7Y8Kxd9ibii2FfAFRaWYIhxhLk0GKTb19jUlles3lhbbJY3kBw+1o1SGGnL1JCH+RzEDi7GYW1vE1ggPIWNJ+WT6CmFMeqDS4QoFwmlvhX8HVjCyhbhJkDaWTIL3ixwH08aRsDuwUGw2qzHcKmDlwQueXC2BFGJNWzcuHGJz3Da8qJiDZxBNMMC34dLbxS5Sc5UUb7v+gwJLFfk+F5kBOxmC367uMmBxVU4HbHrJjdyJSI8CLcFBK+Ei4OGaaa2PECgLbPS5BXTQ8SIwEIJy6z777/f3J4Fi+thS1teoWFg3QNxiwYLMrhIhgksxIjDRgSHaRc3yaBcbXmQrS1TWx5ue8eOHWtiBqHvcPBAPBNYtGLzCOsAXzd1yL6JtOq4ccU4OPjgg2WLLbYw8n744Qf59NNPzUEPG1gfN/fa8qAvWciEXMwzcH2AC8pGG21kAgKj75Ju/kstf7C4wM025je48SP7LzKroi9feuklE/fvV7/6lcnGFjd+iuva7jqnhtuaxUEkbZnlQGBpz3Fa8iAH4x8uUlgTMZehgHCA9SrmO2R/9EXoaMsrNRfw9/QQwLzw+uuvm7iVWKuxTsd14XOpndUxkGiYz2HV6ms/UKg+mJ9AJMFq2Gf7QExhnYKxA0grkHDnnnuuIXMQExL7D5zdMEZtXCwXvOw72vLqqius7LA/wPkDnhCIt1csZmWSNoff1T7Dxak7Caw4aPFZJwRs3Cv414Odxw0EgvwGM7hgIk/TAgu3Whjs2JAXKjZrFn7DJI/MFkmKtjzUVVtmHuXhAAeTZARHDsZewaYDmXpgORgmN21sDhzg4/rda8srptOwsIAZOVx28Hfdddc1ZtkXXnihicGDGzUQu7jx2WqrrZIMDfOutrwsZGbRxsQdU+IDsITCPIrAxbDoArlSKPYWgp6D4MIGFtnyimVGKlVfbXmoTxYycasKvHCzDOIPlmv433DH1CqwwELf2gN7UC5ut9GHu+yyS+zqZE1gocJZHETSlFkOBFYe59RgQhW0z7pDdejQoYbHQOxBUOQFbXlZuJppy9SW56oLCKvy5JNPmgunK664IhVCqVCiLJ+Ekm07CDLsHeFyikDxdg3BhSfWMuybfVzCYJ0E+YcL1RtvvNHsPRBzDK71WDdRYB3pctFSqB+15RXTJWt9irMpCkg8nDWSJnHRPsO5jpVi75HA8o0ov1cnAphQkYoYgS8x2eHwj1v8/fbbz9xMgNTyHeAQFSoV5BDp6OFmg4kQ8WSS3q5py6uGNmphCoJq1KhRhqyBK5RNPzxw4EBD5Nh001bR4e4D0geEF6wX4hZtecXq99lnnxnCAW5T4YKNCG68tt5667jNK/q8tjxURFumtjxvnVPkQ9iYQsdxGYGkBXUVbGrxPCz34Drhkk1OWx7aoy0TRCfc8jDusAZhY4pYdEnXIBddwFw3a9Ysk2gFf2Fthdgibdu2dY5pVg4EVhYHkTRllloL6+p73wdY7TkuTXlBXDEWw5bWdeEKi0WQvHEysmUpL+784Ko32rqqLS8ujmk/j3UXRgLYvwZdFkHsYJ+KEC4+XBata+Tjjz9uDBMQ5wuXuFjnTz75ZGOxGGcsxMEFmXgRY9O6QaLPsWZhzcSevWXLlnE+V/JZbXnhCsFyD8QgCCckNtlxxx2d1+Pgt0uNFd/n4pJAx3yABFZMwPi4PwTg9oLYAmDUQWqhYMOAAxJiC/gOiOmv5vxSnhEIWs7A/QpppUG24n/DlQa3HtgkIOYQ3AxgzguLJZBbLhYT2vJKkQ5wn4BLEWLjINYNDq+wvkrjQG1N27Xkoe3aMrXlpTU2rVuUTase5UYVlljWzD2uSb+2POCmLTO8gcSGMeqtqsuBOS3dqOu7to2Y5+IQAjiEYT71GY8yi4NIGjJLHTw0Caw8zanauGYpDxkGQWbAqjJKwg2s/y6xsIJt1JCpLS+LObWQTFh0IcswzlM2+D6ew1kKFyTbbrtt4j0cSHlY5GPfa4O2w5sGVtYIrA7Syjd5VC74sh7lhwAJrPLrk6qrkb0xAAFgg/8BBNwYgMnHohflsOQDOEzQYPLhJlVXWnofsvANbXlZyNRuow95CA6JIMqIU4CCjR5uV+0BzAbphSsVMr/dcsst5mbEtWjLc60n36teBKzOw0o2bIVYFyqFUl1HQVFbHuqkLVP7ABsFd9/PVEMbfWPG72WDAKxK4K6Dv3GLC8GjLQ9twsXxpEmTTAZbEB3Y0yAg/fHHH18rNm1cDIo9ry1TW54vnOJ+x4ZnQexSWFzhUhVWULCYP+yww+T2228XuL8m9WqBW+Z1111nLhOCIWBAjmH/26JFi7hVL/m89tjQllcSAD5QEgESWCUh4gOaCIB8gCkqFlf8h8nR5w1sobZYAs2mvEXw3DRlastDm7Vl5kUeXF5hcRJOMWxNenFzCdN6X7dO2vKKjW2MQwTGxIEemxMEdk+T0NWWh3Zry9SW53vetkQEiN1wFs66ZCFGBdxv486p2vLQhixk+u6nUt/LO6EU9yDiQjyEMc5CZql+9v27jS2EAOawuEi7aMtLuz3l+H2s7/B+QMwguE7DmgbxinBhh4yjjRs39l5tbZna8rwDVuCDsGzG5SqSfaD/gq57CMeC/air63ah+gfXDCSGASnWtGnTSE2F1R5cF8N76FIva69T2vJKtT+N3/O2TpHASkNL+E0vCCCY7vTp041Pc9zJL0oFCgU4xELQvXt3c9vgW6a2PGCgLTPv8qLoVaU8g00QbmBxS7f55pvLsGHDpHnz5ibTCTK64EbPFh9WZtryUHdtmdryNHWtUBr7KPIR2wlxMnBLjM1s1KItD/XKQmZUPHw9Vypwa1gOXFNeffVV88+ucXB81T3Kd1wOIthjgJiFRUEUd6pwPbKQGQULn88UOxCnRTRpy/OJVSV+C+McZAguGrAvaNSoUY1ES2mQWdoyteWlpQd2bCxcuFDOO+88E7c3HG8qLQIrbptc14zgnAoCDPEYEdIiSnEhzbTlRWmH72fytk6RwPKtIfxeWSNQLMAhfLdPP/10s0H3EeDQgqAtD3K1ZeZdXlkrtGPlQDTiwHbzzTebW9cjjjjCBI8GgYt4CbCYOeaYYwyZi2eRdhl/XbMQassDLNoyteU5dr3za7BERGY8uBAMHz48ktUhDgw9e/Y0birQq6gbUFRSW15WMp07JOUXcVuLBBWYJ9544w3jloL+R5wuGzw35So4fT5uFjK4b7/yyivy5ZdfmvkNc2HckoXMuHVM+nyxA7HPg3KwjtrykuKTp/dxeYzseAjpgTAJKGeeeaZcfPHF3i92LW7aMrXl+dSPYPbKYjGofI5LXMwh9hUIs7gFllpYM+KGgYFMJPuCdSC8cnDJACILrpFpxEfWlhcXRx/P522dIoHlQyv4jf+vvTuBsauq/wB+RaUgCNGmIoIIRHENxYBQlhSwRqW1qFQUWkEBBaEKBaUubCoiLQlVwKXugsqSiqLYIiVI3CquoGjQoIgKFhVXEMEq/vM9euf/Op1p5828uXM787lJQ+m89865n3Nm+75zfqf1AvlFKu8q5fSs+ojXBFX5pfOkk04qP5j3skh10+1lAJpuc7y31/pJPYIO1ke8n3LKKVX+1FsgcxRxinHmh6L8MrfddtuVVm699dbybmwCrZNPPrnrlptuLx1sus2m2+t6EHrwhJwUm+0l73rXu6q5c+eu92tmtkxmi8OSJUuqHP+8xx57dN2DpttLB8eiza5hRvkJWYWZQDvjl68FGe8E2t3+EjLK3ezZy999993ltMztt9++yqmwo7lduu70WLQ5ErCmA6Wm2xuJzXh8bsok3HzzzSVEyCrt4a6k6cam6Tabbq8biw09tj4FMN9b69MG6/pXqRuckOe4446rsuVvpDWwNtSX0fx43iC/8847y+9vOYkvv7/l3hJmpXbbLrvsMqxVs4P1uen2RtOuF6/d5u9TAqxejLDXaKXAQAUO88N4fhFPwcqcrpYi8b36At90e0Fvus3x3l4rJ3KPO1WftJZTwfKDT+fS85wukxUIZ599dnXaaaf1rbSon3PPPfeU1Vj5QWmoV9PtpV9Nt9l0e0O17/XjEkol2DjnnHOqE044oYT/22677TrNrF69umxJTQCSeZQtqcPZmtV0e7mRsWiz1+M03NfL1/cciX766adXCbOPPPLI8ubOcE5XHW4fxup5+ZqXVSfd1mobSX/Hos3h9rfpQKnp9obrMp6e139VUoqC12HBnDlzRmXlS9NtNt1eE/MjP3/kjZecQJjaWPfee29fs/nem68zTYTyo32v9YnO1113XXXxxRf3hVl5cyVvrGWb4XB+zlhfmJVTuZtqb7T9hvv6bf0+JcAa7oh6XqsF+i+xzS/l+WE8JxvWX8h7ucS26faC33Sb4729Vk/oHnauPmktnwud78xly1b+P/XfVq5cWQp1dl7D/SbWdHv158YRRxxRPt/H6z32cEp09VL5BSBbTPMnV7YHTJkype81snon2w0Sci5cuLCEVyP54bnp9nIjY9FmV4MwCg9OoJ1tnqlZll9as+oq73D3cmXyKHS7Jy+Z0DJBaw6uyMrT/vVketJIvxcZizZHch9NB0pNtzcSm435ufn+fO2111ZXXHFFCQQSfuT7Zj73UxMu4XWvvwY03WbT7Y3lfMjOiBUrVvTVMktf6pMm84Z9r0OesbzX/qdN5vtWwqzsInjGM57R83nbdHtjaVu33ebvUwKsNswQfei5QP3DT96ZyJan/fbbr5Eih021F7Dxfo9N31/PJ2FLX3CwXwzqoCnLtfPDbH4Y6EWA1XR7nZ8b/VdXjqd7HMvplZU6qUuRd3yzdTLv1NdXXVMtq7N23XXXntRLarq93MtYtDkWY5raH8uWLSurrjKOWVmX0LEzlByLfjXRZmqCJHC99NJLq8WLF5caPwldu6nV1m0/x6LNbvs40OObDpSabq8XRhvDa9SrWLLaOidv1yU1Ugc2uxNmzpxZ5aTJXoZWTbfZdHttHPd6K1xW1Gal/S233FK6mTfzU1eqiZC+SZd8vfjwhz9cajY2sd216faatExbG8P3KQFW07NCe40I9D9mNo3OmDGj1PCpC7X3cgVW0+3lfppuc7y318jEbEEjeYd1/vz51c4771xWXNQFmXPiZ95xnTZt2jrbBFMrLkFwVmnVpxUO9Vaabi/9arrNptsbqn0Tj8s7dLn/BD75pScrr3q5jL//PTTdXtofizZHe+zyC05WyuVrQOqL5KTRRYsWVQceeGBPQsfR7v9IX78+cTI1ZHJlxWa2x45mcDcWbY7UqX5+04FS0+31yqnNr9O5ir7zZ+Kstt5mm21G5fO+6Tabbq/N4133Ld+/Usc0wdXtt99eAq3JkydvDF1fbx/rGmY55ThvwmTbe1abzZs3b1QOHGi6vbEaoI3l+5QAa6xmiHYbEahPyMtpKvmTL3C5cqJSgqz826xZs3pW5LDp9nIvTbc53ttrZGKOYSMZv9QwygljdaH2/FuKF2flxdKlS0vxz84r4VbqxuWkzm6LuDfdXv05Md7vcQynkKY3coFskcy71dkmuGbNmurMM8+sjj/++GqLLbbYyO9s6N3PLyMpCpxfeBPaZ7XgaAav6dlYtDl0kfU/cjhHsNevOJwVEU231yunNr9Op2lWWOeX/aFeO+ywQ3Xeeed1vXKn6Tabbm+ofm15XMKsvNHUyxV2Td5bvnflVNysLMsqwpyKnHmcou4HH3xwtdtuu1Wbbrppz7rUdHs96/gIXmhj+T4lwBrBIHvqxiWQL9zZ9nLZZZeVP/W2lwMOOKBsG5g+fXpPf4Bvur2MRtNtjvf2Nq4ZPvTe1oFU3nXN8dgJdrOyKvUREurWRZuzquYHP/hBqQ/zm9/8przL9cxnPnPoDf3vkU23l2abbrPp9roeBE8g8L/aiamFkq2fubLqcvfddx/S6outt966/KKw5ZZbspxgAk0HSk23NxGGcyxMm26z6fYmwrwZ63vMmwyrVq0qpS2WL19efner612NRvH2ptsba9+NtX0B1sY6cvo9IoGk6l/72tfKKVnZPpGrPqEwy09TxLKX71A03V7up+k2x3t7I5pwLXtyVkWlcOuCBQv6ViVOnTq1HJe99957l97W9aLyA0M+N3L6YIpj1lsOu7mlpttL35pus+n2uvH3WAK1gF/wzAUCE1Mgb0hle1D+2+2Vn4cTYHf7c3HTbTbdXreOHj80gZQsyQqr1Cfsf7jA7Nmze34iZtPtDU3Bo9YnIMAyPya8QE6WSDHLrDzJCq3hLHfvBrHp9tK3ptsc7+11M95tfmyWCv/iF78o9dRyakvn0usHHnigbDW8//77q2OPPXadou7Dua+m20sfm26z6faGMw6eM3EF/II3ccfenRMgQGBjEOh8oyW7ZLLyd6eddhpSgLrZZpuV05EnTZo05Fttur0hd8wDBxUQYJkcBP4nkB/ss5UqK7OyLHW0T+lour3cZtNtjvf2fPIQIECAAAECBAgQINAbgaZXCjfdXm+UJvarCLAm9vi7ewIECBAgQIAAAQIECBAgMOYC9913X9kVky2v3V7DqdXYdHvd3pPHrysgwDIrCBAgQIAAAQIECBAgQIAAAQIEWi0gwGr18OgcAQIECBAgQIAAAQIECBAgQICAAMscIECAAAECBAgQIECAAAECBAgQaLWAAKvVw6NzBAgQIECAAAECBAgQIECAAAECAixzgAABAgQIECBAgAABAgQIECBAoNUCAqxWD4/OESBAgAABAgQIECBAgAABAgQICLDMAQIECBAgQIAAAQIECBAgQIAAgVYLCLBaPTw6R4AAAQIECBAgQIAAAQIECBAgIMAyBwgQIECAAAECBAgQIECAAAECBFotIMBq9fDoHAECBAgQIECAAAECBAgQIECAgADLHCBAgAABAgQIECBAgAABAgQIEGi1gACr1cOjcwQIECBAgAABAgQIECBAgAABAgIsc4AAAQIECBAgQIAAAQIECBAgQKDVAgKsVg+PzhEgQIAAAQIECBAgQIAAAQIECAiwzAECBAgQIECAAAECBAgQIECAAIFWCwiwWj08OkeAAAECBAgQIECAAAECBAgQICDAMgcIECBAgAABAgQIECBAgAABAgRaLSDAavXw6BwBAgQIECBAgAABAgQIECBAgIAAyxwgQIAAAQIECBAgQIAAAQIECBBotYAAq9XDo3MECBAgQIAAAQIECBAgQIAAAQICLHOAAAECBAgQIECAAAECBAgQIECg1QICrFYPj84RIECAAAECBAgQIECAAAECBAgIsMwBAgQIECBAgAABAgQIECBAgACBVgsIsFo9PDpHgAABAgQIECBAgAABAgQIECAgwDIHCBAgQIAAAQIECBAgQIAAAQIEWi0gwGr18OgcAQIECBAgQIAAAQIECBAgQICAAMscIECAAAECBAgQIECAAAECBAgQaLWAAKvVw6NzBAgQIECAAAECBAgQIECAAAECAixzgAABAgQIECBAgAABAgQIECBAoNUCAqxWD4/OESBAgAABAgQIECBAgAABAgQICLDMAQIECBAgQIAAAQIECBAgQIAAgVYLCLBaPTw6R4AAAQIECBAgQIAAAQIECBAgIMAyBwgQIECAAAECBAgQIECAAAECBFotIMBq9fDoHAECBAgQIECAAAECBAgQIECAgADLHCBAgAABAgQIECBAgAABAgQIEGi1gACr1cOjcwQIECBAgAABAgQIECBAgAABAgIsc4AAAQIECBAgQIAAAQIECBAgQKDVAgKsVg+PzhEgQIAAAQIECBAgQIAAAQIECAiwzAECBAgQIECAAAECBAgQIECAAIFWCwiwWj08OkeAAAECBAgMV+DXv/51dfnll1crVqyovvrVr5aXeepTn1rtvffe1dy5c6vp06dXk3mTv0EAABHsSURBVCZNGu7Lr/W8s88+uzrzzDOrT3/609W8efN68prdvsg3v/nNar/99qve+c53VmeccUa3Tx/W4//4xz/23e9nPvOZavLkycN6ndF40s9+9rPqFa94RfXDH/5wwJd/7GMfW+2zzz7V7Nmzqzlz5vS873fccUf1pS99qTrmmGOqzTfffDRu0WsSIECAAIEJJSDAmlDD7WYJECBAgMD4F/jXv/5VJUw55ZRTqj/96U+D3vChhx5avec976m22267EaMIsKpivjEFWJ2DnmDzve99b/WCF7ygetjDHjbi+fDzn/+8Ouyww6o99tijzDEB1ohJvQABAgQIEKgEWCYBAQIECBAgMK4EVq5cWb3sZS+rssImq6Je/OIXl78nmPjHP/5Rffe7363OOeecKo977WtfWwKGLbbYYkQGbQiwRnQD4/DJ9Qqs3NoVV1xRVt91Xv/85z+rn/70p9X5559fXXLJJdWTnvSk6uKLL67233//EWvUbU+bNk2ANWJNL0CAAAECBP4rIMAyEwgQIECAAIFxI5BQ4i1veUsJDT71qU+V7W0DrajJ9q5XvvKV1Y9+9KPqmmuuqfbdd98RGQiwRsQ3Kk/eUIBVN/rggw9WS5Ysqd72trdVBx98cPWRj3yketzjHjeiPgmwRsTnyQQIECBAYEABAZaJQYAAAQIECIwbgT//+c/VUUcdVX3hC1+ovvGNbwwaTP3nP/+p3vGOd1Sf/OQnS9j10pe+tBjUwcPjH//4AbfEDfbxzgBrzz33rM4999zSh1xZAXbSSSdVu+6661phWrbcJURL3aznP//51QUXXFD+/qtf/aqaMWNGCeKe+9znVg899FD1xS9+sfrABz5QXX/99WUl0dFHH10df/zx1aMf/ei+sRusBlYCmtRi+uhHP1rlMffee29ZZZRVaocffvg62/66efz6amDFOCuc0u7y5cuLbfo+a9as6g1veEO14447rjXv+nt87GMfK+OT5+21117Vq171qurII48c8mq5oQZY6cRdd91VHXHEEdUNN9xQxi1BVuc1WD213MtrXvOa6mlPe1rf2NZzofP52ZrYucUyY5q6bB/84AfLmGara8YkNbu6ucdx84nrRggQIECAwBAEBFhDQPIQAgQIECBAYOMQ6FyBtXTp0rJFcJNNNhly50caYCWAuPnmm6s//OEP1dSpU6u//OUv1U033VSCpvQngVG9IqwObFKrK8HSbbfdts5zEuLcfvvtJczKdrRHPvKR5fUTQr3+9a+vzjvvvL76SgMFWH//+9+rhQsXlvAr2yjTp4c//OGlrQRlM2fOLP164hOfWIy6ffxgAVbqkOV1s6opfX32s59dTZkypbQZ4/Tl/e9/fwls+nu86U1vqr71rW+V1XG77bZb6Vd9z1lRd9FFF1WPecxjNjim3QRYCdsSZL7xjW+s3vrWt1YJoeKUK0FTwrP0PQFcthquWbOmFIdP8NR/62H6t2zZstLn3OdTnvKUEtZlrNLvGL/73e8uf3JlXLfccsu+MUmY+b73va88z0WAAAECBAj8v4AAy2wgQIAAAQIExpVAHTgkXMjKqqzISoCy9dZbb/A+RxpgpYETTjihevvb314Cm6y0yRbF+fPnl7Y/+9nPlsLeueoAK39P0Ja6XPVzso3tda97XdnKtvPOO1cXXnhheV7CnltuuaWsFrr//vvL62VlV66BAqys7olBVnotXry4b8VWQqU3v/nNZQVQakCdfPLJ5bW7ffxgAVZdh+wJT3hCef2DDjqoBInxuPLKK6tTTz21z6DevjmYRx744x//uKx0+va3vz3gCqmBBrabACvPv+6668pKuKxMy6qxzJfVq1eXFVE/+clPSiD3ohe9qC8QjWFW8eX+Mub572abbVa6MtgWwgRlGcsFCxaUlWj5e8Y3V4KtjEdOkcyYJQjbaqutNjhnPYAAAQIECEwUAQHWRBlp90mAAAECBCaIQEKCq666qqykSZBQXwmxXvjCF1YHHHBA9ZznPGfAVTwjDbAGqqGU/iQQOfbYY6szzjijOuuss8rqnjqwyfa4yy67rNppp536+lqfYvf973+/BD6HHHJI38c6V5l1bncbKMCq20hx8gQxnVdWOB133HHV9OnTS7H7FLLv9vEDBVgJYrI6LNv/siUyq6Y6r06PE088saxMmjRp0no98vwPfehDJdTLyqWM7YaubgOs2q9zu1/+LW3tvvvu1aJFi0o/+xsm8EoI1blFcLAAK6u45s6dW8KqjPnTn/70tV4vhwwkTLz00kurz3/+82UrqYsAAQIECBD4r4AAy0wgQIAAAQIExqXA3/72t2rFihXV5z73ub46Q/WNZkvfMcccU1Yhpd5VfY00wMoqnYRC/a/Ugnr5y19e7bDDDqW4fLaS1WFRHp/ta5tvvnnf0+pg6O677x7wBL2BisYPFGCldlZqcGVl0WmnnVa2q2266aaDjne3jx8owKrvdfLkyeUeswqr/1UHOfn3hDXZhld79F/NVD83JwkedthhZYVSgsANXb0IsIbaRv+aaYMFWPUqr4RUCcQGGov6Poca1G2ojz5OgAABAgTGi4AAa7yMpPsgQIAAAQIEBhVITaY777yz+vrXv94XaGULWFY/feITn+hbCTPSACvbF7Oiqf81UCBVBzYDBTK9CrBSiysF0xOK5EpNpqzqeclLXlIKxG+zzTZrFZbv9vEDBVh1kDZQMFe7/PWvfy1bAvPYq6++uqxwWp9HnjdYkfrBBn00Aqz77ruv1DXLa69ataoEoxnz/kXaBwuw6lVkdS2tgfqe4PXGG28sQWj/YNOnOAECBAgQmMgCAqyJPPrunQABAgQITFCBO+64oxQYzzauFO5O/alsDxtpgDXYyYdjFWBleLNd7ZJLLqmyjTA1pDqv1FrKSp+coldf3Tx+uAFWvVUugU5tNtYBVr36LPXFUmC+PuExoV7niYidftk6mI/vs88+Q9pCONAJhYN9CgqwJugXJ7dNgAABAoMKCLBMDgIECBAgQGDcCFx++eWlgHpOjdtQnaTUgOpfv2ikAdaGVmDdc889Vfr45Cc/eb0rjnq1AqtzYFN76ne/+131ne98pxR/X758eTlF73nPe14JuLbddtu15sFQHj/cAKtegZWT/OpC9GMZYP373/8uBdkTMOVPtlumqH28EiSl1lhqqMUqJyPmhMCM4e9///tykuJQtxBmRVVOnbQ9cNx8yXEjBAgQINCggACrQWxNESBAgAABAqMrUNcYysqirJpJranBroHCqg0FWCmqPnv27HLyX2fR7nplzUDF0tN+HZbtsssu69TAGs0thOvTzpbKFEVPkDXYyrHO5w/0+IECrNqwrvM1UA2sX/7yl9Xhhx9eitn3r4E1WI2r0dxCeNddd5WTHb/3ve+tVTy9DpxSlyvF5lPovvOq633lHodSxL1e5WV11eh+HfDqBAgQIDA+BQRY43Nc3RUBAgQIEJiQAqtXry6n7WWrXMKHrMR6xCMesY5FVhclcEho0RkmZDtYTonLf1M3KrWK6qvz9Lz+NY/qACttX3TRRdVWW2211vMuvPDCasGCBWut7hntGlgPPPBA2Rr5la98pVjsueeeazn038aXOlTdPH7fffetRnoKYaf9WK3AevDBB0s4lZMYDz300HLaYcK3Tp8NnaY41BpYdXCXOldZiZcgtPPKSrD0ZdmyZWXupn7ZJptsMiE/l900AQIECBDoLyDAMicIECBAgACBcSOQkCl1rbKyKEXaEyilxlVqPOXEtxRzzwl4CUsuuOCCUucof08Yk6sztMhWxIULF5bTAR966KHqmmuuqebPn1+eP1iAldc466yzqlNPPbWs1snzrrzyyvL/2WaWEwiz/SzXaAdYaSOr0FIsPScRJkTLKYi54nTDDTdURx99dLX99ttXCWh23HHHrh8/UICV11+5cmXZnpmVSeeff3510EEHlSCm06M2qO2bDrAy1rfddlvpX7ZQ1ich1v2JUQK9nHj46le/ujwuRfDreZJxPf300wecD/UqtClTppQVZvlvrgRUS5YsKfMqJ0Oee+65ZWtititmbubEzHwsV7ZW7rHHHuPmc9ONECBAgACBkQoIsEYq6PkECBAgQIBAqwQSBCQMSa2h1Hga7MrqqgQIOZEvAUJ9ZavavHnzSjBRnxaXv//2t78tK2JykuGjHvWoAbcQJtBISJUrQVUCnptuuqmEIx//+MerAw88sK+tJgKstJ8AL1sbc02bNq2sDssKs7pfCVSy5TIGw3l8rHJ1bqHLGCxdurQUyk+QmJAmIU4cE+4kCEqh9NSPqu1HK8BKna0NXRnn9Hf//fdfay7ceuut1VFHHVVW9KXPU6dOLS+V11yzZk0JALONsLO2WT6e/8/qvi9/+cvl3rPSavHixeXUxxTJT42tBKidY7I+mw3138cJECBAgMBEEBBgTYRRdo8ECBAgQGACCqTA9lVXXVVdffXV1apVq0qYlRVXWWGTwGbOnDnV5MmTB5RJyJJg59prry3PmzFjRnXiiSdWz3rWs0ow0T+wqbcQppZUVmwtWrSohBcJPQ455JDy3Kxw6ryaCLDSXgKTFCHPyrTaIYHNrFmzSiDXv1/dPH6wFVhpNyuYUvsrwV0cY5p2s03vmGOO6cojrzfcGliDBVgJFffaa68yF2bOnLnWts/OccqJlVm9ltVRdagZu6xsS0iZrYcJQrMiK2NdXzfeeGNZoXX99deXx9XF6vPxBHwp+J/tivl45tj6xmQCfvq6ZQIECBAgsI6AAMukIECAAAECBAgQIECAAAECBAgQaLWAAKvVw6NzBAgQIECAAAECBAgQIECAAAECAixzgAABAgQIECBAgAABAgQIECBAoNUCAqxWD4/OESBAgAABAgQIECBAgAABAgQICLDMAQIECBAgQIAAAQIECBAgQIAAgVYLCLBaPTw6R4AAAQIECBAgQIAAAQIECBAgIMAyBwgQIECAAAECBAgQIECAAAECBFotIMBq9fDoHAECBAgQIECAAAECBAgQIECAgADLHCBAgAABAgQIECBAgAABAgQIEGi1gACr1cOjcwQIECBAgAABAgQIECBAgAABAgIsc4AAAQIECBAgQIAAAQIECBAgQKDVAgKsVg+PzhEgQIAAAQIECBAgQIAAAQIECAiwzAECBAgQIECAAAECBAgQIECAAIFWCwiwWj08OkeAAAECBAgQIECAAAECBAgQICDAMgcIECBAgAABAgQIECBAgAABAgRaLSDAavXw6BwBAgQIECBAgAABAgQIECBAgIAAyxwgQIAAAQIECBAgQIAAAQIECBBotYAAq9XDo3MECBAgQIAAAQIECBAgQIAAAQICLHOAAAECBAgQIECAAAECBAgQIECg1QICrFYPj84RIECAAAECBAgQIECAAAECBAgIsMwBAgQIECBAgAABAgQIECBAgACBVgsIsFo9PDpHgAABAgQIECBAgAABAgQIECAgwDIHCBAgQIAAAQIECBAgQIAAAQIEWi0gwGr18OgcAQIECBAgQIAAAQIECBAgQICAAMscIECAAAECBAgQIECAAAECBAgQaLWAAKvVw6NzBAgQIECAAAECBAgQIECAAAECAixzgAABAgQIECBAgAABAgQIECBAoNUCAqxWD4/OESBAgAABAgQIECBAgAABAgQICLDMAQIECBAgQIAAAQIECBAgQIAAgVYLCLBaPTw6R4AAAQIECBAgQIAAAQIECBAgIMAyBwgQIECAAAECBAgQIECAAAECBFotIMBq9fDoHAECBAgQIECAAAECBAgQIECAgADLHCBAgAABAgQIECBAgAABAgQIEGi1gACr1cOjcwQIECBAgAABAgQIECBAgAABAgIsc4AAAQIECBAgQIAAAQIECBAgQKDVAgKsVg+PzhEgQIAAAQIECBAgQIAAAQIECAiwzAECBAgQIECAAAECBAgQIECAAIFWCwiwWj08OkeAAAECBAgQIECAAAECBAgQICDAMgcIECBAgAABAgQIECBAgAABAgRaLSDAavXw6BwBAgQIECBAgAABAgQIECBAgIAAyxwgQIAAAQIECBAgQIAAAQIECBBotYAAq9XDo3MECBAgQIAAAQIECBAgQIAAAQL/B3E8iinCiM05AAAAAElFTkSuQmCC"/>
          <p:cNvSpPr>
            <a:spLocks noChangeAspect="1" noChangeArrowheads="1"/>
          </p:cNvSpPr>
          <p:nvPr/>
        </p:nvSpPr>
        <p:spPr bwMode="auto">
          <a:xfrm>
            <a:off x="2289175" y="2354897"/>
            <a:ext cx="4155168" cy="41551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48" y="763398"/>
            <a:ext cx="7816950" cy="4980392"/>
          </a:xfrm>
          <a:prstGeom prst="rect">
            <a:avLst/>
          </a:prstGeom>
        </p:spPr>
      </p:pic>
    </p:spTree>
    <p:extLst>
      <p:ext uri="{BB962C8B-B14F-4D97-AF65-F5344CB8AC3E}">
        <p14:creationId xmlns:p14="http://schemas.microsoft.com/office/powerpoint/2010/main" val="2920669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pic>
        <p:nvPicPr>
          <p:cNvPr id="140" name="Google Shape;140;p19"/>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141" name="Google Shape;141;p19"/>
          <p:cNvSpPr txBox="1"/>
          <p:nvPr/>
        </p:nvSpPr>
        <p:spPr>
          <a:xfrm>
            <a:off x="762000" y="1600200"/>
            <a:ext cx="7772400" cy="48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37" y="987137"/>
            <a:ext cx="8263346" cy="4927711"/>
          </a:xfrm>
          <a:prstGeom prst="rect">
            <a:avLst/>
          </a:prstGeom>
        </p:spPr>
      </p:pic>
    </p:spTree>
    <p:extLst>
      <p:ext uri="{BB962C8B-B14F-4D97-AF65-F5344CB8AC3E}">
        <p14:creationId xmlns:p14="http://schemas.microsoft.com/office/powerpoint/2010/main" val="3795213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pic>
        <p:nvPicPr>
          <p:cNvPr id="149" name="Google Shape;149;p20"/>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150" name="Google Shape;150;p20"/>
          <p:cNvSpPr txBox="1"/>
          <p:nvPr/>
        </p:nvSpPr>
        <p:spPr>
          <a:xfrm>
            <a:off x="685800" y="374073"/>
            <a:ext cx="7772400" cy="610292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Top Submitter (by department): Options Learning</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09" y="862445"/>
            <a:ext cx="8375073" cy="4873337"/>
          </a:xfrm>
          <a:prstGeom prst="rect">
            <a:avLst/>
          </a:prstGeom>
        </p:spPr>
      </p:pic>
    </p:spTree>
    <p:extLst>
      <p:ext uri="{BB962C8B-B14F-4D97-AF65-F5344CB8AC3E}">
        <p14:creationId xmlns:p14="http://schemas.microsoft.com/office/powerpoint/2010/main" val="26174088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sp>
        <p:nvSpPr>
          <p:cNvPr id="394" name="Google Shape;394;p2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Questions?</a:t>
            </a:r>
            <a:endParaRPr/>
          </a:p>
        </p:txBody>
      </p:sp>
      <p:pic>
        <p:nvPicPr>
          <p:cNvPr id="395" name="Google Shape;395;p27"/>
          <p:cNvPicPr preferRelativeResize="0"/>
          <p:nvPr/>
        </p:nvPicPr>
        <p:blipFill rotWithShape="1">
          <a:blip r:embed="rId4">
            <a:alphaModFix/>
          </a:blip>
          <a:srcRect/>
          <a:stretch/>
        </p:blipFill>
        <p:spPr>
          <a:xfrm>
            <a:off x="8458200" y="6124575"/>
            <a:ext cx="609600" cy="576263"/>
          </a:xfrm>
          <a:prstGeom prst="rect">
            <a:avLst/>
          </a:prstGeom>
          <a:noFill/>
          <a:ln>
            <a:noFill/>
          </a:ln>
        </p:spPr>
      </p:pic>
      <p:pic>
        <p:nvPicPr>
          <p:cNvPr id="396" name="Google Shape;396;p27"/>
          <p:cNvPicPr preferRelativeResize="0"/>
          <p:nvPr/>
        </p:nvPicPr>
        <p:blipFill rotWithShape="1">
          <a:blip r:embed="rId5">
            <a:alphaModFix/>
          </a:blip>
          <a:srcRect/>
          <a:stretch/>
        </p:blipFill>
        <p:spPr>
          <a:xfrm>
            <a:off x="3361531" y="1456531"/>
            <a:ext cx="2420937" cy="2420937"/>
          </a:xfrm>
          <a:prstGeom prst="rect">
            <a:avLst/>
          </a:prstGeom>
          <a:noFill/>
          <a:ln>
            <a:noFill/>
          </a:ln>
        </p:spPr>
      </p:pic>
      <p:sp>
        <p:nvSpPr>
          <p:cNvPr id="397" name="Google Shape;397;p27"/>
          <p:cNvSpPr txBox="1"/>
          <p:nvPr/>
        </p:nvSpPr>
        <p:spPr>
          <a:xfrm>
            <a:off x="685800" y="3962400"/>
            <a:ext cx="7772400" cy="213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Contact: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Lisa Fishman | Chief Operations Officer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(818) 732-4692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lfishman@compasscharters.org</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Our Values</a:t>
            </a:r>
            <a:endParaRPr/>
          </a:p>
        </p:txBody>
      </p:sp>
      <p:pic>
        <p:nvPicPr>
          <p:cNvPr id="186" name="Google Shape;186;p4"/>
          <p:cNvPicPr preferRelativeResize="0"/>
          <p:nvPr/>
        </p:nvPicPr>
        <p:blipFill rotWithShape="1">
          <a:blip r:embed="rId4">
            <a:alphaModFix/>
          </a:blip>
          <a:srcRect/>
          <a:stretch/>
        </p:blipFill>
        <p:spPr>
          <a:xfrm>
            <a:off x="8458200" y="6124575"/>
            <a:ext cx="609600" cy="576263"/>
          </a:xfrm>
          <a:prstGeom prst="rect">
            <a:avLst/>
          </a:prstGeom>
          <a:noFill/>
          <a:ln>
            <a:noFill/>
          </a:ln>
        </p:spPr>
      </p:pic>
      <p:pic>
        <p:nvPicPr>
          <p:cNvPr id="187" name="Google Shape;187;p4"/>
          <p:cNvPicPr preferRelativeResize="0"/>
          <p:nvPr/>
        </p:nvPicPr>
        <p:blipFill rotWithShape="1">
          <a:blip r:embed="rId5">
            <a:alphaModFix/>
          </a:blip>
          <a:srcRect/>
          <a:stretch/>
        </p:blipFill>
        <p:spPr>
          <a:xfrm>
            <a:off x="945498" y="1371600"/>
            <a:ext cx="7253003" cy="4371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pic>
        <p:nvPicPr>
          <p:cNvPr id="193" name="Google Shape;193;p5"/>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194" name="Google Shape;194;p5"/>
          <p:cNvSpPr txBox="1"/>
          <p:nvPr/>
        </p:nvSpPr>
        <p:spPr>
          <a:xfrm>
            <a:off x="685800" y="2157274"/>
            <a:ext cx="7772400" cy="39387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5" name="Google Shape;195;p5"/>
          <p:cNvSpPr txBox="1"/>
          <p:nvPr/>
        </p:nvSpPr>
        <p:spPr>
          <a:xfrm>
            <a:off x="-305320" y="685061"/>
            <a:ext cx="8334214"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Community Providers Department</a:t>
            </a:r>
            <a:endParaRPr sz="4400" b="0" i="0" u="none" strike="noStrike" cap="none">
              <a:solidFill>
                <a:schemeClr val="dk2"/>
              </a:solidFill>
              <a:latin typeface="Arial"/>
              <a:ea typeface="Arial"/>
              <a:cs typeface="Arial"/>
              <a:sym typeface="Arial"/>
            </a:endParaRPr>
          </a:p>
        </p:txBody>
      </p:sp>
      <p:pic>
        <p:nvPicPr>
          <p:cNvPr id="196" name="Google Shape;196;p5"/>
          <p:cNvPicPr preferRelativeResize="0"/>
          <p:nvPr/>
        </p:nvPicPr>
        <p:blipFill rotWithShape="1">
          <a:blip r:embed="rId5">
            <a:alphaModFix/>
          </a:blip>
          <a:srcRect/>
          <a:stretch/>
        </p:blipFill>
        <p:spPr>
          <a:xfrm>
            <a:off x="1784412" y="2157274"/>
            <a:ext cx="5392226" cy="35948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685800" y="1295400"/>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1054223" y="352840"/>
            <a:ext cx="7772400" cy="1143000"/>
          </a:xfrm>
        </p:spPr>
        <p:txBody>
          <a:bodyPr/>
          <a:lstStyle/>
          <a:p>
            <a:pPr lvl="0"/>
            <a:r>
              <a:rPr lang="en-US" dirty="0">
                <a:solidFill>
                  <a:srgbClr val="000000"/>
                </a:solidFill>
                <a:ea typeface="Times New Roman"/>
                <a:cs typeface="Times New Roman"/>
                <a:sym typeface="Times New Roman"/>
              </a:rPr>
              <a:t/>
            </a:r>
            <a:br>
              <a:rPr lang="en-US" dirty="0">
                <a:solidFill>
                  <a:srgbClr val="000000"/>
                </a:solidFill>
                <a:ea typeface="Times New Roman"/>
                <a:cs typeface="Times New Roman"/>
                <a:sym typeface="Times New Roman"/>
              </a:rPr>
            </a:br>
            <a:endParaRPr lang="en-US" dirty="0"/>
          </a:p>
        </p:txBody>
      </p:sp>
      <p:sp>
        <p:nvSpPr>
          <p:cNvPr id="4" name="AutoShape 2" descr="data:image/png;base64,iVBORw0KGgoAAAANSUhEUgAABLAAAALmCAYAAABSJm0fAAAAAXNSR0IArs4c6QAAIABJREFUeF7s3Qf0FNXd//EviCKxizVGiGJv2EVFsffeUFEUC1iiiXosUWOixvIkT/SxYFcUsaKxa8RYsXeNvRs1oEZRCSqK8D+f4T+/zG/Y3Sm7s3tn73vOec7/nzDl3tf9Lst+cu+dLtOmTZtmHAgggAACCCCAAAIIIIAAAggggAACCDgq0IUAy9GRoVkIIIAAAggggAACCCCAAAIIIIAAAoEAARaFgAACCCCAAAIIIIAAAggggAACCCDgtAABltPDQ+MQQAABBBBAAAEEEEAAAQQQQAABBAiwqAEEEEAAAQQQQAABBBBAAAEEEEAAAacFCLCcHh4ahwACCCCAAAIIIIAAAggggAACCCBAgEUNIIAAAggggAACCCCAAAIIIIAAAgg4LUCA5fTw0DgEEEAAAQQQQAABBBBAAAEEEEAAAQIsagABBBBAAAEEEEAAAQQQQAABBBBAwGkBAiynh4fGIYAAAggggAACCCCAAAIIIIAAAggQYFEDCCCAAAIIIIAAAggggAACCCCAAAJOCxBgOT08NA4BBBBAAAEEEEAAAQQQQAABBBBAgACLGkAAAQQQQAABBBBAAAEEEEAAAQQQcFqAAMvp4aFxCCCAAAIIIIAAAggggAACCCCAAAIEWNQAAggggAACCCCAAAIIIIAAAggggIDTAgRYTg8PjUMAAQQQQAABBBBAAAEEEEAAAQQQIMCiBhBAAAEEEEAAAQQQQAABBBBAAAEEnBYgwHJ6eGgcAggggAACCCCAAAIIIIAAAggggAABFjWAAAIIIIAAAggggAACCCCAAAIIIOC0AAGW08ND4xBAAAEEEEAAAQQQQAABBBBAAAEECLCoAQQQQAABBBBAAAEEEEAAAQQQQAABpwUIsJweHhqHAAIIIIAAAggggAACCCCAAAIIIECARQ0ggAACCCCAAAIIIIAAAggggAACCDgtQIDl9PDQOAQQQAABBBBAAAEEEEAAAQQQQAABAixqAAEEEEAAAQQQQAABBBBAAAEEEEDAaQECLKeHh8YhgAACCCCAAAIIIIAAAggggAACCBBgUQMIIIAAAggggAACCCCAAAIIIIAAAk4LEGA5PTw0DgEEEEAAAQQQQAABBBBAAAEEEECAAIsaQAABBBBAAAEEEEAAAQQQQAABBBBwWoAAy+nhoXEIIIAAAggggAACCCCAAAIIIIAAAgRY1AACCCCAAAIIIIAAAggggAACCCCAgNMCBFhODw+NQwABBBBAAAEEEEAAAQQQQAABBBAgwKIGEEAAAQQQQAABBBBAAAEEEEAAAQScFiDAcnp4aBwCCCCAAAIIIIAAAggggAACCCCAAAEWNYAAAggggAACCCCAAAIIIIAAAggg4LQAAZbTw0PjEEAAAQQQQAABBBBAAAEEEEAAAQQIsKgBBBBAAAEEEEAAAQQQQAABBBBAAAGnBQiwnB4eGocAAggggAACCCCAAAIIIIAAAgggQIBFDSCAAAIIIIAAAggggAACCCCAAAIIOC1AgOX08NA4BBBAAAEEEEAAAQQQQAABBBBAAAGnA6yvv/7ahg8fbl999VUwUt26dbPBgwfbMsssk3nk4vfq27evDRo0KPN9fLpg2rRp9tlnn9kzzzxjb731lsnwu+++Cwi6dOlis802my2wwAImy5VWWin4z74f33//vV1xxRX2wQcfBBQ+1Vn8M5a2FmaeeWabY445bJFFFgm8ll12WdN/5+vxj3/8w66++uqg+7POOqsdcMAB1qtXr7o5irpv3Q3jBggggAACCCCAAAIIIIBACoFSBVjqjwKTYcOGBT94sxwEWFm0zN5991277bbbbPz48aku7Nq1axA8bLfddjbPPPOkuqYdTyLA+m/gnHd8f/azn9k222xjq666qqmufDuKCpqKuq9v40N/EUAAAQQQQAABBBBAoDUCpQuwxNSvXz/bcccdg1lAaQ8CrHRSmnU1duxY+9vf/mZTpkxJd1HkLM0Y2W233WyFFVbIfG07XECAVX+ApTrQZ3vttde2bbfd1maaaaZ2KI3UfSgqaCrqvqk7xokIIIAAAggggAACCCCAQB0CpQywZpllFtt3331tiSWWSN11Aqx0VC+++KLdeOONncIrLd1cdNFFrXfv3rbwwgsHN1K49eGHH9p7771nX3zxhSn4Cg/NoBkyZEhwvm8HAdZ/AyyN/zrrrJNYAqof1ZJm/UVDUwVXu+66azATy6ejqKCpqPv6NDb0FQEEEEAAAQQQQAABBFonUMoAS1zaL0d7w6Tdd4kAK7nIJkyYYJdcckkQSOnQLJjVV189mAWjmVXVjnHjxtl1113Xablh1vFJbh1nuC5Q72dM9XfttdcGYVZ4UEeNG3UCrMZZcicEEEAAAQQQQAABBBBovkBpAyxRDRgwwLbaaqtUSwnr/XHd/KFp/hO1Wfvo0aM7HrzWWmsFSzXT7EOkzd21eXkYPij80lLC1VZbrfkd4YktEWjEZ+zLL7+0Sy+9tCNE1Sysvffe25ZbbrmW9KmdHkqA1U6jSV8QQAABBBBAAAEEEPBPoFQBljYHnzx5sn377bfBSGVZStiIH9ftXh7XXHONvfTSS0E355xzTjvooINsvvnmS93td955x6688kr74YcfgmsUOih88G0Po9RgbXZioz5jjzzyiN15550dOuuvv36wqTtHfQIEWPX5cTUCCCCAAAIIIIAAAgi0VqBUAVbfvn2DPZjuvffejj2X0i4xatSP69YOV3FPj+/d9Mtf/tL222+/mksH461RsKjZM5988knwR3pjpEKw2WefvbiGc2dnBBr1GdNeWJrN9+OPPwZ9W3HFFW2vvfZKNdPSGQwHG0KA5eCg0CQEEEAAAQQQQAABBBBILVC6AGvnnXe2q666KtjwOTzSLCXM++P6p59+stdee82eeOIJ015PkyZNCh4788wzW8+ePW3llVc2LbWrthdXdFmerlEo1KdPn6oDpCV4l19+uSlQ0qH777HHHlV/vGvzdO0/pc3XdeSd9aR+Xn311UFfdWi228EHH2xzzz136mLSiZrFpXvIQ7O49tlnH5tjjjlq3qNe4/Dm0THWnl3aI02B5+OPP26PPvqo6c81Bvrv1ltvPXvyySc76khB6IEHHmjagD7pULCimWZvv/12cOovfvGL4NoePXoE46bw5YMPPgj+TKHroEGDat5y6tSp9s9//tOefvrp4J7ffPNNENBq8/y55prLll9+eVt33XWDMUlz6Nrx48cHb5PUrDjdT8/QUlCNiV5+oP4vtNBCDQ2F8n7G4n2SxWWXXdbxGYiHqXFjzfKTkT4Df//734Plh5r1p89n//79g03gNe7xQ5/lp556KrhO14SBmcZRNaLrNH7du3evyK4612dG9atDG86vscYaaYbI3njjjeDvMV0bX26bNWjS2KreVOPvv/9+x99R+twtu+yytuGGGwYWWe+rjrTis7nBBhsEf49Fly6rj2+99VbwGYn2UecoIO/Vq1dgv9RSSzHjM1UFchICCCCAAAIIIIAAAuUTKF2ApTDgo48+CkKecCmhwgoFQ/qhW+3I+uNaIcCrr75qN910U8dzqt1bP471I1FBWvyHsoKEiy++uONH5WabbWabbLJJ1XbqR+jtt9/e8edJs5gUTuj+n3/+eXDNdtttF/xoz3Pcfffd9tBDDwWX6kf1pptuahtvvHFDQ45ouxplHN4zHmCpVhQ8hqFc9Nnzzz+/rbLKKjZmzJjgv04TLobX/+tf/wo2uw/rT8vbtMxNR9YAS6Go3voYzlqrNm76ob722msHe75VCmPC6xTEaCN0fUZqHRrfZZZZxnbYYYfUwVhSTWX9jFW7XzzAis/AihvvueeeQYCjsY6+DVP3VyA5dOhQ+/nPf97xOC1D1hJFhcsKRmodul7jqzArvhfcf/7zH7vooovss88+C26RNjxWG2+++eYgjNGhWhw2bFgQLurIEjSlGW+1W38/LbjggkFt6AgDXgU/lY5WfzajHh9//LGNGjXKtD9a0qHAV/8jx9JLL13Y31tJbeDPEUAAAQQQQAABBBBAoBiBUgZY+nF1//3323333dfxg7V3795BiKXZE5WOLD+u9aP2gQceCGZzJP3AjT5LP2AHDhzYqQ3x2TpLLrmk7bvvvhVDiPgsqPCH5v7772/qX6UjOpNDs570w08za/Ic8WBGP3w1q2GLLbZI/bbHtM9tpHH4zHiAJYdwJlS8XZrloZlzCiB0nQ79Z/34TTqiezTFzbMEWJr5o03zw5k/Sc/Vn2tGkDbHrxRiaWaKZgQpWEl7aIbd4MGDg1lk9R5ZPmO1nlXpZQLRcYkba9aNZq7Fwys9Y4UVVghmwIX7sH311VfBzKekwDDaPoV9ehmB2hDfzy0a+qb9/MVD53jdpQ2wFPRpJmCa8VYfNKtMn/Hw7xXNUKwUYLnw2VRQq0MzUkeMGJH4PyJEx0szF/UZ0exVDgQQQAABBBBAAAEEEGgfgVIGWOLXW+/0Q/S9997rGA3NGNLsJv1Yix9ZflwrvIrus6WwQEu4FOZoKY6CHf2IVnj0t7/9rdPMAP3Q3WWXXTr90FUQFs70qbU5un5cX3jhhTZhwoROza81q0ozSRSo6NDSsCFDhtScoVOrdCsFgzpfnpq9oR+Emg0TGtTzMWi0sdoSH+Ow7auvvnowc0kBg8KD559/Plhapdlt0eWX8ZkwlfoXD0/iAUnaACv+w1zGiy++eDDjTWGlak73evnll00hSTjbS+dtvvnmttFGG3VqXnxWos5TsKOZN4suumhwPwWkmhGomtVyrDDw0XhqCeS8885bz5DO4J9m+WT8gXE/9UP7X6nuwiN+Tvjfa9aNZpSpP/r7QS8k0JiGS3Yr/Z2hGVayVG3rs6nwRrOaNBPy2Wef7QgXq81IjM8Wi87Gq4apgEoziuSvF1EooF5sscU6Tk8TYE2cODGYeRnO/tLFWgar52smqoI2LZFUGKhZlWH9hA+pNQPLhc+m/r5RsKu/41WrOlTDml3ar1+/YGmt/h6uVtPRZb11FTUXI4AAAggggAACCCCAgDMCpQ2wJBgPAWotJUwbYGlJlzYiD2c16EehfkDrR3GlQz+ytBxIoYgO/XDULKzo//qvmTFa8qi381X6QR7eNzqbKvqsaptY6we52qolNjqSliemqTr9ILzjjjsqLscKr9cPR72dUEvQVlpppeCHc5Y3DRZhrLZVCrA0u2XHHXecYflX2JfoPkbqg/ZT0ky6akd8LDXTQ6FleKQJsFQzmlWi/al0yFPBq4KU+DI1/bmWTmmcFazo0I93bY4f1mT8h74+B9qPSeFapTBXwckLL7wQLI+dMmVKcE8tkdM1WcYxbpT2M1bNtlLtVQoVKwVYmtmosVPfqx3RIFnnKCjUNeHSvfh18Rltld56Gh/LpBBZfdQ+ca+88krwuEpBS5oAK94XjZ9miFWamaflxdqXLawfPbdagOXSZzMaDqouVZ/qZ6VDNS0TzcoN/x7W/nv6O4oDAQQQQAABBBBAAAEE2kOg1AFWlqWEaX5cx/em0ebAmpmipTe1DgVJ+oGoQE1H/Eds/O181ZaqaZaWfoTp0A8vLX/Tj/Vq+2BFf+Al7WmTpVzloCVZf/3rX1PtO6PQRSFWuPlyrRCkKGP1Lz7GlfY/ijvE9zFK2jQ/umQsTbhSaRZSNARTezRDrNLytGhbtdzwhhtuqLhheDSEU2C17bbbJu6DFv/Bn8YqqYbSfMbi91Cgo+vUB816iu5zVK0v8QArTfAYX7an2Wb6bFcLpsN2KlQeOXJkR9AXn3Gn86L71iV9DhUiRZetVpqxlRRgxWs2zZtY9XeJ/o4KXw5RqZ2ufTajDgpt9VKJWrME//3vfwdBr2bR6e9s/T2rzf05EEAAAQQQQAABBBBAoD0ESh1gaQji4VG1pT5pflzHfxiuueaaQbBQaRZLfPijP2Ir7YWjWVp645mOSm+8i+6VpR/keq6W/miJULUNxqPPLGLJTPTtZm+++WaqvZpqbXqtvhdpHB9jLcnTvmiaOVPriIZS8dlN0eviQWSl+kgzAyu67DNtcCQ3/TjX/bUhuWa+aRN6HdHaSrMMMuxT/AUD9bwAoFKAWO9fkZWW4+qecWOFGoccckjVmVS6JrpsT/85zVI/nRefMVXpsx0PpRTkhns4xQ2i+3tVG/ukACs+UzPN2w/j/agUYLn22Yw6JM3AqrfWuB4BBBBAAAEEEEAAAQTcFyh9gCXi+OwC/TDUXlDRjc/TBFjvvvtuMEsh3FRbbzdLuxGwZl9pmWA4wyF+bfRHZ6Ufj5o9oJkZmikyzzzzBLMNtJRPP+J0xMOF+ObweguefpQXdYR7AynI0vIn7blUbfPxcNNrLd2LL2kq0jg+xlputPvuuyeSRGeyqe3xZYHhDaJjWGnvokrhSnwGlpaRqsbCvdu0X5FCtlpL32p1IB6qVVtuWukeqtXLLrvM1H8dWa6tdL9KSzgT8SucoDGQm0Lc7t27z3BGPMBKE1RGQ8O0m62HD9bst/DtffrvtOwwuieXZi5F91KrFibHP7OVZnPp/kkBVnT5YJa+RMOzSn8HufbZjAes2pxdsxXXW2+9huzDl6c2uQYBBBBAAAEEEEAAAQRaJ9AWAVZ8OZQ49aNWe6CEbyVME2DF335Wz7DE96OKb9AeD6SiM0S0B5N+JD/xxBN2++23B80I/7tweV408Ko2Q6ue9iddK3OFbVr69fTTT5v2zom/sVGbLSvEis5gK9I4PsZp9wSL72NUKViIL6+qFlIkzcDKG7JVG49oHSSNWdKf1xum1RtgqY61Ebs2stcss2ozH5OM4/2Mv92z0gzIWjbxjdor1VV0GWe1cDP6ls9aQWlSgKU9tLRBvY5qy4sr9SdpybFrn02Nm2YXajP9+KFa0f9Aof+BQcutq+1jllTz/DkCCCCAAAIIIIAAAgiUR6AtAixxJy0lTBNgxTdGrmcY4zOi4kt44oFUdBlY+AM5OqsrvkwqGnhl+RFbT59qXas3J956663BmxnDt9tV+iFfpHHeAEv9iv54r/SmyPgeStWWoCWFKwoyhw8fHuz7pCNtyFbNPh6u1DO+WYOd+LPi/goY1llnncQm6Y1zWrqpmZNplusmGccfGD8/a1AX71el2Y7xmXCVztHbQjUTTEetpZ61Aqz4LK4sfYnWXqUZWC5+NvX3+tVXX93xwoNqxaTa0d+pmp210EILpaqjxMLkBAQQQAABBBBAAAEEEHBKoG0CLKlWWkqoV9QvuuiiM2zwXWlz7Ub+gKu0UXs0JAmXCc4999zBK+61v9Enn3zSab+r6J400VlW8dlA1TaFb3alaQaW3gJ2//33dzw63rYijesJsOL7GNWaIVdr36qkcCXNbJ4s49bIAKveIDRNSJylb9XOTTIuOsCq9HeHnhndSy1uGW9zrf31agVY9YRx0fEpOsCKf+7r+WwqtNMsLP3dEr4dtlYdKRzUMuDoEvJG1B33QAABBBBAAAEEEEAAgdYKtFWApWBHPyIffvjhDtU+ffoESwknT54czHzRLAQdSQFW0tvE8gxbdE8XLQUMX/Me/e+jM63ie+tsueWWtuGGG3baCD3NG9iS2qofiKNHjw4CQDlpedy+++47w/5VSffRn8dnKsVniEQDrEYb1/MjOW4dfZNk0uy5qEtSuBJf8tfoGVj13i/NGFc7p10DrLSz5qJhYvxzGX3zZNKS36JmYGUJsFz6bIb1ps+oXmqh/yFASzYVOoezPeM1WWkfxHpqm2sRQAABBBBAAAEEEECg9QJtFWCJc9KkScHG1JrNpENLkjbffHPTG82SAqzoW/2iAVOjhim+/GeTTTYJlpBFZ2bFlxZW+rNwppnuF53Jlbed8XbVc8/4fkPxpY9FGtcTYMkuuo9RdJZVdHZWrb2LdI+kAKvRe2DFN7pu5Ww8VwMshRyjRo3qeCFC1qWSaWfNxfdSi86yis7OSnpjaJY9sNK8gTH8e+Hjjz8OZnpqWV6lgMrlz2alv9vkrX3FtB+YzMJlueG5Sc55/77kOgQQQAABBBBAAAEEEGiNQNsFWGJ855137MorrzS98U2Hwohddtkl2BC91gys+Ovpi5jNEp2BtOSSSwYznbT/1fPPPx+0Nb50LfrjOQyWHn/8cXvooYeC87WJ8R577FH3ni/RPbiSQppapZr0lr0ijesNsOL7GIX7XEV/2NfauyhNgBV/81+aN+iF3to/6bnnnrM55pgj2Lham53rR7zeXqmZKTqy7InU6L9yXA2w1M963kIY39w8/hbCqGP03LBWunbt2mmMqu2fFt4nKcB68MEH7Z577glOzzJTKulNqC5/NtPUqv5HC+2X9eWXXwan6wUeBx54YDCjlAMBBBBAAAEEEEAAAQTKL9CWAValpYSaqaCAQgGCjkpLCOP7IGmmxgEHHGB6VX2jjuhSIm0WPnjwYLvllltm2P8qfF58f6w999wzWCKpWVg6dt11V1tjjTXqbl509pFupv1j9ttvv463OKZ9QPRNa7omHrAVaVxvgKX2RmfKaBnhXnvtZXrr29tvvx0Q1Nq7SH+eNANL50TDwlr7aUXN4/cNZ+rpHLXvlVdeCU7XxvkKRdX2Zh8uB1jRlx7IJSlECu3iy0f1d8GwYcOCjcIrHdH6DpcRKsC66qqrTPdKM95JAda7775rV1xxRRBepu1LfN+8SsGXS59NWSk4Vl81c0xvpxw4cGBiSWcJGxNvxgkIIIAAAggggAACCCDglEBbBlgSji8ljKtXCrDiP1Y1E2nTTTcNZrokvR1NP7YUfugHrmbIbL311qb9t+JHNJAK7//YY48F7a22iXY08FhxxRXtvffeC86v9La8vNUVD0h0n2WXXTb40agf3WkOLU3SD3W1T0elmVxFGjciwIrOeNNYakacZu7JO2nvIvU5TYAVDwv79etnO+64Y80a0+yYkSNH2pQpUwLb6Ew9zcq68cYbO/YD0qwu7a+mGSi1jnHjxgXLbRVuKNBQEDpgwABT4JLncDnAiu/NpkBbs3N69uxZs6tx9+jeaJUujO+lpiWdOp566qng/40vEa50j6QAS58zLQVUsKMjTV8+//xzu/jii4M96nRUCrBc+mzGlyJrnIYOHRosma51RAOsNJ/XPHXONQgggAACCCCAAAIIINAagbYNsMQZ//EZJa72JrHoDCmd361bt2D54SqrrFI1YNDsFwUI4eyupB9b0UBqrrnm6ti7ReGUZvzEw7L4rIKwH+ESRP1Qa8RRyUtvSdQeYppJpRkl1X60a+bVTTfd1LH3mM4LN9DXj+XoUZRxIwKs+D5GvXr1MoVaOtLsqZMmwIqfoxpTIKWwo1JQqiVRCiw0Q0ZHvL7igYbOWXXVVW3nnXeuuhG/ltIqbAz3itPYKqzUOOc9XA6w1Kf4GzA1y1DLARUEVzpUp1qSFr75TuOkGZNavlnriAaU+nzrkE3apblJAZbu9/TTTwcz+cJNzBdbbLEgtKwUNiu0Uj8+/PDDjmZXW3ro0mczHswm1bT+xwHNTAs/r0nLffPWOdchgAACCCCAAAIIIIBAawTaOsDSjzstz3vyySdn0K0WYOma+++/P3hle/jjUD88l1pqKdtiiy2CpUP6sa+g49NPPw2W8+kH59SpU4Nn6Nxtt93W+vfvX3VE43vNhCfG978K//v4Rt1J5+ctpUp9D++lkGzRRRc1BToLL7xw8F8riNF+Y1rOOHHixE6PrfUWsKKMGxFgqRPVAsM0e6KlCbD0DIUJI0aMCJa1hnUTrzHN+nr55Zft3nvv7XSegiktZYwe8fvpzzQzRzWrwEWBhWpURgoGNGMwfLbO1bMVgNQThroeYMVnCKrfqtONNtooCO4UZMlIQaF8nn322Y5lejpXL4JQmF0tyA3HI76XWvjfp305QpoASzOUtDH9q6++2lEGCptVoyussEIw3urviy++2Kl+wpOrBVgufTYrzaLVsm7NitUswzAYVz/ffPNN+9vf/tax/1X48g6NLQcCCCCAAAIIIIAAAgi0h0BbB1gaIgUrWjoTbnIdDlu1AEt/rh+Hmt2gH/rVXtNeafj1o0lLsDRjqdaPXM1+ufDCC23ChAkdt6m1GXOl5X1p9tLJU6L6Af/II4/YmDFjOparZb2PfkhrpkqtzZOLMG5UgBXfCygMOrSE6ec//3lNjrQBlm6icGH06NGdQpJaN0+qr6z3C5+VNBMp7fi7HmCpH/GZZ2n6Jnf9faHgsHv37mku6bSXWnhB0v5p4XlpAiydq6BMs+g0ayrNEd0HsNbfNy59NisFs2n6qqWamlGYtIw2zb04BwEEEEAAAQQQQAABBNwQaPsAS8yVlsbVCrB0jYIcvRlQby+LzlSpNmwKlDSDqtZSw/Da+F4z+u+r7X8VXhNddqj/rui3zWl/JO39pP2s0oZ4WmKlWSra/yu+bLCSW6ONGxVgxTe8VtvT7F2k87IEWDpfP9Cvu+66jpkj1epLM6O08biWGdbao0rjpuWs4dLAWn/N6D7a90r3TRvM1LpfGQIstX/y5MnB51oz7cKZk7U+1/LR8rUse4PFX2aQZT+mtAFWlr5oxpI+l1pKqBAv6e2FLn02NQNVLyrQjNekQ38H6X9E0MyremYTJj2HP0cAAQQQQAABBBBAAIHmC3gRYFVaSpgUYIVDoR+72tNGP3YVDmhZiw7NytAm31pSp9BGAUfS0qLo8MaXqcXf1hcvhfhb1NIsZ2tEOYXL2F5//fWO/ocbiUcN5CmDPEFIo4wbFWDJLbqPUdq9i/IEWLpGYYGWYWrZmv5fmatm9WNc+10pFF1nnXVShYLh/bQPkPZJ0hJP7YEUBjWakaJ7rrTSSkF41cg3bJYlwAo/F5oBqVmWWqapWXfhW/1komWya6+9dubPdXjv+F5qafZPC6/NEmCF14TLmfW2TI236kdjrSV3qh19NjUbdfjw4akCrEb//VfhsNcPAAAgAElEQVTvZzP8jGg5uD4jzarpRvwdyj0QQAABBBBAAAEEEECgMQJOB1iN6SJ3QQABBBBAAAEEEEAAAQQQQAABBBAoswABVplHj7YjgAACCCCAAAIIIIAAAggggAACHggQYHkwyHQRAQQQQAABBBBAAAEEEEAAAQQQKLMAAVaZR4+2I4AAAggggAACCCCAAAIIIIAAAh4IEGB5MMh0EQEEEEAAAQQQQAABBBBAAAEEECizAAFWmUePtiOAAAIIIIAAAggggAACCCCAAAIeCBBgeTDIdBEBBBBAAAEEEEAAAQQQQAABBBAoswABVplHj7YjgAACCCCAAAIIIIAAAggggAACHggQYHkwyHQRAQQQQAABBBBAAAEEEEAAAQQQKLMAAVaZR4+2I4AAAggggAACCCCAAAIIIIAAAh4IEGB5MMh0EQEEEEAAAQQQQAABBBBAAAEEECizAAFWmUePtiOAAAIIIIAAAggggAACCCCAAAIeCBBgeTDIdBEBBBBAAAEEEEAAAQQQQAABBBAoswABVplHj7YjgAACCCCAAAIIIIAAAggggAACHggQYHkwyHQRAQQQQAABBBBAAAEEEEAAAQQQKLMAAVaZR4+2I4AAAggggAACCCCAAAIIIIAAAh4IEGB5MMh0EQEEEEAAAQQQQAABBBBAAAEEECizAAFWmUePtiOAAAIIIIAAAggggAACCCCAAAIeCBBgeTDIdBEBBBBAAAEEEEAAAQQQQAABBBAoswABVplHj7YjgAACCCCAAAIIIIAAAggggAACHggQYHkwyHQRAQQQQAABBBBAAAEEEEAAAQQQKLMAAVaZR4+2I4AAAggggAACCCCAAAIIIIAAAh4IEGB5MMh0EQEEEEAAAQQQQAABBBBAAAEEECizAAFWmUePtiOAAAIIIIAAAggggAACCCCAAAIeCBBgeTDIdBEBBBBAAAEEEEAAAQQQQAABBBAoswABVplHj7YjgAACCCCAAAIIIIAAAggggAACHggQYHkwyHQRAQQQQAABBBBAAAEEEEAAAQQQKLMAAVaZR4+2I4AAAggggAACCCCAAAIIIIAAAh4IEGB5MMh0EQEEEEAAAQQQQAABBBBAAAEEECizAAFWmUePtiOAAAIIIIAAAggggAACCCCAAAIeCBBgeTDIdBEBBBBAAAEEEEAAAQQQQAABBBAoswABVplHj7YjgAACCCCAAAIIIIAAAggggAACHggQYHkwyHQRAQQQQCCnwA9fm036OOfFVS6bezmzLl0ae0/u1pYC3//wo7077rOG9q3PwgvYrLPM3NB7cjMEEEAAAQQQQKAZAgRYzVDmGQgggAAC5RN45xqzB/ZqfLu7zmy29d/NFl6/8ffmjm0jcOdTL9m2vzunkP7cceqvbZu1+hZyb26KAAIIIIAAAggUJUCAVZQs90UAAQQQKK/AtKlmV8xu9tN3xfSh58pmO79QzL25a1sILLrnUfbxvycU0pdfzDePfXTtXwq5NzdFAAEEEEAAAQSKEiDAKkqW+yKAAAIIlFfg+3+bjZy/uPbPOp/Z4M8bcv9p06bZO++8Y9dee63df//99u6779rcc89t/fv3t3322cf69etnXbt2neFZP/zwg91333123XXX2TPPPGPdunVLvObbb7+1e++9126++ebgmv/85z+2wgor2Lbbbmt77LGH9ezZM7FPU6ZMsb/85S/28ssv2/nnn2/zzDNP4jWVTpgwYYLdeuutdtddd9kTTzwRnLL22mvbdtttZ7vssov97Gc/m+GyqVOn2gsvvBD0eezYsfbxxx/bL37xC1tvvfVsv/32s2WXXda6OLK8s8tm++VySXvRtDFXpD215nnNrL8845e3fUk4eT4Lasvrr79uV1xxRUf9JdVsUjv4cwQQQAABBHwSIMDyabTpKwIIIIBAOoGSBFj6QXz77bfb8ccfb1999ZX16dMnCGQmTpxozz//fNDXww8/3A477LBOgY7CqwsuuMD+/Oc/2+yzz27LL7+8/fjjj8E1+s/HHXec7b333kGoFR6ff/65nXjiiXbnnXd2XDPLLLPY+++/HwRByy23nJ155pm22mqrVTVWeHX11VcH562++uq5AyyFdEcddVQQoims07N1vPbaa4HDgAED7LTTTrPFFlusoy169qWXXmr/93//1xG8KXD74osv7JVXXqna73QF0/izyhBgNbP+8oxf3vYljWaez0K8LQp+Fd6Gn59KNZvUDv4cAQQQQAAB3wQIsHwbcfqLAAIIIJAsUJIAS7M5Dj74YPvuu+/s9NNPtw033DCYbaUfyy+99FIQOGnG0XnnnWc77bRTR79vu+02O+aYY2yttdYKrlPoFb1GP9A1O2qNNdYIrglnTZ177rk2aNAgO/bYYztmW2kmyoUXXmhnnXWWbbbZZkEoNt98881grNlaaofuq2ODDTbIFWApnFO/brrpJjvyyCOD/oezrRRG/c///I9dc801ttdee9nJJ59ss846a/C8hx9+2IYOHWpLLrmk/fGPf7S+ffsGs600q+fBBx8MQkAFe+qLZq21+ihDgNWs+ss7fnnbV2vs834Wom3RZ2WdddYJ6i/6+Rk2bFgQHisY5kAAAQQQQACBGQUIsKgKBBBAAAEE4gIlCbA0o+gPf/iD/f73v7cDDzxwhuVvYWizxRZbBDOSNLvq66+/DmYvPffcczZixAhbeeWVO/U+vGbgwIFBUKQf05phdeihh9pPP/0UzNzq1atXp2uioZKW562//n83qNcP/scffzwIll588cUg3Pr+++9zz8DS0kMtjdRMLy1FnGuuuTq1Zfz48cGMs3HjxgUzrrQsULPL1H/9Z/3fVltt1ekahXdagqlQT9ceffTRNtNMM7X0c1GGAKtZ9Zd3/PK0L2nQ83wWVF8Kf//0pz9V/Kx++umnwedr0qRJQYD6y1/+MqkZ/DkCCCCAAAJeChBgeTnsdBoBBBBAoKZACQKsyZMn2znnnBMs6VOQE86WivZLS+0OOuggW2CBBTpmO4UBkEKmMNSKXqNZTPoxrVldw4cPD2Zn6RoFZUsttVTw/4azmqLXaWmeZl/FZ3tpmd8OO+wQhGcKnjRL67e//W2nNmWpRu3BpVlcG2+8sf3mN7+Z4VKFYwr0Ro0aFeyRJReFdqecckqwP5istNQyfoTtjM/cytK2Rp7reoDVzPrLM36a3ZTn85E0hnk+C6rJSy65xB555BE76aSTbKWVVur0GO3n9qtf/SrYy077Y2lJLwcCCCCAAAIIzChAgEVVIIAAAgggEBcoQYCVZtC0bEkzs3r37t0RYGnPLC270/I7/V980/JKAVDSszQzKwyv4gGWZl099NBDtuuuu9oiiywShEjxUC3p/ln+XEsVTzjhhGCJYRhgpble4YI2oifASqOV7pxm1Z9ak2f8KrUvXc+qn1Xrs1DtqnB54UILLRTM1FLgzIEAAggggAACBFjUAAIIIIAAAskCbRBgadmSllBpHyjNVFJYpWVx4bIqzaRSuFXpqDabqhrcP//5TzvkkEOCzdEvvvhiW3rppasaFx1gKTAbMmRI0Ia0YYD2vtK+WJdffrn97//+bxBktfpwfQZWkk8z6y/P+FVrX1K/kv48y2dBSyO1vFZLCzX7Si830GxFV96EmdRX/hwBBBBAAIFmCzADq9niPA8BBBBAwH2BNgiwnnjiiSC46tGjR7CvjvaC0pEmnEpzTjiI2oRa4c9VV10VvPFQ+2tF314YH+wiAyxtPq8N5rXMUKHAnnvumRgGKMjQTC1tnq2lXZpBppkwrT7KHmA1q/7yjl+19tUz7mk/C9FZjnqelumeeuqptskmmwQvYeBAAAEEEEAAgcoCBFhUBgIIIIAAAnGBkgdY2qBdgYxmg8RndaQJp9KcIzL9YFfgo5lOm2++ebBR+/zzz1+znooKsLR3l/a50tJB7bWlDejDtxNWa5DCj3vuuSeYpRaGe2uvvbYTn4cyB1jNqr+841erfXkHP8tnQS89UM3961//MtXtK6+8YnPPPXcQvip0rRUA520f1yGAAAIIINAOAgRY7TCK9AEBBBBAoLECJQ2w9INe+01pE3O92UzLBLX3VPQHcZpwKs05X331VTDLSTOvtKH66aefHswkSTqKCLD0Zjj1VWHUoEGD7Pjjjw8CgVqH3o54yy23BNdpg/kzzjjDNtxww8QZW0n9a9SflzHAamb95Rm/NO3LM355Pwt61tSpU+3RRx8NZmApcNZnavvtt8/TDK5BAAEEEECg7QUIsNp+iOkgAggggEBmgRIGWNEf9OqvlvXph3B8SZLezqeZHpotpQ3LKx1hgKWlh9ttt90Mp0QDo2222SaYTZJ22V2tACu+tCr64KOPPrriWwf/8Y9/2O9+9zvTWwT322+/oG8KpGodeo726rrgggtswQUXDCz69evnTHiltpctwGpm/eUZv7TtC2s/Xj/VNvev57MQfcbdd98d7Em39dZbB2/KnGOOOTL/tcUFCCCAAAIItLsAAVa7jzD9QwABBBDILlCyACu6fKlPnz41A5l630IYLr967bXXUgdG0QFoVIAVXT6mGTC//vWv7YADDrBZZpml5nhHlxquscYagVWtTeezF09jrihTgNXM+sszflnalyXAqvezUOlzoWWvw4cPTzWbsTGVxl0QQAABBBAojwABVnnGipYigAACCDRLoEQBlt78d9ppp9nIkSNtwIABwT5QSyyxRFWpl19+Odgjav311w+ui89W0tLDQw891PSGtOgPaQVGemOa3maowEgznTQrJSkwijekEUsItexKy//CpYKagbXVVlslboA9fvz44Bpt8r7LLrvYCSecYAsssECzqirTc8oSYDWr/oSXZ/yyti/NIGX9LHz00UfBZ01t0ewqzfqLH3oL4bBhw4I95PS569mzZ5qmcA4CCCCAAAJeCRBgeTXcdBYBBBBAIJVASQKs6FvP0i7l+/rrr4M3BWr2yIgRI2zllVfuRPLwww/b0KFDbeDAgcFG6GFAFb61TT/Cqy1PTGNbb4AVfetcluV/0TcUpl1qmKY/RZ1ThgCrmfWXZ/zytC/NeGb9LOgzo7BULxi49NJLg7A1eqimr732WjvmmGNs//337/S5S9MezkEAAQQQQMAXAQIsX0aafiKAAAIIpBcoSYB12223BT9611133VRvAAwBwuvWWmutYPPo3r17m35Ev/TSS8GP508++cS0/5X2hdKhZVuacTV27NgZ3mqYHnX6mfUGWO+//74ddthhpkBDy73SvDXwp59+sksuuSQI3tK+oTBrvxp9fhkCrGbVX97xy9u+WmOZ97OgWX+HH364LbnkkkEd9u3bN9hz7YcffrA77rgj2Lxdx/nnn29a2sqBAAIIIIAAAjMKEGBRFQgggAACCMQFShBgffnll8EP4gcffDBx/DbYYIPgh/E888wTnBvdE0hLCJdffvlgyeDzzz8fLCk87rjjbO+99+54e+Ff//rXIDRKc5x33nm20047VT21ngBLIdu5557b8WM/qT233nprEAaEz9S+XUlHtc26k65r9J+7HmA1s/7yjJ9qPO/no9ZY5v0saBN5zb5S6KoZWSussELweVQgq43g9QZPvT10yy23dOplAo2ua+6HAAIIIIBAPQIEWPXocS0CCCCAQHsKlCDACvey+uyzzxLHIB5g6QLN/LjvvvvsuuuuC97g161bN+vfv38wQ0kzr8K3FyrY0v49+vGd5igywJo4cWKw/PGuu+5K0xQLA6wxY8bYkCFDUl1DgJWKyZpVf2pNnvF76623glrO+/mopFDvZ0F7t73wwgvBZ06zGRVcKcjSkkLtybbIIoukw+csBBBAAAEEPBUgwPJ04Ok2AggggEANgRIEWIxfewu4PgOrvfXpHQIIIIAAAgi4KECA5eKo0CYEEEAAgdYKEGC11p+nGwEWRYAAAggggAACCHQWIMCiIhBAAAEEEIgLFB1gdeliduBU3BGoKkCARXEggAACCCCAAAIEWNQAAggggAACyQK3r2c2/tHk8/KcsdRgsw2uynMl13gisN1J59odT75YSG+37bey3X7K4YXcm5sigAACCCCAAAJFCTADqyhZ7osAAgggUG6BSR+ZPXGU2YTkN9dl6uhC/c36X2DWpWumyzjZL4Gv/vOt/frCa+25tz5saMdXW6q3nXPwnjb37D9r6H25GQIIIIAAAgggULQAAVbRwtwfAQQQQAABBBBAAAEEEEAAAQQQQKAuAQKsuvi4GAEEEEAAAQQQQAABBBBAAAEEEECgaAECrKKFuT8CCCCAAAIIIIAAAggggAACCCCAQF0CBFh18XExAggggAACCCCAAAIIIIAAAggggEDRAgRYRQtzfwQQQAABBBBAAAEEEEAAAQQQQACBugQIsOri42IEEEAAAQQQQAABBBBAAAEEEEAAgaIFCLCKFub+CCCAAAIIIIAAAggggAACCCCAAAJ1CRBg1cXHxQgggAACCCCAAAIIIIAAAggggAACRQsQYBUtzP0RQAABBBBAAAEEEEAAAQQQQAABBOoSIMCqi4+LEUAAAQQQQAABBBBAAAEEEEAAAQSKFiDAKlqY+yOAAAIIIIAAAggggAACCCCAAAII1CVAgFUXHxcjgAACCCCAAAIIIIAAAggggAACCBQtQIBVtDD3RwABBBBAAAEEEEAAAQQQQAABBBCoS4AAqy4+LkYAAQQQQAABBBBAAAEEEEAAAQQQKFqAAKtoYe6PAAIIIIAAAggggAACCCCAAAIIIFCXAAFWXXxcjAACCCCAAAIIIIAAAggggAACCCBQtAABVtHC3B8BBBBAAAEEEEAAAQQQQAABBBBAoC4BAqy6+LgYAQQQQAABBBBAAAEEEEAAAQQQQKBoAQKsooW5PwIIIIAAAggggAACCCCAAAIIIIBAXQIEWHXxcTECCCCAAAIIIIAAAggggAACCCCAQNECBFhFC3N/BBBAAAEEEEAAAQQQQAABBBBAAIG6BAiw6uLjYgQQQAABBBBAAAEEEEAAAQQQQACBogUIsIoW5v4IIIAAAggggAACCCCAAAIIIIAAAnUJEGDVxcfFCCCAAAIIIIAAAggggAACCCCAAAJFCxBgFS3M/RFAAAEEEEAAAQQQQAABBBBAAAEE6hIgwKqLj4sRqC2w+uqrByc8++yzUCHgjcBzzz0X9HW11Vbzps901F8B6t3fsfe559S9z6PvX9+pd//GnB6buVr3BFhUJwIFChBgFYjLrZ0VcPULz1kwGlZqAeq91MNH43MKUPc54bislALUeymHjUbXKeBq3RNg1TmwXI5ALQECLOrDRwFXv/B8HAv6XLwA9V68MU9wT4C6d29MaFFxAtR7cbbc2V0BV+ueAMvdmqFlbSBAgNUGg0gXMgu4+oWXuSNcgEAKAeo9BRKntJ0Add92Q0qHaghQ75SHjwKu1j0Blo/VSJ+bJkCA1TRqHuSQgKtfeA4R0ZQ2EqDe22gw6UpqAeo+NRUntoEA9d4Gg0gXMgu4WvcEWJmHkgsQSC9AgJXeijPbR8DVL7z2EaYnLglQ7y6NBm1plgB13yxpnuOCAPXuwijQhmYLuFr3BFjNrgSe55UAAZZXw01n/7+Aq194DBACRQhQ70Wock/XBah710eI9jVSgHpvpCb3KouAq3VPgFWWCqKdpRQgwCrlsNHoOgVc/cKrs1tcjkBFAeqdwvBRgLr3cdT97TP17u/Y+9xzV+ueAMvnqqTvhQsQYBVOzAMcFHD1C89BKprUBgLUexsMIl3ILEDdZybjghILUO8lHjyanlvA1bonwMo9pFyIQLIAAVayEWe0n4CrX3jtJ02PXBCg3l0YBdrQbAHqvtniPK+VAtR7K/V5dqsEXK17AqxWVQTP9UKAAMuLYaaTMQFXv/AYKASKEKDei1Dlnq4LUPeujxDta6QA9d5ITe5VFgFX654AqywVRDtLKUCAVcpho9F1Crj6hVdnt7gcgYoC1DuF4aMAde/jqPvbZ+rd37H3ueeu1j0Bls9VSd8LFyDAKpyYBzgo4OoXnoNUNKkNBKj3NhhEupBZgLrPTMYFJRag3ks8eDQ9t4CrdU+AlXtIuRCBZAECrGQjzmg/AVe/8NpPmh65IEC9uzAKtKHZAtR9s8V5XisFqPdW6vPsVgm4WvcEWK2qCJ7rhQABlhfDTCdjAq5+4TFQCBQhQL0Xoco9XReg7l0fIdrXSAHqvZGa3KssAq7WPQFWWSqIdpZSgACrlMNGo+sUcPULr85ucTkCFQWodwrDRwHq3sdR97fP1Lu/Y+9zz12tewIsn6uSvhcuQIBVODEPcFDA1S88B6loUhsIUO9tMIh0IbMAdZ+ZjAtKLEC9l3jwaHpuAVfrngAr95ByIQLJAgRYyUac0X4Crn7htZ80PXJBgHp3YRRoQ7MFqPtmi/O8VgpQ763U59mtEnC17gmwWlURPNcLAQIsL4aZTsYEXP3CY6AQKEKAei9ClXu6LkDduz5CtK+RAtR7IzW5V1kEXK17AqyyVBDtLKUAAVYph41G1yng6hdend3icgQqClDvFIaPAtS9j6Pub5+pd3/H3ueeu1r3BFg+VyV9L1yAAKtwYh7goICrX3gOUtGkNhCg3ttgEOlCZgHqPjMZF5RYgHov8eDR9NwCrtY9AVbuIeVCBJIFCLCSjTij/QRc/cJrP2l65IIA9e7CKNCGZgtQ980W53mtFKDeW6nPs1sl4GrdE2C1qiJ4rhcCBFheDDOdjAm4+oXHQCFQhAD1XoQq93RdgLp3fYRoXyMFqPdGanKvsgi4WvcEWGWpINpZSgECrFIOG42uU8DVL7w6u8XlCFQUoN4pDB8FqHsfR93fPlPv/o69zz13te4JsHyuSvpeuAABVuHEPMBBAVe/8BykokltIEC9t8Eg0oXMAtR9ZjIuKLEA9V7iwaPpuQVcrXsCrNxDyoUIJAsQYCUbcUb7Cbj6hdd+0vTIBQHq3YVRoA3NFqDumy3O81opQL23Up9nt0rA1bonwGpVRfBcLwQIsLwYZjoZE3D1C4+BQqAIAeq9CFXu6boAde/6CNG+RgpQ743U5F5lEXC17gmwylJBtLOUAgRYpRw2Gl2ngKtfeHV2i8sRqChAvVMYPgpQ9z6Our99pt79HXufe+5q3RNg+VyV9L1wAQKswol5gIMCrn7hOUhFk9pAgHpvg0GkC5kFqPvMZFxQYgHqvcSDR9NzC7ha9wRYuYeUCxFIFiDASjbijPYTcPULr/2k6ZELAtS7C6NAG5otQN03W5zntVKAem+lPs9ulYCrdU+A1aqK4LleCBBgeTHMdDIm4OoXHgOFQBEC1HsRqtzTdQHq3vURon2NFKDeG6nJvcoi4GrdE2CVpYJoZykFCLBKOWw0uk4BV7/w6uwWlyNQUYB6pzB8FKDufRx1f/tMvfs79j733NW6J8DyuSrpe+ECBFiFE/MABwVc/cJzkIomtYEA9d4Gg0gXMgtQ95nJuKDEAtR7iQePpucWcLXuCbByDykXIpAsQICVbMQZ7Sfg6hde+0nTIxcEqHcXRoE2NFuAum+2OM9rpQD13kp9nt0qAVfrngCrVRXBc70QIMDyYpjpZEzA1S88BgqBIgSo9yJUuafrAtS96yNE+xopQL03UpN7lUXA1bonwCpLBdHOUgoQYJVy2Gh0nQKufuHV2S0uR6CiAPVOYfgoQN37OOr+9pl693fsfe65q3VPgOVzVdL3wgUIsAon5gEOCrj6hecgFU1qAwHqvQ0GkS5kFqDuM5NxQYkFqPcSDx5Nzy3gat0TYOUeUi5EIFmAACvZiDPaT8DVL7z2k6ZHLghQ7y6MAm1otgB132xxntdKAeq9lfo8u1UCrtY9AVarKoLneiFAgOXFMNPJmICrX3gMFAJFCFDvRahyT9cFqHvXR4j2NVKAem+kJvcqi4CrdU+AVZYKop2lFCDAKuWw0eg6BVz9wquzW1yOQEUB6p3C8FGAuvdx1P3tM/Xu79j73HNX654Ay+eqpO+FCxBgFU7MAxwUcPULz0EqmtQGAtR7GwwiXcgsQN1nJuOCEgtQ7yUePJqeW8DVuifAyj2kXIhAsgABVrIRZ7SfgKtfeO0nTY9cEKDeXRgF2tBsAeq+2eI8r5UC1Hsr9Xl2qwRcrXsCrFZVBM/1QoAAy4thppMxAVe/8BgoBIoQoN6LUOWergtQ966PEO1rpAD13khN7lUWAVfrngCrLBVEO0sp0BFgDX2ulO2n0QgggAACCCCAAAItFph5drNeW5v1PdZsvlVa3Bj/Hu/qD3n/RoIeN1PA1bonwGpmFfAs7wQIsLwbcjqMAAIIIIAAAggUI9Cth9l2jxFiFaNb9a6u/pBvMgOP80zA1bonwPKsEOlucwUIsJrrzdMQQAABBBBAAIG2Fugz0Gzj69u6i651ztUf8q450Z72EnC17gmw2qvO6I1jAgRYjg0IzUEAAQQQQAABBMosoOWEQyaWuQela7urP+RLB0mDSyXgat0TYJWqjGhs2QQIsMo2YrQXAQQQQAABBBBwXGDoNMcb2F7Nc/WHfHsp0xvXBFytewIs1yqF9rSVAAFWWw0nnUEAAQQQQAABBFovQIDV1DFw9Yd8UxF4mHcCrtY9AZZ3pUiHmylAgNVMbZ6FAAIIIIAAAgh4IECA1dRBdvWHfFMReJh3Aq7WPQGWd6VIh5spQIDVTG2ehQACCCCAAAIIFCMwbZrZy5+YnfeA2d/fMPvwC7OlFzTbekWzA/qbLbOQWZcunZ/9wxSz424xO/vv1du0+fJm1+xv1nO2DO0mwMqAVf+prv6Qr79n3AGB6gKu1j0BFlWLQIECBFgF4nJrBBBAAAEEEECgCQJTpppd9LDZ8beaTfzerN/iZnPOavb5RLMXPjKbdzaz4XuYDVy9c4j13Y9mR9xodvEjBFhNGKbCHuHqD/nCOsyNETAzV+ueAIvyRKBAAQKsAjdpqV0AACAASURBVHG5NQIIIIAAAggg0ASB+98w2/FCs+UWNjtvd7PVe08PqqZOM7vnFbNDrzP7xdxmo/Y3+2XP/zboi0lmgy43m/zj9FlWP5+7QY1lBlaDINPdxtUf8ulaz1kI5BNwte4JsPKNJ1chkEqAACsVEychgAACCCCAAAJOCkSXAd58kNlOq3Ru5uQpZsfcbHbuA2ZjfmO26bL//fN/fTU9wOo+c45lgrU0CLCaWiuu/pBvKgIP807A1bonwPKuFOlwMwUIsJqpzbMQQAABBBBAAIHGCmgZ4B/vMnv2Q7PTdzBbrfeM9z/1LrOTbjcbtZ/ZoLX+++dvfmo28JLpSw7P3s2sx8wNahsBVoMg093G1R/y6VrPWQjkE3C17gmw8o0nVyGQSoAAKxUTJyGAAAIIIIAAAqUU+Pq76UsIH3jD7I5DOwdcz31otu1ws33XMTt1O7OZujaoiwRYDYJMdxtXf8inaz1nIZBPwNW6J8DKN55chUAqAQKsVEychAACCCCAAAIIlEpA+1998IXZ+Q9Of8vgmTuZHbWpWbdISPXYu2b9/2S2dz+z+Wc3u+sfZpqVpbcXKtTaf12z+efI0W0CrBxo+S9x9Yd8/h5xJQLJAq7WPQFW8thxBgK5BQiwctNxIQIIIIAAAggg4JxAuFwwbFjvnmZ/3N5s19XMunfr3NxrnjLb64rqXVi3j9nl+0wPtDIdBFiZuOo92dUf8vX2i+sRqCXgat0TYFG3CBQoQIBVIC63RgABBBBAAAEEmixw3oNmd748/Q2Eb39m9uEXZtusZPbnnc2WWahzY7Ss8JS7zNb4pdmRm5gtPJfZtGlm73xudsSN02dkaSbW+bubzdY9Q0cIsDJg1X+qqz/k6+8Zd0CguoCrdU+ARdUiUKAAAVaBuNwaAQQQQAABBBBooYDeQDj6ObMTbzP7xdxmo/Y3+2XPdA0KN3j/bOKMe2cl3oEAK5GokSe4+kO+kX3kXgjEBVytewIsahWBAgUIsArE5dYIIIAAAggggECLBX6aanbynWZaWnjRILNh66drkK773e1mZ9xjdv2BZgNXT3ddcBYBVgas+k919Yd8/T3jDghUF3C17gmwqFoEChQgwCoQl1sjgAACCCCAAAIOCIR7Xf12y2xvGwz30xq1n9mgtTJ0hAArA1b9p7r6Q77+nnEHBAiwqAEEEIgIEGBRDggggAACCCCAQHkFJnxrdszNZt98b3bGjmaLzzdjX8IA6/fbmOn/unQxe+/fZr+9xWzRecxO3nbGPa6YgVWemiDAKs9Y0dLGCbha98zAatwYcycEZhAgwKIoEEAAAQQQQACB8gpM/N7s0OvMbn3R7JaDzTZepnNfqi0h/Po7swNGmr06zmz0ULPlf975unFfmw0eYfbqv9gDy/XqcPWHvOtutK/cAq7WPQFWueuK1jsuQIDl+ADRPAQQQAABBBBAIEEgnGG12XJm5wz879sG9SbCe16ZHnAtNKfZ1fuZLbnA9JvpbYOXPWo2dJTZ3v3M/rTz9HN0TJps9ucx0/fO0p5ZZ+9m1mPmDMPAEsIMWPWf6uoP+fp7xh0QqC7gat0TYFG1CBQoQIBVIC63RgABBBBAAAEEmiCgwOn0e6b/n45+i5vNOavZ5xPNXvjIrHdPs6v2NRuwVOfG6LoTbjM7536zeWcz6/sLs5m6mr39mdmHX5it28fs8n3Mll4wYycIsDKC1Xe6qz/k6+sVVyNQW8DVuifAonIRKFCAAKtAXG6NAAIIIIAAAgg0SUCzrca+bTbicbOH3poeQK2yqNnWK5rt39/slz0rN2TyFLMH3zS7+BGz+98w05JEBV27rGq2x5pmPWfL0QECrBxo+S9x9Yd8/h5xJQLJAq7WPQFW8thxBgK5BQiwctNxIQIIIIAAAggggEAlAQKsptaFqz/km4rAw7wTcLXuCbC8K0U63EwBAqxmavMsBBBAAAEEEEDAAwECrKYOsqs/5JuKwMO8E3C17gmwvCtFOtxMAQKsZmrzLAQQQAABBBBAwAMBAqymDrKrP+SbisDDvBNwte6dDbDefPNNGzhwoC200EJ2zTXXWM+eVRaW1yilKVOm2FNPPWU33nijjR071l544YXg7H79+tnWW29te+21l/Xu3du6dOlS9S5Tp04N7nH99dfbvffea2pXeI9NNtnE9txzT1tmmWVq3iOp2idPnmzHHHOMnXvuuaZ7jhw50hZeeOGqlz322GPWv3//oO1XXXWVDRgwoOq5X3zxhQ0aNMjGjx9vN9xwgy299NIVzw2t7rrrLnvwwQftySefDM7T+eutt57tu+++ttZaa1m3bt1muD5sT1I/wz/v27dvp7aE1w8bNszOPvts69GjR+KtvvvuOzviiCPs4osvTjw3POGUU06x3/3udzOc/89//jMY37vvvtsefvjhjn6vvfbawfiuv/761r1799TPiZ5IgJWLjYsQQAABBBBAAAEEqgkQYDW1Nlz9Id9UBB7mnYCrdd+2AdYbb7xhRx99tN15550dgYQCnx9//NFeeukl+/LLL22OOeawQw45JAiP5p133hmKUuco8LjggguqFqzuceKJJ9qvf/3r3CHHq6++arvuuqt99dVXNm7cOLv55pttp512qvrMaGC0/fbbByHOggtWfn1JmgArbiWnJZdc0rp27WoffvhhR2i34447BgGT/jx6lDXAUmincPTII48M6qHaobFRvxdZZJHMf3ERYGUm4wIEEEAAAQQQQACBWgIEWE2tD1d/yDcVgYd5J+Bq3bdlgPX666/bkCFDgplTgwcPDgKmPn36BIGMDgUXmmV0wgkn2DPPPBOER+edd16nEEjn/P73v7fTTz/dNttss+DcNdZYI5gdNG3atCDwuO2220yzehTyXH311cFMp1qzuapVvQKogw46yI4//ngbPXq0rbvuunb++efbbLNVfi1JPDA688wz7aijjqo4OyopwHriiSfs4IMPDkI9WSn0W2655Tqs1Nf3338/MLzuuuusUmAWtmfzzTfPNVuu3hlYo0aNCuyzHmPGjLFddtklCC9POumkoG/6/2sMNcNLtXHaaaeZzjvwwAODEKvamFR7NgFW1lHhfAQQQAABBBBAAIGaAgRYTS0QV3/INxWBh3kn4Grdt12A9fnnn5uWot1yyy1WK9hRBX766afBuQqiFB6dfPLJHSGQQiktH5s0aVIQ3Cy77LIVi1bX7r333kHopBBrvvnmy1TcEyZMsP3339/ee+89u/zyy4PgSksVb731VltzzTUr3isMfBZYYIEgaJl99tlNIc5GG200w/m1AqyolYI6zUSqtlRODlqyd+mll9oll1xiBxxwQEdYV8YA64cffrDjjjsuCKVqhY8ffPBBsNT05ZdftnvuuScY5ywHAVYWLc5FAAEEEEAAAQQQqCkw8+xmQyaC1EQBV3/IN5GAR3ko4Grdt12ApRBI4YpmE2lW1Zxzzlmz3BRM7L777sHyvWho9PTTT9uWW24ZzLqqtQeXQiAFXTo0k2rxxRfPVN7333+/aWme7qEw5dprrw3ar6WLmgE200wzzXC/MDDSrCAFawqetKfXZZddFuwZFj1qBVihlWagqe3zzDNPzbbLZIcddgj2ENO14fllDLAUHGqWngLIRx99tGowpRloCjavvPLKYHw0VlkOAqwsWpyLAAIIIIAAAgggUFOgz0Czja8HqYkCrv6QbyIBj/JQwNW6b6sAa+LEiXbooYcGM2qS9pEKa/Cnn34KwqIzzjjDTj311GCpoJaQhTOwFHRodtOqq67a8LLVsxWO6Llhe7Vcb4899giepZlfiy22WNUAS7PHdL328NLG77qPZhVFN1qvFmDlsfr666+DpYq9evUKnMON9csYYEVnYF100UXBEsFwiWkjB5oAq5Ga3AsBBBBAAAEEEPBYoFsPs+0eM5tvFY8Rmt91V3/IN1+CJ/ok4Grdt1WA9c477wSzqRRO6M2DejtgmuP2228P9j/SUsDhw4cHm7trD6y//OUvQSCkTcu1zE+zb5ZaaimbZZZZ0tw28ZwwrNIsK8280nOiwYpmVOm58SO+Z9Tbb78d9Pvjjz+2m266KdizKzyqBVjauH233XYLTstiValTZQyw1A+9cXCfffYJ9jPT2GpG1iqrrGJzzTVX4tilPYEAK60U5yGAAAIIIIAAAghUFNCywV5bm/U9lvCqBSXi6g/5FlDwSI8EXK37tgqwnnzyySC8WWuttYJAaP75509VYtUCGO37pH20zjnnHNOMJR0Kt7QPkjYsX2+99WzFFVfMHWiFS/jiywXDZYWbbLJJp6V6YWfiAdass84aLHNUALfhhhsGM9DCN+ZVC7DqDZ2isFnfQhjfdL3eTdzTDHKlDea1PFDLRn/72992vGlR91KItcUWW9gGG2wQLCFNWlpZ6/kdAdazz6ZpJucg0BYCrn7htQUunXBOgHp3bkhoUBMEqPsmIPMIZwSod2eGgoY0UcDVum+rACtvKBNe17dvX7vhhhts6aWX7igNhRxaTqhZSnfffXcwayd66Fy9uU8bfVfbAL1SnSkc+9WvfhUsHYxvDh5u7P73v/892Ix+44037nSLSoFPdJP16Ib0eQMsbQ6vTdu1N1alIxpClTXACvv1zTffBGP717/+1RQeakZWeCiw1Cy4Y489dob9xdL8/UGAlUaJc9pNwNUvvHZzpj9uCFDvbowDrWiuAHXfXG+e1loB6r21/jy9NQKu1j0BlpllCb4U7Lz22mtB0KHA46mnngoq6pBDDrE//elPNttss6WqsGoboutihWbaMFz7TR1++OHBfaPhWLUZS6+//nqwf5beaKhZWFoW2cwAq9IspzQY9c7Ais/oSvPMaudo6aiWYo4dO7Yj0NLsO83qGzFiRNW3UVa7HwFWPaPBtWUVcPULr6yetNttAerd7fGhdcUIUPfFuHJXNwWodzfHhVYVK+Bq3bdVgNXIPbDSlMPUqVODIEszsKKhUdK10c3bk87VWwZHjx5tyy+/fMep1QIfBV/hUkItc1SwoxlEgwYNsvHjx3eaXRbugaX9vK6//npbYoklkpoS/Lk2ij/ppJOCe+u+OrIEgJUe4lKAFW/fBx98YJrRpg31FSiedtppmWbaEWClKitOajMBV7/w2oyZ7jgiQL07MhA0o6kC1H1TuXlYiwWo9xYPAI9viYCrdd9WAVaeN+tVegvht99+a7///e+DfbQ0y6pfv341i0bL7A466CA75ZRTgjcaJh3jxo2zwYMH2/PPP29atjjzzDNXvERLF998881gM3kt59PbEaOBkd5CqJlaPXr06LheSwn1VsILLrggCFyOPPJI22+//WYIsPRGwQMOOCDY9D3tGxvbKcBSaPeHP/wh2MRde2DVOl5++WXbZZddbPHFFw8CwvDti0njrD8PA6zn5l0pzemcgwACCCCAAAIIIIAAAgiUTmD2Ht1t6zX72rEDt7JVluhVuvbT4M4CBFgZK0LBzcCBA4N9h7KEBuHG6Lvuumuwf1PSBtzhsrvPPvss2NB7zTXXtGioFQ+PKnVD7dMeWGkDLIViO++8s1UKoKL3D8/TZu4jR460hRdeODHA0gnqk96op6WOmjGlPbbiM7B0XmilMO28886zOeecM3GU2mUG1n333Rds+K+3D8qhVp3krUUCrMRy4gQEEEAAAQQQQAABBBBoI4Ee3Wexx84+nhCr5GNKgJVxAPOGBp9//nkQDGnz89NPPz2YgVRtc/VPP/00OPe2224LlomdfPLJ1q1bt6Cl4ZsAl1tuORs+fLitttpqFXsQ3Tw9zV5M4ebtV155ZeLMp3CmljZzj86SSlpyp6WEWvKmWWGanaV9uzR7KL5BfbT/SVa65+OPP26HHnqovfTSS6VfQhjaag8zzWLTTKxw7KMDHV2WmRQ4VioQZmBl/OBzOgIIIIAAAggggAACCJRaYOCANe36Ew4qdR98bzwBVsYKyBtg6THhDCSFE5pdpOWAiy22WMcSPG3U/cQTT9gf//hHGzNmTLDZuWZrLbjggh2tjC7Fm3feee24444L9nzSjLCuXbsGoZAGVUv1FBZpJo/uMf/889fs6auvvmqaHabZTrpO7ap2RPfK2nfffe38888PNolPCrB0v2j79Z8rvWExbqUN4LXsUOeGYU74FkaFeOqflmlqSeKZZ57Z0dcy7oEVDfnUJ9WJ+r7MMsuY9gVTjWgJp2bXnXPOOcFeYvr/a2+xLAcBVhYtzkUAAQQQQAABBBBAAIGyC2g54cTbLix7N7xuPwFWxuEPAyzN9kk6Ks18UvigfaM0E0vH0ksvbb1797Yff/wxmEH05ZdfBqGE3h6oPaMUUsUPnaM9rRRS1Tq22WYbO+uss2zJJZeseV707YJqm0IghSW1jvBthTonXOKYJsCKh1PVAiyd99FHH9mJJ54YLFPUIYtwb65wH67QUBu4a/ljpbciJo1T9M8rbQKf5vpHH300CJEUIMpQoVraI/6WRIVUCqU0S09jXe1Q7Zxxxhm2ww47dISgaZ9JgJVWivMQQAABBBBAAAEEEECgXQSmjbmiXbriZT8IsDIOe70Blh6ntwRqFpY27B47dqy98MILQWilfa60/9Fuu+0WhFrh5uiVmqh7aC8pLb/TUr4nn3wyOE3XbbDBBsGsrPXXXz/Vm+n+/e9/29577x3MoFKwtvHGGyeqRDemV5im2WRqQ//+/RP30NLN1fehQ4dWXEIYfbjCtbfeeitYTqlZaQrO9Oywn5o1pv5qBlj8CAO1xM5ETnAhwAqbE+5/dscddwTLJMNwU0GZZtYpsMuycXvUgQArS1VwLgIIIIAAAggggAACCLSDAAFWuUeRAKvc40frEcglQICVi42LEEAAAQQQQAABBBBAoMQCBFglHjyzYLskHdX2Am9V77pM09QbDgQQKESAAKsQVm6KAAIIIIAAAggggAACKQT+MmygHbb9JjZzt5ns8r+NtQPOGpF41XK9f263/uEwW3KRBe2Tf0+wwX+6zB548fXE66InEGBl4nLuZAIs54aEBiFQvAABVvHGPAEBBBBAAAEEEEAAAQRmFNhx3VXtol8PtgXmnjP4w7QB1g0nHGy7rr96sNUOAZaflUWA5ee402vPBQiwPC8Auo8AAggggAACCCCAQAsE5ugxq91z+hG27vL/fdFYmgDr8B02sdP329lmm7V70GoCrBYMngOPJMByYBBoAgLNFiDAarY4z0MAAQQQQAABBBBAAIFw6eCk7yfbNJtm88w+W+IMrHDp4BI/X8A++PQLW2yh+QiwPC0lAixPB55u+y1AgOX3+NN7BBBAAAEEEEAAAQSaLRAuHVRodeWYR22rNVeyReabJzHACpcOvvOvz+yJ1961wZuuQ4DV7MFz5HkEWI4MBM1AoJkCBFjN1OZZCCCAAAIIIIAAAgj4LRBdOvjYq2/bqdfcYZcfOSQxwAqXDkrv+CtutpUWX9T232I9AixPy4kAy9OBp9t+CxBg+T3+9B4BBBBAAAEEEEAAgWYKhEsHJ/xnkh10zkj7etJ3NvKYA2oGWNGlg6MfedYGnnahXXbkEAKsZg6cY88iwHJsQGgOAs0QIMBqhjLPQAABBBBAAAEEEEAAgejSwfNu+7sddfENttHKyyYGWNGlgzv84Tx77cN/EWB5Xk4EWJ4XAN33U4AAy89xp9cIIIAAAggggAACCDRTIL50cMvjz7aJ332fGGDFlw6ee+vfg2YzA6uZo+feswiw3BsTWoRA4QIEWIUT8wAEEEAAAQQQQAABBLwXiC8dvOWx5wOTWjOwKi0dDCEJsPwuKQIsv8ef3nsqQIDl6cDTbQQQQAABBBBAAAEEmiRQaelg+OhaAValpYMEWE0aNMcfQ4Dl+ADRPASKECDAKkKVeyKAAAIIIIAAAggggEAocO8ZR9lmqy2fGuSTf0+wq+57zA7dbmOba7Yeqa+7/G9j7YCzRqQ6f9qYK1Kdx0luChBguTkutAqBQgUIsArl5eYIIIAAAggggAACCHgvcPsph9sGfZep6NDFuliP7jPbTF272neTf7ApU6fav774yq5/8CkbuvUGNnuP7hWv69a1q/XoPov9NHWqfTf5R5tm02zkfY/br84flcqbACsVk7MnEWA5OzQ0DIHiBAiwirPlzggggAACCCCAAAIIIFBbIM1bCCvdgT2w/K4sAiy/x5/eeypAgOXpwNNtBBBAAAEEEEAAAQQcECDAcmAQStgEAqwSDhpNRqBeAQKsegW5HgEEEEAAAQQQQAABBPIKEGDllfP7OgIsv8ef3nsqQIDl6cDTbQQQQAABBBBAAAEEHBAgwHJgEErYBAKsEg4aTUagXgECrHoFuR4BBBBAAAEEEEAAAQTKJsAm7mUbsc7tJcAq9/jRegRyCRBg5WLjIgQQQAABBBBAAAEEECixAAFWiQfPzAiwyj1+tB6BXAIEWLnYuAgBBBBAAAEEEEAAAQRKLECAVeLBI8Aq9+DRegTyChBg5ZXjOgQQQAABBBBAAAEEECirAAFWWUdueruZgVXu8aP1COQSIMDKxcZFCCCAAAIIIIAAAgggUGIBAqwSDx4BVrkHj9YjkFeAACuvHNchgAACCCCAAAIIIIBAWQUIsMo6ctPbzQysco8frUcglwABVi42LkIAAQQQQAABBBBAAIGSCszeo7tNvO3CkraeZhNgUQMIeCpAgOXpwNNtBBBAAAEEEEAAAQQ8FRg4YE27/oSDPO19e3SbGVjtMY70AoFMAgRYmbg4GQEEEEAAAQQQQAABBEos0KP7LPbY2cfbKkv0KnEvaDoBFjWAgIcCBFgeDjpdRgABBBBAAAEEEEDAMwEtG9x6zb527MCtCK/aYOwJsNpgEOkCAlkFwgDr2WefzXop5yNQWgFXv/BKC0rDnRag3p0eHhpXkAB1XxAst3VSgHp3clhoVMECrtZ9l2nTpk0ruO/cHgFvBQiwvB16rzvu6hee14NC5wsToN4Lo+XGDgtQ9w4PDk1ruAD13nBSblgCAVfrngCrBMVDE8srQIBV3rGj5fkFXP3Cy98jrkSgugD1TnX4KEDd+zjq/vaZevd37H3uuat1T4Dlc1XS98IFCLAKJ+YBDgq4+oXnIBVNagMB6r0NBpEuZBag7jOTcUGJBaj3Eg8eTc8t4GrdE2DlHlIuRCBZgAAr2Ygz2k/A1S+89pOmRy4IUO8ujAJtaLYAdd9scZ7XSgHqvZX6PLtVAq7WPQFWqyqC53ohQIDlxTDTyZiAq194DBQCRQhQ70Wock/XBah710eI9jVSgHpvpCb3KouAq3VPgFWWCqKdpRQgwCrlsNHoOgVc/cKrs1tcjkBFAeqdwvBRgLr3cdT97TP17u/Y+9xzV+ueAMvnqqTvhQsQYBVOzAMcFHD1C89BKprUBgLUexsMIl3ILEDdZybjghILUO8lHjyanlvA1bonwMo9pFyIQLIAAVayEWe0n4CrX3jtJ02PXBCg3l0YBdrQbAHqvtniPK+VAtR7K/V5dqsEXK17AqxWVQTP9UKAAMuLYaaTMQFXv/AYKASKEKDei1Dlnq4LUPeujxDta6QA9d5ITe5VFgFX654AqywVRDtLKUCAVcpho9F1Crj6hVdnt7gcgYoC1DuF4aMAde/jqPvbZ+rd37H3ueeu1j0Bls9VSd8LFyDAKpyYBzgo4OoXnoNUNKkNBKj3NhhEupBZgLrPTMYFJRag3ks8eDQ9t4CrdU+AlXtIuRCBZAECrGQjzmg/AVe/8NpPmh65IEC9uzAKtKHZAtR9s8V5XisFqPdW6vPsVgm4WvcEWK2qCJ7rhQABlhfDTCdjAq5+4TFQCBQhQL0Xoco9XReg7l0fIdrXSAHqvZGa3KssAq7WPQFWWSqIdpZSgACrlMNGo+sUcPULr85ucTkCFQWodwrDRwHq3sdR97fP1Lu/Y+9zz12tewIsn6uSvhcuQIBVODEPcFDA1S88B6loUhsIUO9tMIh0IbMAdZ+ZjAtKLEC9l3jwaHpuAVfrngAr95ByIQLJAgRYyUac0X4Crn7htZ80PXJBgHp3YRRoQ7MFqPtmi/O8VgpQ763U59mtEnC17gmwWlURPNcLAQIsL4aZTsYEXP3CY6AQKEKAei9ClXu6LkDduz5CtK+RAtR7IzW5V1kEXK17AqyyVBDtLKUAAVYph41G1yng6hdend3icgQqClDvFIaPAtS9j6Pub5+pd3/H3ueeu1r3BFg+VyV9L1yAAKtwYh7goICrX3gOUtGkNhCg3ttgEOlCZgHqPjMZF5RYgHov8eDR9NwCrtY9AVbuIeVCBJIFCLCSjTij/QRc/cJrP2l65IIA9e7CKNCGZgtQ980W53mtFKDeW6nPs1sl4GrdE2C1qiJ4rhcCBFheDDOdjAm4+oXHQCFQhAD1XoQq93RdgLp3fYRoXyMFqPdGanKvsgi4WvcEWGWpINpZSgECrFIOG42uU8DVL7w6u8XlCFQUoN4pDB8FqHsfR93fPlPv/o69zz13te4JsHyuSvpeuAABVuHEPMBBAVe/8BykokltIEC9t8Eg0oXMAtR9ZjIuKLEA9V7iwaPpuQVcrXsCrNxDyoUIJAsQYCUbcUb7Cbj6hdd+0vTIBQHq3YVRoA3NFqDumy3O81opQL23Up9nt0rA1bonwGpVRfBcLwQIsLwYZjoZE3D1C4+BQqAIAeq9CFXu6boAde/6CNG+RgpQ743U5F5lEXC17gmwylJBtLOUAgRYpRw2Gl2ngKtfeHV2i8sRqChAvVMYPgpQ9z6Our99pt79HXufe+5q3RNg+VyV9L1wAQKswol5gIMCrn7hOUhFk9pAgHpvg0GkC5kFqPvMZFxQYgHqvcSDR9NzC7ha9wRYuYeUCxFIFiDASjbijPYTcPULr/2k6ZELAtS7C6NAG5otQN03W5zntVKAem+lPs9ulYCrdU+A1aqK4LleCBBgeTHMdDIm4OoXHgOFg87zcQAAIABJREFUQBEC1HsRqtzTdQHq3vURon2NFKDeG6nJvcoi4GrdE2CVpYJoZykFCLBKOWw0uk4BV7/w6uwWlyNQUYB6pzB8FKDufRx1f/tMvfs79j733NW6J8DyuSrpe+ECBFiFE/MABwVc/cJzkIomtYEA9d4Gg0gXMgtQ95nJuKDEAtR7iQePpucWcLXuCbByDykXIpAsQICVbMQZ7Sfg6hde+0nTIxcEqHcXRoE2NFuAum+2OM9rpQD13kp9nt0qAVfrngCrVRXBc70QIMDyYpjpZEzA1S88BgqBIgSo9yJUuafrAtS96yNE+xopQL03UpN7lUXA1bonwCpLBdHOUgoQYJVy2Gh0nQKufuHV2S0uR6CiAPVOYfgoQN37OOr+9pl693fsfe65q3VPgOVzVdL3wgUIsAon5gEOCrj6hecgFU1qAwHqvQ0GkS5kFqDuM5NxQYkFqPcSDx5Nzy3gat0TYOUeUi5EIFmAACvZiDPaT8DVL7z2k6ZHLghQ7y6MAm1otgB132xxntdKAeq9lfo8u1UCrtY9AVarKoLneiFAgOXFMNPJmICrX3gMFAJFCFDvRahyT9cFqHvXR4j2NVKAem+kJvcqi4CrdU+AVZYKop2lFCDAKuWw0eg6BVz9wquzW1yOQEUB6p3C8FGAuvdx1P3tM/Xu79j73HNX654Ay+eqpO+FCxBgFU7MAxwUcPULz0EqmtQGAtR7GwwiXcgsQN1nJuOCEgtQ7yUePJqeW8DVuifAyj2kXIhAsgABVrIRZ7SfgKtfeO0nTY9cEKDeXRgF2tBsAeq+2eI8r5UC1Hsr9Xl2qwRcrXsCrFZVBM/1QoAAy4thppMxAVe/8BgoBIoQoN6LUOWergtQ966PEO1rpAD13khN7lUWAVfrngCrLBVEO0spQIBVymGj0XUKuPqFV2e3uByBigLUO4XhowB17+Oo+9tn6t3fsfe5567WPQGWz1VJ3wsXIMAqnJgHOCjg6heeg1Q0qQ0EqPc2GES6kFmAus9MxgUlFqDeSzx4ND23gKt1T4CVe0i5EIFkAQKsZCPOaD8BV7/w2k+aHrkgQL27MAq0odkC1H2zxXleKwWo91bq8+xWCbha9wRYraoInuuFAAGWF8NMJ2MCrn7hMVAIFCFAvRehyj1dF6DuXR8h2tdIAeq9kZrcqywCrtY9AVZZKoh2llKAAKuUw0aj6xRw9Quvzm5xOQIVBah3CsNHAerex1H3t8/Uu79j73PPXa17Aiyfq5K+Fy5AgFU4MQ9wUMDVLzwHqWhSGwhQ720wiHQhswB1n5mMC0osQL2XePBoem4BV+ueACv3kHIhAskCHQHW0OeST+YMBBBorMDMs5v12tqs77Fm863S2HtzNwT+v4Cr/8BjgBAoUoC6L1KXe7smQL27NiK0pxkCrtY9AVYzRp9neCtAgOXt0NNxlwS69TDb7jFCLJfGpI3a4uo/8NqImK44KEDdOzgoNKkwAeq9MFpu7LCAq3VPgOVw0dC08gsQYJV/DOlBmwj0GWi28fVt0hm64ZKAq//Ac8mItrSfAHXffmNKj6oLUO9Uh48CrtY9AZaP1UifmyZAgNU0ah6EQG0BLSccMhElBBou4Oo/8BreUW6IQESAuqccfBKg3n0abfoaCrha9wRY1CgCBQoQYBWIy60RyCowdFrWKzgfgUQBV/+Bl9hwTkCgDgHqvg48Li2dAPVeuiGjwQ0QcLXuCbAaMLjcAoFqAgRY1AYCDgkQYDk0GO3TFFf/gdc+wvTERQHq3sVRoU1FCVDvRclyX5cFXK17AiyXq4a2lV6AAKv0Q0gH2kmAAKudRtOZvrj6DzxngGhIWwpQ9205rHSqigD1Tmn4KOBq3RNg+ViN9LlpAgRYTaPmQSUQmDLV7K1Pze582ez5f5oN39Os52zVG/7BF2bnPWB21z/M3vzUbN7ZzDZexuzgAWYDljLr2iVjpwmwMoJxehoBV/+Bl6btnINAXgHqPq8c15VRgHov46jR5noFXK17Aqx6R5brEaghQIBFefguoNDq9XFmNz5rNvq56UGUjs2XN7tm/8oB1rRpZre8aHbkaLMPvzBbekGz3j3Nvvne7Mn3pl9/5k5mR21q1q1rBmECrAxYnJpWwNV/4KVtP+chkEeAus+jxjVlFaDeyzpytLseAVfrngCrnlHlWgQSBAiwKBHfBa55ymyvK6YrrLiI2bp9zG57yWylX1QPsF7+2Gz3y8y+/cFs+B5mW64wfbaVgq0H3zTbb6TZl5PMbjl4+oys1AcBVmoqTkwv4Oo/8NL3gDMRyC5A3Wc344ryClDv5R07Wp5fwNW6J8DKP6ZciUCiAAFWIhEntLnAzc+bvT7ebOdVzJZeyOztz8wGXmK20FyVAyyFVKfdY/a728z+sqvZERubdYksFdSfn32/2VGjzX67pdmp25nNlHYWFgFWm1dba7rn6j/wWqPBU30RoO59GWn6KQHqnTrwUcDVuifA8rEa6XPTBAiwmkbNg0oioCWEtQKs7340O+JGs4sfMXv0mOkztuLHY++a9f+T2bD1zc7ezazHzCk7T4CVEorTsgi4+g+8LH3gXASyClD3WcU4v8wC1HuZR4+25xVwte4JsPKOKNchkEKAACsFEqd4JZAUYGmGlfa60t5Zc3Q3m6XbjDy3v2S2/QVmp25vdsKWnWdo1cQkwPKq1prVWVf/gdes/vMcPwWoez/H3ddeU+++jrzf/Xa17gmw/K5Lel+wAAFWwcDcvnQCSQFWUocmTzE75mazEY+zB1aSFX/eHAFX/4HXnN7zFF8FqHtfR97PflPvfo677712te4JsHyvTPpfqAABVqG83LyEAvUGWNoAfu8rzPZcM+PyQVkxA6uEFeN+k139B577crSwzALUfZlHj7ZnFaDes4pxfjsIuFr3BFjtUF30wVkBAixnh4aGtUigngDr9XFmQ66a3vAR+5gtu3DGThBgZQTj9DQCrv4DL03bOQeBvALUfV45riujAPVexlGjzfUKuFr3BFj1jizXI1BDgACL8kCgs0DeACsMr8Z/Y3bVvmYDlsohS4CVA41LkgRc/QdeUrv5cwTqEaDu69Hj2rIJUO9lGzHa2wgBV+ueAKsRo8s9EKgiQIBFaSBQf4D16Tdmw0aZPfCm2UWDzPZYI8PG7dHHE2BRjgUIuPoPvAK6yi0R6BCg7ikGnwSod59Gm76GAq7WPQEWNYpAgQIEWAXicutSCmSdgRUNry7Yc/reV1275Ow6AVZOOC6rJeDqP/AYNQSKFKDui9Tl3q4JUO+ujQjtaYaAq3VPgNWM0ecZ3goQYHk79HS8ikCWAGvi92bH/tVs1FNmv9va7IhNzLp1rYOWAKsOPC6tJuDqP/AYMQSKFKDui9Tl3q4JUO+ujQjtaYaAq3VPgNWM0ecZ3goQYHk79HS8zgBr0mSzY/5qdsFDZmfuZHbUpnWGV2oPARZ1WYCAq//AK6Cr3BKBDgHqnmLwSYB692m06Wso4GrdE2BRowgUKECAVSAuty6lQJoZWJOnmJ11n9nxt5qdvoPZkZuade/WgO4SYDUAkVvEBVz9Bx4jhUCRAtR9kbrc2zUB6t21EaE9zRBwte4JsJox+jzDWwECLG+Hno5XEUgTYN3wrNnul5rNMavZyoua9Zi5Ouc2K5kdtmFKbgKslFCclkXA1X/gZekD5yKQVYC6zyrG+WUWoN7LPHq0Pa+Aq3VPgJV3RLkOgRQCBFgpkDjFK4E0AdY1T5ntdUU6llO2m74/VqqDACsVEydlE3D1H3jZesHZCGQToO6zeXF2uQWo93KPH63PJ+Bq3RNg5RtPrkIglQABViomTkKgOQIEWM1x9uwprv4Dz7NhoLtNFqDumwzO41oqQL23lJ+Ht0jA1bonwGpRQfBYPwQIsPwYZ3pZEgECrJIMVLma6eo/8MqlSGvLJkDdl23EaG89AtR7PXpcW1YBV+ueACtDRU2ePNkeeeQRu+aaa+yhhx6yDz/80OaYYw5bc801bbPNNrPdd9/devXqlXhH3eeYY46xc8891zbZZBMbOXKkLbzwwlWve+yxx6x///7Wu3dvu+qqq2zAgAFVz/3iiy9s0KBBNn78eLvhhhts6aWXTmxPeP9qJ+q5a621lu2444627bbb2myzzVbxVLnstddeNmzYMDv77LOtR48ewXlJ94/frG/fvjXb/tlnn9kdd9xhY8aMsaeeeqrTOOywww6222672QILLJDY7ylTpgTX33jjjTZ27Fh74YUXgmv69etnW2+9ddAX9b1Lly6J96p2AgFWbjouRKDxAgRYjTfljubqP/AYGgSKFKDui9Tl3q4JUO+ujQjtaYaAq3VPgJVy9BVWHXHEEXbLLbdUvWLeeee18847LwiyunbtWvW8V1991XbddVf76quvbNy4cXbzzTfbTjvtlBhg6YTtt9/eLr74YltwwQUrnl9EgBV90LrrrhsEb6uuuuoMzy86wFLwd9lll9lJJ51kX375ZUfYNOecc9p3331nL774ok2cONE0DmeddVYQ5HXrVvnVZW+88YYdffTRdueddwb3UdCnsOrHH3+0l156Kbi/wslDDjkkCBt1zzwHAVYeNa5BoCABAqyCYP2+rav/wPN7VOh90QLUfdHC3N8lAerdpdGgLc0ScLXuCbBSVMA333xjhx12WDBTao899rDjjjvOlllmGZtlllls6tSpwWynq6++2k477TSbffbZbdSoUbbRRhtVvbMCqIMOOsiOP/54Gz16tCkUOv/886vObIrPYDrzzDPtqKOOqhjO1BNgbb755sHssp49e3Zqu8KhZ555xv785z8HgY9mY40YMcKWXXbZTuclBVjV7p9iCGzSpEl2+umnB/+nsOnYY4+1nXfe2RRehYfaqTDwxBNPDAKoiy66KBiv+Ayq119/3YYMGRLMvho8eHBwfp8+fTpCR83MevDBB+2EE04I+q2wUcFktdCwVvsJsNKMLucg0CQBAqwmQfv1GFf/gefXKNDbZgtQ980W53mtFKDeW6nPs1sl4GrdE2ClqAgNnpbOadaRZgAttNBCM1w1bdq0YGbSb37zmxmW0EVPnjBhgu2///723nvv2eWXXx4EV/fee6/deuutwVLESkcYYGlZnEKaWiFZEQFW2CbNblJwdOGFF1bsY5EB1vXXX29Dhw615ZZbLhiDFVZYoerIPfDAA8HyP4WMChYXWWSRjnM///zzoO2aSff/2DsXcK3G9P/f7Q7blvymkhyiaTA5jTQI45BRChmHkggRqZCQmSKHJqfIkEOOo0FCzhV+zsMgQqRmlNMPzTifaWbS+X89K2v/9969e79rrfdda93P83ze63LNsJ/DfX/u797PWt/3Wc9qyAg0HT7//POg7fTp0wOzcezYsfXu6KovGAysCL9gNIFAVgQwsLIi7dU8Wi/wvCoCyWZOAN1njpwJcySA3nOEz9S5EdCqewysCJIwu3oOPfTQBo0pM4x5LM2cv2TMlWuvvVZatmy5xuhPP/10cJZU//79g3Oi7rzzThk0aJCce+65MmbMGGncuPEafUID64QTTgh2PY0YMSI4o6mQmZamgWUCmzdvXvCIpHn80ZxDtcMOO1THm5aBZR6zNDulzI4pY0iZxygb+tQ8Y6zu45nGNDS8zXhmV1XNHVyFxqyZb0MmIwZWhF8kmkAgTwJN1xEZuCjPCJjbUQJaL/AcxU1aSgigeyWFIIxMCKD3TDAziTICWnWPgRVBKOEOLLOj59Zbb410UHuhYVesWBHs4rnggguqz7364IMPgsfczOeuu+6SDh061Gtgmd1Apr85k8k8zmjGMY8z1jznKW0Dq6Y5ZB7RMzGFn7QMrCeffDI4JN8Yf8aAKmQM1oVmHnU0jIzpt88++wQ/NjvITj755MAEK3buWDieqZkxF8eNGxfwNo8VxjnUnR1YEX7BaAKBLAhs1k+k29QsZmIOzwhovcDzrAykmzEBdJ8xcKbLlQB6zxU/k+dEQKvuMbAiCMKcv2RMo+uuu05+9atfBY8Aml1A7dq1i/VIWWhWmV1WZueVOTR86dKlgQlldmOZHVVm7LqfcAdW+Ha/d999N9gF9dFHH8l9990XmDvhJ20Dy8wTnuFlDrU3j+GZs8DMJw0DyzyaaUw784/ZoWb+iWMg1WT53nvvBdwMc/PmQWNIRvnMmDEjqPfRRx8d7Kwzh7tH/WBgRSVFOwikSKBJlciBM0XW65ziJAztKwGtF3i+1oO8syGA7rPhzCw6CKB3HXUgimwJaNU9BlZEHZizk4zR9Je//KW6h3kzXbdu3YJ/9tprr+Ag8Preemc6hY+v1X1cMHyssHv37gV3GNU1sNZaa63ALDKGym9/+9ta5zxlYWDVZ1QVM7Aiog4OwTdvEDQfc+aXMcqMaVbzv0cdq2a7WbNmBWafOYTeGIht2rSJNEzIP8kh9BhYkRDTCALpEDCPDW7aS6TTKMyrdAgzqohovcCjOBBIkwC6T5MuY2sjgN61VYR4siCgVfcYWDGqb944OH/+fLn77rvlkUcekTlz5tTqvdNOOwWPm5nzqSoqKmr9zOziGjZsWPDo2qOPPhq8eTD8hAe7P/XUU8Hh4sYQq/mpa2BVVVUFb+Uzxs6f//znWgeM+2hg1X1LY012NU2npEZU2K9Tp05B7c1bEKN+qg2s2bOjdqEdBKwnoHXBsx4sCagkgN5VloWgUiaA7lMGzPCqCKB3VeUgmIwIaNU9BlYJAvj+++/lH//4hzz22GNy7733yttvvx2MVujtdq+88oocfPDBsssuu6yxy8o8JmceITzjjDNk+PDhMn78eKmsrKyOrJCBZX64YMGC4Pws80bD8HBzzQZWkh1MUXZgZWVgJYkfA6uEXzC6WktA64JnLVACV00AvasuD8GlRADdpwSWYVUSQO8qy0JQKRPQqnsMrDIV3hxubkysc845JxjRnE0Vmhc1D28vNp15y6AZZ5tttilqYBnjK3yU0OzoMo/YmfOZzON3n332WeTdQnF3JhmzzbwJ8ayzzgoONg/fnFjsEcIkBlDNM7AuvvjiYM4oH2Mm9uvXTzbYYIOAUevWrSXXM7DYgRWlbLRxhIDWBc8RvKShjAB6V1YQwsmEALrPBDOTKCGA3pUUgjAyJaBV9xhYRWRgzr469dRTg11OxiDafPPN6+1R8411Nc9r+vTTT2XAgAHy+uuvi3kMrWnTpgXHWLhwYbCL6/LLLw8eDwwPK69vB5YZpOYB82YHlzGWjjvuuNQMrPBRSPM2xrpnUqVhYJkcw0PU47yFsJCBletbCDGwMv2Dy2T5EtC64OVLhdldJYDeXa0seTVEAN2jD58IoHefqk2uIQGtusfAKqLRuKaH2ZF03nnn1TJ3HnjgAenTp4+EbxE0Z1gV+oTtzGHukydPlg033DBo1pCBZX5uHiUcOHBgcD6Xmd+csZXWDqx58+YFb/Izn7o7xdIysEID8OWXX17jrYv1la+QgWXahgfp9+3bNzgYvmXLlg0qIHxM84svvpBp06ZJly5dYv1VC3fhvdZqu1j9aAwBCJROYJ2qSunVpZOM6re/dN5809IHZAQIFCCg9QKPYkEgTQLoPk26jK2NAHrXVhHiyYKAVt1jYEWofmh6mMPZr732Wmnfvn3BXsY0GjRokDz33HPVB7XX3LFkDnDv3bt3vTOGRo05zL1m22IGlnnM7q677pKhQ4eKMcfMuVG/+MUvyv4IoTHzzA6vm2++OTiv66KLLqp1VldaBlbN/Lbeeutg/m233bZejiZO87ihOYus7mOLZkedMRLNYfmmjcmn5nljNQf9/PPPg7bTp0+vdVB+BMlUN8HAikOLthBIh0BVZTOZOWE0JlY6eL0fVesFnveFAUCqBNB9qngZXBkB9K6sIISTCQGtusfAilD+mkaGeQPdqFGj5MADD5RWrVoFj/mZw9xffPFFueqqq+Txxx8P3jZoDmI3ZtKbb74pZrfPuuuuG5hMHTp0qHfGmmdlHXvssTJx4kRp3rx50R1YZsCajxKaf4/zxrxiZ2D9+9//Dh5/vOyyy+Thhx+WnXfeOTg0fosttqiVS1oGlplk+fLlwaOVZ555ZvAWwFNOOUX69+9faweVMe7++te/ytixY+XVV18N2o0bNy44PD98HNOMFe5YMzu6zKOdY8aMCeoStjFzvfTSS3LhhRfKE088IQcddFCwW6tt27YR1FK7CQZWbGR0gEAqBPp17SJTzx6aytgM6jcBrRd4fleF7NMmgO7TJsz4mgigd03VIJasCGjVPQZWRAWY86nMuVRm505DH3P+lNn506ZNG6n5dkHT1/z3Zs2aNdg/fFuhaRQ+slZsB1Y4YE1jJomBFQWFOSzemDk1D5kP+xUzsKKMH7ape75WaGKZxxaNQRW+8bFz584Ba2NevfHGG2J2X5mPMaZMu5///OcFp61bT2N2mZ11y5Ytk7lz58o333wTHIh/0kknyciRIwOzMskHAysJNfpAoPwEzOOEi6ZfX/6BGdF7Alov8LwvDABSJYDuU8XL4MoIoHdlBSGcTAho1T0GVozym505ZtfOPffcI88//7zMmTMn6G3MD/OomjkbyuxOqqioCP77V199JUcffXSwg8oYX926dSs6W80zt84999xgd9CsWbNk9913L3qGlhl86tSpMnjw4ESPENYXnMlv1113lSOOOEL22GOPYGdZoU/aBlY4p9lt9uyzzwbnYZmdUqGZ1bVrV9l///2DHVO//OUva+26KhTvypUrg3oaZmE9jWllzrnq0aOHHHbYYYGpVXP3VtEC1mmAgRWXGO0hkB6BVU/8Jb3BGdlbAlov8LwtCIlnQgDdZ4KZSZQQQO9KCkEYmRLQqnsMrExlwGS+EcDA8q3i5KuZAAaW5urYG5vWCzx7iRK5DQTQvQ1VIsZyEUDv5SLJODYR0Kp7DCybVESs1hHAwLKuZATsMAEMLIeLm2NqWi/wckTC1B4QQPceFJkUqwmgd8TgIwGtusfA8lGN5JwZAQyszFAzkQUEtm6/kRzd7TeyX5dfSbv1WsrpN0yV2596sd7IR/XbX4b02ks2adNKmjSuCM4V/Pbf/5X/fWWenDXpPvnoq29jZY2BFQsXjSMS0HqBFzF8mkEgEQF0nwgbnSwlgN4tLRxhl0RAq+4xsEoqK50h0DABDCwU4jsBY1oN7LG7/G7X7WWzDdcPjCjzWbT4Rzn5mikFDawWVWvJXaOHyr47bSuNKypk+YqVsnjpUmlSUSFVlatfhDHv/X/JEeNulPkLP4mMGAMrMioaxiCg9QIvRgo0hUBsAug+NjI6WEwAvVtcPEJPTECr7jGwEpeUjhAoTgADqzgjWrhN4KlLfy/dOm8dJLl0+XL58rtFsmHrn8l/flxSr4F1+ZB+cspB3aWiopHMeOkNGX7tHcFuK2NsXX/qADl8ry5S0aiRTH32Fek/7sbIADGwIqOiYQwCWi/wYqRAUwjEJoDuYyOjg8UE0LvFxSP0xAS06h4DK3FJ6QiB4gQwsIozooXbBB658DRp37Z1YERdN+OvMrjXXjKq336yZNnyggaWMaleuvps2ab9xjLnvX9K1zMuCXZrhR/z879dfqZ03nxTee+TL6TXOVfKOx99FgkiBlYkTDSKSUDrBV7MNGgOgVgE0H0sXDS2nAB6t7yAhJ+IgFbdY2AlKiedIBCNAAZWNE608ofA+ccc0qCBtff2W8nkkYNk4/VayqTHnpdBV9yyBpybRwyU4/fdQz7+6lsZMP5m+esbCyIBxMCKhIlGMQlovcCLmQbNIRCLALqPhYvGlhNA75YXkPATEdCqewysROWkEwSiEcDAisaJVv4QKGZgmR1WPXbcRtaurJS3/vWpvPr2B2vAmT52uBy46/by5sKPZdfhF9XaodUQSQwsf3SWZaZaL/CyZMBc/hFA9/7V3OeM0bvP1fc3d626x8DyV5NkngEBDKwMIDOFVQSKGVjFktllq81k6uihsun6rTgDqxgsfp4JAa0XeJkkzyTeEkD33pbey8TRu5dl9z5prbrHwPJemgBIkwAGVpp0GdtGAqUaWDPOHy4H7NxJPvn6u1iPDxpW7MCyUTH6Y9Z6gaefHBHaTADd21w9Yo9LAL3HJUZ7Fwho1T0GlgvqIge1BDCw1JaGwHIiUIqBddHA3jKiT88g8ivuf1zOvuWBWFlgYMXCReOIBLRe4EUMn2YQSEQA3SfCRidLCaB3SwtH2CUR0Kp7DKySykpnCDRMAAMLhUCgNoGkBlZoXjVt0ljueHqWHHPZzbHRYmDFRkaHCAS0XuBFCJ0mEEhMAN0nRkdHCwmgdwuLRsglE9CqewyskkvLABConwAGFuqAQOkG1tAD9pJxxx0q/9O8Sp6es0B6j50Y+eD2mrNjYKHGNAhovcBLI1fGhEBIAN2jBZ8IoHefqk2u2v/OY2ChUQikSAADK0W4DG0lgbg7sGqaV8/MfUuOGX+zfPTVt4lyx8BKhI1ORQhwY4NEfCSA7n2sur85o3d/a+9z5lp1j4HlsyrJPXUCGFipI2YCywjEMbAO+k1nmTjsKNm49c9k3gcfSf9xN8r8hZ8kzhgDKzE6OjZAQOsFHkWDQJoE0H2adBlbGwH0rq0ixJMFAa26x8DKovrM4S0BDCxvS0/i9RCIamDtt9Ov5KbTj5V267WUee//S44o0bwy4WBgIcs0CGi9wEsjV8aEQEgA3aMFnwigd5+qTa7a/85jYKFRCKRIAAMrRbgMbSWBKAbWLlttJjeddoz8qkM7+fsHH8ngK2+TWQv+r+R8MbBKRsgABQhwY4MsfCSA7n2sur85o3d/a+9z5lp1j4HlsyrJPXUCGFipI2YCywhEMbAeH3eG9NhhG1m1apUsXrpMVqxcWW+Wb/3zU+lyygWRKGBgRcJEo5gEtF7gxUyD5hCIRQDdx8JFY8sJoHfLC0j4iQho1T0GVqJy0gkC0QhgYEXjRCuzXoAJAAAgAElEQVR/CEQxsJ669PfSrfPWkaCYM7G2OeGcSG0xsCJholFMAlov8GKmQXMIxCKA7mPhorHlBNC75QUk/EQEtOoeAytROekEgWgEMLCicaIVBLIggIGVBWX/5tB6gedfJcg4SwLoPkvazJU3AfSedwWYPw8CWnWPgZWHGpjTGwIYWN6UmkQtIICBZUGRLAxR6wWehSgJ2SIC6N6iYhFqyQTQe8kIGcBCAlp1j4FloZgI2R4CGFj21IpI3SeAgeV+jfPIUOsFXh4smNMfAujen1qTqQh6RwU+EtCqewwsH9VIzpkRwMDKDDUTQaAoAQysoohokICA1gu8BKnQBQKRCaD7yKho6AAB9O5AEUkhNgGtusfAil1KOkAgOgEMrOisaAmBtAlgYKVN2M/xtV7g+VkNss6KALrPijTzaCCA3jVUgRiyJqBV9xhYWSuB+bwigIHlVblJVjkBDCzlBbI0PK0XeJbiJGxLCKB7SwpFmGUhgN7LgpFBLCOgVfcYWJYJiXDtIoCBZVe9iNZdAutUVcqi6de7myCZ5UZA6wVebkCY2AsC6N6LMpPkTwTQO1LwkYBW3WNg+ahGcs6MAAZWZqiZCAINEujXtYtMPXsolCBQdgJaL/DKnigDQqAGAXSPHHwigN59qja5hgS06h4DC41CIEUCGFgpwmVoCEQkUFXZTGZOGC2dN980Yg+aQSA6Aa0XeNEzoCUE4hNA9/GZ0cNeAujd3toReXICWnWPgZW8pvSEQFECGFhFEdEAAqkRMI8N9urSSUb12x/zKjXKDKz1Ao/KQCBNAug+TbqMrY0AetdWEeLJgoBW3WNgZVF95vCWQGhgzZ4921sGJO4fAa0Lnn+VIOMsCKD3LCgzhzYC6F5bRYgnTQLoPU26jK2VgFbdY2BpVQxxOUEAA8uJMpJETAJaF7yYadAcApEIoPdImGjkGAF071hBSadBAugdgfhIQKvuMbB8VCM5Z0YAAysz1EykiIDWBU8RIkJxiAB6d6iYpBKZALqPjIqGDhBA7w4UkRRiE9Cqewys2KWkAwSiE8DAis6Klu4Q0LrguUOYTDQRQO+aqkEsWRFA91mRZh4NBNC7hioQQ9YEtOoeAytrJTCfVwQwsLwqN8n+REDrgkeBIJAGAfSeBlXG1E4A3WuvEPGVkwB6LydNxrKFgFbdY2DZoiDitJIABpaVZSPoEgloXfBKTIvuEChIAL0jDB8JoHsfq+5vzujd39r7nLlW3WNg+axKck+dAAZW6oiZQCEBrQueQlSE5AAB9O5AEUkhNgF0HxsZHSwmgN4tLh6hJyagVfcYWIlLSkcIFCeAgVWcES3cI6B1wXOPNBlpIIDeNVSBGLImgO6zJs58eRJA73nSZ+68CGjVPQZWXopgXi8IYGB5UWaSrENA64JHoSCQBgH0ngZVxtROAN1rrxDxlZMAei8nTcayhYBW3WNg2aIg4rSSAAaWlWUj6BIJaF3wSkyL7hAoSAC9IwwfCaB7H6vub87o3d/a+5y5Vt1jYPmsSnJPnQAGVuqImUAhAa0LnkJUhOQAAfTuQBFJITYBdB8bGR0sJoDeLS4eoScmoFX3GFiJS0pHCBQngIFVnBEt3COgdcFzjzQZaSCA3jVUgRiyJoDusybOfHkSQO950mfuvAho1T0GVl6KYF4vCGBgeVFmkqxDQOuCR6EgkAYB9J4GVcbUTgDda68Q8ZWTAHovJ03GsoWAVt1jYNmiIOK0kgAGlpVlI+gSCWhd8EpMi+4QKEgAvSMMHwmgex+r7m/O6N3f2vucuVbdY2D5rEpyT50ABlbqiJlAIQGtC55CVITkAAH07kARSSE2AXQfGxkdLCaA3i0uHqEnJqBV9xhYiUtKRwgUJ4CBVZwRLdwjoHXBc480GWkggN41VIEYsiaA7rMmznx5EkDvedJn7rwIaNU9BlZeimBeLwhgYHlRZpKsQ0DrgkehIJAGAfSeBlXG1E4A3WuvEPGVkwB6LydNxrKFgFbdY2DZoiDitJIABpaVZSPoEgloXfBKTIvuEChIAL0jDB8JoHsfq+5vzujd39r7nLlW3WNg+axKck+dAAZW6oiZQCEBrQueQlSE5AAB9O5AEUkhNgF0HxsZHSwmgN4tLh6hJyagVfcYWIlLSkcIFCeAgVWcES3cI6B1wXOPNBlpIIDeNVSBGLImgO6zJs58eRJA73nSZ+68CGjVPQZWXopgXi8IYGB5UWaSrENA64JHoSCQBgH0ngZVxtROAN1rrxDxlZMAei8nTcayhYBW3WNg2aIg4rSSAAaWlWUj6BIJaF3wSkyL7hAoSAC9IwwfCaB7H6vub87o3d/a+5y5Vt1jYPmsSnJPnQAGVuqImUAhAa0LnkJUhOQAAfTuQBFJITYBdB8bGR0sJoDeLS4eoScmoFX3GFiJS0pHCBQngIFVnBEt3COgdcFzjzQZaSCA3jVUgRiyJoDusybOfHkSQO950mfuvAho1T0GVl6KYF4vCGBgeVFmkqxDQOuCR6EgkAYB9J4GVcbUTgDda68Q8ZWTAHovJ03GsoWAVt1jYNmiIOK0kgAGlpVlI+gSCWhd8EpMi+4QKEgAvSMMHwmgex+r7m/O6N3f2vucuVbdY2D5rEpyT50ABlbqiJlAIQGtC55CVITkAAH07kARSSE2AXQfGxkdLCaA3i0uHqEnJqBV9xhYiUtKRwgUJ4CBVZwRLdwjoHXBc480GWkggN41VIEYsiaA7rMmznx5EkDvedJn7rwIaNU9BlZeimBeLwhgYHlRZpKsQ0DrgkehIJAGAfSeBlXG1E4A3WuvEPGVkwB6LydNxrKFgFbdY2DZoiDitJIABpaVZSPoEgloXfBKTIvuEChIAL0jDB8JoHsfq+5vzujd39r7nLlW3WNg+axKck+dAAZW6oiZQCEBrQueQlSE5AAB9O5AEUkhNgF0HxsZHSwmgN4tLh6hJyagVfcYWIlLSkcIFCeAgVWcES3cI6B1wXOPNBlpIIDeNVSBGLImgO6zJs58eRJA73nSZ+68CGjVPQZWXopgXi8IYGB5UWaSrENA64JHoSCQBgH0ngZVxtROAN1rrxDxlZMAei8nTcayhYBW3WNg2aIg4rSSAAaWlWUj6BIJaF3wSkyL7hAoSAC9IwwfCaB7H6vub87o3d/a+5y5Vt1jYPmsSnJPnQAGVuqImUAhAa0LnkJUhOQAAfTuQBFJITYBdB8bGR0sJoDeLS4eoScmoFX3GFiJS0pHCBQngIFVnBEt3COgdcFzjzQZaSCA3jVUgRiyJoDusybOfHkSQO950mfuvAho1T0GVl6KYF4vCGBgeVFmkqxDQOuCR6EgkAYB9J4GVcbUTgDda68Q8ZWTAHovJ03GsoWAVt1jYNmiIOK0kgAGlpVlI+gSCWhd8EpMi+4QKEgAvSMMHwmgex+r7m/O6N3f2vucuVbdY2D5rEpyT50ABlbqiJlAIQGtC55CVITkAAH07kARSSE2AXQfGxkdLCaA3i0uHqEnJqBV9xhYiUtKRwgUJ4CBVZwRLdwjoHXBc480GWkggN41VIEYsiaA7rMmznx5EkDvedJn7rwIaNU9BlZeimBeLwhgYHlRZpKsQ0DrgkehIJAGAfSeBlXG1E4A3WuvEPGVkwB6LydNxrKFgFbdY2DZoiDitJIABpaVZSPoEgloXfBKTIvuEChIAL0jDB8JoHsfq+5vzujd39r7nLlW3WNg+axKck+dAAZW6oiZQCEBrQueQlSE5AAB9O5AEUkhNgF0HxsZHSwmgN4tLh6hJyagVfcYWIlLSkcIFCeAgVWcES3cI6B1wXOPNBlpIIDeNVSBGLImgO6zJs58eRJA73nSZ+68CGjVPQZWXopgXi8IYGB5UWaSrENA64JHoSCQBgH0ngZVxtROAN1rrxDxlZMAei8nTcayhYBW3WNg2aIg4rSSAAaWlWUj6BIJaF3wSkyL7hAoSAC9IwwfCaB7H6vub87o3d/a+5y5Vt1jYPmsSnJPnQAGVuqImUAhAa0LnkJUhOQAAfTuQBFJITYBdB8bGR0sJoDeLS4eoScmoFX3GFiJS0pHCBQngIFVnBEt3COgdcFzjzQZaSCA3jVUgRiyJoDusybOfHkSQO950mfuvAho1T0GVl6KYF4vCFQbWINf8yJfkoQABCwm0HQdkU17iXQaJbJeZ4sTyTZ0rRd42VJgNt8IoHvfKu53vujd7/r7mr1W3WNg+apI8s6EAAZWJpiZBAIQKCeBJlUiB87ExIrIVOsFXsTwaQaBRATQfSJsdLKUAHq3tHCEXRIBrbrHwCqprHSGQMMEMLBQCAQgYCWBzfqJdJtqZehZB631Ai9rDsznFwF071e9fc8WvfuuAD/z16p7DCw/9UjWGRHAwMoINNNAAALlJWAeJxy4qLxjOjqa1gs8R3GTlhIC6F5JIQgjEwLoPRPMTKKMgFbdY2ApEwrhuEUAA8utepINBLwiMHiVV+kmTVbrBV7SfOgHgSgE0H0USrRxhQB6d6WS5BGHgFbdY2DFqSJtIRCTAAZWTGA0hwAE9BDAwIpUC60XeJGCpxEEEhJA9wnB0c1KAujdyrIRdIkEtOoeA6vEwtIdAg0RwMBCHxCAgLUEMLAilU7rBV6k4GkEgYQE0H1CcHSzkgB6t7JsBF0iAa26x8AqsbB0hwAGFhqAAATSILB0ucgbH4nMmCvyw2KRS/uIVDUtPtMXi0SmvSHy0DyRF/9PpO8OIhMOi9a31ugYWMVhi4jWC7xIwdMIAgkJoPuE4OhmJQH0bmXZCLpEAlp1j4FVYmHpDgEMLDQAAQiUi4AxrV75UOSe2SIz5oks/Hr1yEP2LG5CLV8pcsfLIiPuFfnmP6v7dd5EpNevRM7eX2StCOYXBlb8Smq9wIufCT0gEJ0Auo/Oipb2E0Dv9teQDOIT0Kp7DKz4taQHBCIT4BHCyKhoCAEIiMgFj4icN2M1ij22ENlyA5E/P1/cwDLm1YSnVvff6H9ERu0r0ufXIuuuVQJWdmBFgqf1Ai9S8DSCQEIC6D4hOLpZSQC9W1k2gi6RgFbdY2CVWFi6Q6AhAhhY6AMCEIhD4Oq/iqxaJdL71yLtfiby4vsiu48vbmDNXihy6I0iG6wrcu0RIju0jzNrPW0xsCJB1HqBFyl4GkEgIQF0nxAc3awkgN6tLBtBl0hAq+4xsEosLN0hgIGFBiAAgbQIzPy/4gbWkuUiI+8XMebXlONEjty5TNFgYEUCqfUCL1LwNIJAQgLoPiE4ullJAL1bWTaCLpGAVt1jYJVYWLpDAAMLDUAAAmkRiGJgmXOy+k8SWbuZyOSBIhv+T5miwcCKBFLrBV6k4GkEgYQE0H1CcHSzkgB6t7JsBF0iAa26x8AqsbB0hwAGFhqAAATSIhDFwHruXZGufxI5az+R434jctkTIo/PX30AfLctRU7sKnLAdiKVTWJGiYEVCZjWC7xIwdMIAgkJoPuE4OhmJQH0bmXZCLpEAlp1j4FVYmHpDgEMLDQAAQikRSCKgWXePHjUX0Q6tRP5brHIoh9X///Fy0Rmvb86spP2EhnfW6R5ZYxIMbAiwdJ6gRcpeBpBICEBdJ8QHN2sJIDerSwbQZdIQKvuMbBKLCzdIYCBhQYgAIG0CEQxsMY9KjJ62uoIztxXZGRPkZZrr/73f3wiMmiyyMsfJDgfCwMrUlm1XuBFCp5GEEhIAN0nBEc3KwmgdyvLRtAlEtCqewysEgtLdwhgYKEBCEAgLQJRDKwLHhE5b4bICXuITOi75i6rJ+avfkPhwduvfkNhi7UiRouBFQmU1gu8SMHTCAIJCaD7hODoZiUB9G5l2Qi6RAJadY+BVWJh6Q4BDCw0AAEIpEUgjoFV3xsIP/lO5MhJIktXiNx5vEj71hGjxcCKBErrBV6k4GkEgYQE0H1CcHSzkgB6t7JsBF0iAa26x8AqsbB0hwAGFhqAAATSIhDFwJo8S+SYW0QuPnj1Qe51P1//Z7WB9dn3IncPFunYNmK0GFiRQGm9wIsUPI0gkJAAuk8Ijm5WEkDvVpaNoEskoFX3GFglFpbuEMDAQgMQgEBaBKIYWE8uEOlxpcjp3UUuOUSkWZ23DbIDK63qrB5X6wVeulkzuu8E0L3vCvArf/TuV73JVvf1DQYWCoVAigR23HHHYPTZg19LcRaGhgAEXCUQxcD69HuRAbeIfPydyNRBItu1q00jPAOrz69FJh4e402E7MCKJCtubCJhopFjBNC9YwUlnQYJoHcE4iMBrbrHwPJRjeScGQEMrMxQMxEEnCQQxcBatUrk5hdEBk8ROaiTyLX9RTb+2Woc4VsI538qcvtxq38e+YOBFQmV1gu8SMHTCAIJCaD7hODoZiUB9G5l2Qi6RAJadY+BVWJh6Q6BhghgYKEPCECgFAJRDCwz/n+WiJw9XeSqp1e/ZXD7TUSWrRCZ9f7q2S/pLXLGPiJNKmJEg4EVCZbWC7xIwdMIAgkJoPuE4OhmJQH0bmXZCLpEAlp1j4FVYmHpDgEMLDQAAQikRSCqgWXmX7Jc5OF5q3djmX5NG4t021LkxK4iXX8pUtEoZpQYWJGAab3AixQ8jSCQkAC6TwiOblYSQO9Wlo2gSySgVfcYWCUWlu4QwMBCAxCAgJMEMLAilVXrBV6k4GkEgYQE0H1CcHSzkgB6t7JsBF0iAa26x8AqsbB0hwAGFhqAAAScJICBFamsWi/wIgVPIwgkJIDuE4Kjm5UE0LuVZSPoEglo1T0GVomF9aX7hx9+KEcddZTMnDlTLrnkEjnjjDOkSZM672qvAWPFihVyxRVXyMiRI+Wggw6SG2+8Udq2bVsL1/Lly+Xll1+We+65R55//nmZM2dO8PNddtlFevXqFczXvn17adRozedeFi9eLKeffnow7gsvvCC77bZb7FKUMn/UyTgDKyop2kEAAuoIYGBFKonWC7xIwdMIAgkJoPuE4OhmJQH0bmXZCLpEAlp1j4FVYmF96j59+nQ5+uijpVWrVnLHHXc0aBoZo+vII48M8BRq+9Zbb8kf/vAHefjhh4M2HTt2DMyqZcuWydy5c+Wbb76RFi1ayEknnRSYYGbOmp9SDaxS549adwysqKRoBwEIqCOAgRWpJFov8CIFTyMIJCSA7hOCo5uVBNC7lWUj6BIJaNU9BlaJhfWp+5IlS+Tss8+Wyy+/XPr27RvsfmrZsuUaCL799lsZMmSI3HvvvTJ+/HgZMWKENG7cuLrdggULZODAgcHuqwEDBsg555wjm222mVRUrH49ltkZ9cwzzwRzvfrqq8Fc11xzTa0dXKUYWOWYP2rdMbCikqIdBCCgjgAGVqSSaL3AixQ8jSCQkAC6TwiOblYSQO9Wlo2gSySgVfcYWCUW1rfuNR8lvPLKK2X48OG1HvFbtWqVXH311XLaaacVNLm+/PLLwNx68MEHiz6K+Pnnnwdtzc6v0aNHy9ixY6sfW0xqYJVr/qh1x8CKSop2EICAOgIYWJFKovUCL1LwNIJAQgLoPiE4ullJAL1bWTaCLpGAVt1jYJVYWB+7h48StmvXTqZOnSrbbbddNYbZs2fLoYceKmuvvfYaPzONJk2aJIMGDQp2XpldVeuuu26DCOfNmyeHH364fPfddzJt2jTp0qVL0D6pgVWu+aPWHQMrKinaQQACqgg0XUdk4CJVIWkNRusFnlZexOUGAXTvRh3JIhoB9B6NE63cIqBV9xhYbuksk2yMeWTOpZo4cWItI+qHH36QU045RSZPniw33XRTYFTVPIB90aJFcvLJJ8vtt98u999/v/Tu3btovOYw+HPPPVfGjRsnF1xwQfBYoRkziYFVzvmLBv5TAwysqKRoBwEIqCKwWT+RblNVhaQ1GK0XeFp5EZcbBNC9G3Uki2gE0Hs0TrRyi4BW3WNguaWzzLJ59913gwPd58+fH5hV/fr1Cw5rN//thBNOkAkTJkjz5s1rxfPee+8Fu6mWLl0avHlwyy23jBTvjBkzgjcZmrGvvfba4HD3JAZWOeePFLiIYGBFJUU7CEBADYEmVSIHzhRZr7OakDQHovUCTzMzYrOfALq3v4ZkEJ0Aeo/OipbuENCqewwsdzSWeSbm8cHBgwcHJo05n+qss84KDmC/5ZZbZKuttlojnlmzZkmPHj1k5513ljvvvFPatGkTKWbzRsPdd99devbsGZhkrVu3TmRglXP+SIFjYEXFRDsIQEADAfPY4Ka9RDqNwryKUQ+tF3gxUqApBGITQPexkdHBYgLo3eLiEXpiAlp1j4GVuKR0rPko4YYbbij//ve/5YYbbpAjjjii1qODIalCRlQUimG/Tp06yd133y0dO3ZMZGCVc/4ocZs21TuwZs+O2oV2ELCegNYFz3qwJKCSAHpXWRaCSpkAuk8ZMMOrIoDeVZWDYDIioFX3GFgZCcDVacJHCV9++WU56aSTZPz48Ws8OlguA6vUHVilGlg1549aTwysqKRo5xIBrQueS4zJRQ8B9K6nFkSSHQF0nx1rZsqfAHrPvwZEkD0BrbrHwMpeC07NWPMsqilTpsiRRx5Zb37lPIPKujOw2IHllO5JpmECWhc86gaBNAig9zSoMqZ2Auhee4WIr5wE0Hs5aTKWLQS06h4DyxYFKY0zjoFVzrcAJjGwyjl/1HKwAysqKdq5REDrgucSY3LRQwC966kFkWRHAN1nx5qZ8ieA3vOvARFkT0Cr7jGwsteCUzPGMbBM4pMmTZJBgwZJ37595cYbb5SWLVs2yGPBggXBmVpffPGFTJs2Tbp06RK0T2JglXP+qEUMDazXWm0XtQvtIFAvgXWqKqVXl04yqt/+0nnzTdWS0rrgqQVGYFYTQO9Wl4/gExJA9wnB0c1KAujdyrIRdIkEtOoeA6vEwvrePa6B9eWXX8qQIUPkwQcflIsvvlhGjBghlZWVBTF+/vnnQdvp06fL6NGjgzcdNmnSpCQDq1zzR607BlZUUrSLQ6CqspnMnDBarYmldcGLw5i2EIhKAL1HJUU7lwige5eqSS7FCKD3YoT4uYsEtOoeA8tFtWWYU1wDy4RmdlUNHDhQzMHvAwYMkDFjxkiHDh2q31y4fPlyeemll+TCCy+UJ554Qg466KBgt1bbtm2rM0u6A6tc80dFjIEVlRTt4hLo17WLTD17aNxumbTXuuBlkjyTeEcAvXtXchIWEXSPDHwigN59qja5hgS06h4DC42WRCCJgWUmXLhwoZx++unBTizz6dixo7Rv316WLVsmc+fOlW+++UZatGgRvNlw5MiR0qpVq1px1py3WAJmF9eECROkqqqqummp8xebM/w5BlZUUrSLS8A8Trho+vVxu2XSXuuCl0nyTOIdAfTuXclJGAMLDXhGgL/znhWcdAMCWnWPgYVASyKQ1MAyk65cuTLYhTV16lR5/vnnZc6cOYFpZc656tGjhxx22GGBqdWoUaM1YizVwCp1/qjQMLCikqJdEgKrnvhLkm6p99G64KWeOBN4SQC9e1l275NG995LwCsA6N2rcpPsTwS06h4DC4lCIEUCGFgpwmVowcBCBBDIn4DWC7z8yRCBywTQvcvVJbe6BNA7mvCRgFbdY2D5qEZyzowABlZmqL2cCAPLy7KTtDICWi/wlGEiHMcIoHvHCko6DRJA7wjERwJadY+B5aMayTkzAhhYmaG2YqJ267WUcccfKvt32U5arrN28HjskmXL5Z2PPpOrHnxSJj32fKw8MLBi4aIxBFIhoPUCL5VkGRQCPxFA90jBJwLo3adqk2tIQKvuMbDQKARSJICBlSJcy4beZavNZNKIgbJ1+42CyBcvWSorVq6Sqsqm0riiQn5cukyuuP9xOfuWByJnhoEVGRUNIZAaAa0XeKklzMAQUHy4L8WBQBoE+DufBlXG1E5Aq+4xsLQrh/isJoCBZXX5yhr8nWcNkcP36hLsuLp62lMy6uZ7g/F77ritXHniEbLlJhvK59/+IAP/NEkeffXvkebGwIqEiUYQSJWA1gu8VJNmcO8JoHvvJeAVAPTuVblJ9icCWnWPgYVEIZAiAQysFOFaNHSLqrXklYnnBibV03PmS/dRf6oV/bCDusklxx8qTZs0lkvvflTOu+3BSNlhYEXCRCMIpEpA6wVeqkkzuPcE0L33EvAKAHr3qtwki4GFBiDgLwEMLH9rXzPzPbb9pdw5eoiYM7DMOVeDrrilFphDdvu13HTasdJq3eZy/UPPyLCJUyKBw8CKhIlGEEiVADc2qeJlcKUE0L3SwhBWKgTQeypYGVQ5Aa26ZweWcuEQnt0EMLDsrl85o3/tujHy683by5z3/ildz7hEFi3+sXr4sw7vJecddaCsWrVK/nj7dBl/z6ORpsbAioSJRhBIlYDWC7xUk2Zw7wmge+8l4BUA9O5VuUn2JwJadY+BhUQhkCIBDKwU4Vo2tHlM8OLj+sjalc3kb/PelgvueEhee+dDOfWQfYJ/Wq/bXJ6es0B6j51Yy9xqKE0MLMtEQLhOEtB6geckbJJSQwDdqykFgWRAAL1nAJkp1BHQqnsMLHVSISCXCGBguVTN0nMZ0aenjOq3n6z/s3VrDbZ8xUp5du5bcur1d8r8hZ9EnggDKzIqGkIgNQJaL/BSS5iBIcBbCNGAZwT4O+9ZwUk3IKBV9xhYCBQCKRLAwEoRrmVDm4PcJ50xUA7ZbQdpXNFIFi9dJitXrpKqyqZS0aiRvP/pl8Hjg1OefilyZhhYkVHREAKpEdB6gZdawgwMAcU3NhQHAmkQ4O98GlQZUzsBrbrHwNKuHOKzmgAGltXlK2vwt/1hkBzZbRf59+Il8qd7H5ML73woGH+XrTaTq0/qLzv+8ufy8dffyeAJt8qjr/490twYWJEw0QgCqRLQeoGXatIM7j0BdO+9BLwCgN69KjfJ/kRAq+4xsJAoBFIkgIGVIlyLht5vp1/JLb8/Xtr8rIXc9Mjf5MSrJ9eKfu/tt5LJIwfJRq1/JlOffXcq9TcAACAASURBVEX6j7sxUnYYWJEw0QgCqRLQeoGXatIM7j0BdO+9BLwCgN69KjfJYmChAQj4SwADy9/a18zcvGFw9BEHyLLlK+TU6+6Uvzz+/Bpg/nrZSPltpy3l7x98JNsNOS8SOAysSJhoBIFUCXBjkypeBldKAN0rLQxhpUIAvaeClUGVE9Cqe3ZgKRcO4dlNAAPL7vqVK/rzjzkkOLx9ybLlcvI1U+T2p15cY+inLv29dOu8dXCI+zYnnBNpagysSJhoBIFUCWi9wEs1aQb3ngC6914CXgFA716Vm2R/IqBV9xhYSBQCKRLAwEoRrkVDH9tjN7nqpP6ydmWlXPfQX4NdWDU/5hysqaOHSvu2reXpOfOl+6g/RcoOAysSJhpBIFUCWi/wUk2awb0ngO69l4BXANC7V+UmWQwsNAABfwlgYPlb+5qZmzcQmkcEzUHt3/37vzJm8jS5etpTQRNjXl12wmGy2zaby49Ll8n5d8yQS6b+byRwGFiRMNEIAqkS4MYmVbwMrpQAuldaGMJKhQB6TwUrgyonoFX37MBSLhzCs5sABpbd9Stn9OYg95tOP1barddSVq1aJYuXLpMVK1dKVbNm0qRxhSxfsVLu+OtLcuxlkyJPi4EVGRUNIZAaAa0XeKklzMAQEBF0jwx8IoDefao2uYYEtOoeAwuNQiBFAhhYKcK1cGiz22pEnx7BWVct11lbGjVqFJyL9d4nn8stj78gl9/3eKysMLBi4aIxBFIhoPUCL5VkGRQCPxFA90jBJwLo3adqkysGFhqAgMcEMLA8Ln4GqWNgZQCZKSBQhAA3NkjERwLo3seq+5szeve39j5nrlX37MDyWZXknjoBDKzUEXs9AQaW1+UneSUEtF7gKcFDGI4SQPeOFpa0ChJA7wjDRwJadY+B5aMayTkzAhhYmaH2ciIMLC/LTtLKCGi9wFOGiXAcI4DuHSso6TRIAL0jEB8JaNU9BpaPaiTnzAhgYGWG2suJMLC8LDtJKyOg9QJPGSbCcYwAunesoKSDgYUGIFCHgNa/8xhYSBUCKRLAwEoRLkMLBhYigED+BLRe4OVPhghcJoDuXa4uudUlgN7RhI8EtOoeA8tHNZJzZgQwsDJD7eVEGFhelp2klRHQeoGnDBPhOEYA3TtWUNJpkAB6RyA+EtCqewwsH9VIzpkRwMDKDLV3E61TVSmLpl+vMm+tC55KWARlPQH0bn0JSSABAXSfABpdrCWA3q0tHYGXQECr7jGwSigqXSFQjAAGVjFC/DwpgX5du8jUs4cm7Z5qP60LXqpJM7i3BNC7t6X3OnF073X5vUsevXtXchIWEa26x8BCnhBIkQAGVopwPR66qrKZzJwwWjpvvqlKCloXPJWwCMp6Aujd+hKSQAIC6D4BNLpYSwC9W1s6Ai+BgFbdY2CVUFS6QqAYAQysYoT4eRwC5rHBXl06yah++6s1r0w+Whe8OKxpC4GoBNB7VFK0c4kAunepmuRSjAB6L0aIn7tIQKvuMbBcVBs5qSEQGlizZ89WExOBQCBtAloXvLTzZnw/CaB3P+vue9bo3ncF+JU/ever3mS7moBW3WNgoVAIpEgAAytFuAytloDWBU8tMAKzmgB6t7p8BJ+QALpPCI5uVhJA71aWjaBLJKBV9xhYJRaW7hBoiAAGFvrwkYDWBc/HWpBz+gTQe/qMmUEfAXSvryZElB4B9J4eW0bWS0Cr7jGw9GqGyBwggIHlQBFJITYBrQte7EToAIEIBNB7BEg0cY4AuneupCTUAAH0jjx8JKBV9xhYPqqRnDMjgIGVGWomUkRA64KnCBGhOEQAvTtUTFKJTADdR0ZFQwcIoHcHikgKsQlo1T0GVuxS0gEC0QlgYEVnRUt3CGhd8NwhTCaaCKB3TdUglqwIoPusSDOPBgLoXUMViCFrAlp1j4GVtRKYzysCGFhelZtkfyKgdcGjQBBIgwB6T4MqY2ongO61V4j4ykkAvZeTJmPZQkCr7jGwbFEQcVpJAAPLyrIRdIkEtC54JaZFdwgUJIDeEYaPBNC9j1X3N2f07m/tfc5cq+4xsHxWJbmnTgADK3XETKCQgNYFTyEqQnKAAHp3oIikEJsAuo+NjA4WE0DvFheP0BMT0Kp7DKzEJaUjBIoTwMAqzogW7hHQuuC5R5qMNBBA7xqqQAxZE0D3WRNnvjwJoPc86TN3XgS06h4DKy9FMK8XBDCwvCgzSdYhoHXBo1AQSIMAek+DKmNqJ4DutVeI+MpJAL2XkyZj2UJAq+4xsGxREHFaSQADy8qyEXSJBLQueCWmRXcIFCSA3hGGjwTQvY9V9zdn9O5v7X3OXKvuMbB8ViW5p04AAyt1xEygkIDWBU8hKkJygAB6d6CIpBCbALqPjYwOFhNA7xYXj9ATE9CqewysxCWlIwSKE8DAKs6IFu4R0LrguUeajDQQQO8aqkAMWRNA91kTZ748CaD3POkzd14EtOoeAysvRTCvFwQwsLwoM0nWIaB1waNQEEiDAHpPgypjaieA7rVXiPjKSQC9l5MmY9lCQKvuMbBsURBxWkkAA8vKshF0iQS0LnglpkV3CBQkgN4Rho8E0L2PVfc3Z/Tub+19zlyr7jGwfFYluadOAAMrdcRMoJCA1gVPISpCcoAAenegiKQQmwC6j42MDhYTQO8WF4/QExPQqnsMrMQlpSMEihPAwCrOiBbuEdC64LlHmow0EEDvGqpADFkTQPdZE2e+PAmg9zzpM3deBLTqHgMrL0UwrxcEMLC8KDNJ1iGgdcGjUBBIgwB6T4MqY2ongO61V4j4ykkAvZeTJmPZQkCr7jGwbFEQcVpJAAPLyrIRdIkEtC54JaZFdwgUJIDeEYaPBNC9j1X3N2f07m/tfc5cq+4xsHxWJbmnTgADK3XETKCQgNYFTyEqQnKAAHp3oIikEJsAuo+NjA4WE0DvFheP0BMT0Kp7DKzEJaUjBIoTwMAqzogW7hHQuuC5R5qMNBBA7xqqQAxZE0D3WRNnvjwJoPc86TN3XgS06h4DKy9FMK8XBDCwvCgzSdYhoHXBo1AQSIMAek+DKmNqJ4DutVeI+MpJAL2XkyZj2UJAq+4xsGxREHFaSQADy8qyEXSJBLQueCWmRXcIFCSA3hGGjwTQvY9V9zdn9O5v7X3OXKvuMbB8ViW5p04AAyt1xEygkIDWBU8hKkJygAB6d6CIpBCbALqPjYwOFhNA7xYXj9ATE9CqewysxCWlIwSKE8DAKs6IFu4R0LrguUeajDQQQO8aqkAMWRNA91kTZ748CaD3POkzd14EtOoeAysvRTCvFwQwsLwoM0nWIaB1waNQEEiDAHpPgypjaieA7rVXiPjKSQC9l5MmY9lCQKvuMbBsURBxWkkAA8vKshF0iQS0LnglpkV3CBQkgN4Rho8E0L2PVfc3Z/Tub+19zlyr7jGwfFYluadOAAMrdcRMoJCA1gVPISpCcoAAenegiKQQmwC6j42MDhYTQO8WF4/QExPQqnsMrMQlpSMEihPAwCrOiBbuEdC64LlHmow0EEDvGqpADFkTQPdZE2e+PAmg9zzpM3deBLTqHgMrL0UwrxcEMLC8KDNJ1iGgdcGjUBBIgwB6T4MqY2ongO61V4j4ykkAvZeTJmPZQkCr7jGwbFEQcVpJAAPLyrIRdIkEtC54JaZFdwgUJIDeEYaPBNC9j1X3N2f07m/tfc5cq+4xsHxWJbmnTgADK3XETKCQgNYFTyEqQnKAAHp3oIikEJsAuo+NjA4WE0DvFheP0BMT0Kp7DKzEJaUjBIoTwMAqzogW7hHQuuC5R5qMNBBA7xqqQAxZE0D3WRNnvjwJoPc86TN3XgS06h4DKy9FMK8XBDCwvCgzSdYhoHXBo1AQSIMAek+DKmNqJ4DutVeI+MpJAL2XkyZj2UJAq+4xsGxREHFaSQADy8qyEXSJBLQueCWmRXcIFCSA3hGGjwTQvY9V9zdn9O5v7X3OXKvuMbB8ViW5p04AAyt1xEygkIDWBU8hKkJygAB6d6CIpBCbALqPjYwOFhNA7xYXj9ATE9CqewysxCWlIwSKE8DAKs6IFu4R0LrguUeajDQQQO8aqkAMWRNA91kTZ748CaD3POkzd14EtOoeAysvRTCvFwQwsLwoM0nWIaB1waNQEEiDAHpPgypjaieA7rVXiPjKSQC9l5MmY9lCQKvuMbBsURBxWkkAA8vKshF0iQS0LnglpkV3CBQkgN4Rho8E0L2PVfc3Z/Tub+19zlyr7jGwfFYluadOAAMrdcRMoJCA1gVPISpCcoAAenegiKQQmwC6j42MDhYTQO8WF4/QExPQqnsMrMQlpSMEihPAwCrOiBbuEdC64LlHmow0EEDvGqpADFkTQPdZE2e+PAmg9zzpM3deBLTqHgMrL0UwrxcEMLC8KDNJ1iGgdcGjUBBIgwB6T4MqY2ongO61V4j4ykkAvZeTJmPZQkCr7jGwbFEQcVpJAAPLyrIRdIkEtC54JaZFdwgUJIDeEYaPBNC9j1X3N2f07m/tfc5cq+4xsHxWJbmnTgADK3XETKCQgNYFTyEqQnKAAHp3oIikEJsAuo+NjA4WE0DvFheP0BMT0Kp7DKzEJaUjBIoTwMAqzogW7hHQuuC5R5qMNBBA7xqqQAxZE0D3WRNnvjwJoPc86TN3XgS06h4DKy9FMK8XBKoNrMGveZEvSUIAAhEINF1HZNNeIp1GiazXOUIHmmgmoPUCTzMzYrOfALq3v4ZkEJ0Aeo/OipbuENCqewwsdzRGJgoJYGApLAohQUALgSZVIgfOxMTSUo+EcWi9wEuYDt0gEIkAuo+EiUaOEEDvjhSSNGIR0Kp7DKxYZaQxBOIRwMCKx4vWEPCOwGb9RLpN9S5tlxLWeoHnEmNy0UcA3eurCRGlRwC9p8eWkfUS0Kp7DCy9miEyBwhgYDlQRFKAQJoEzOOEAxelOQNjp0xA6wVeymkzvOcE0L3nAvAsffTuWcFJNyCgVfcYWAgUAikSwMBKES5DQ8AVAoNXuZKJl3lovcDzshgknRkBdJ8ZaiZSQAC9KygCIWROQKvuMbAylwIT+kQAA8unapMrBBISwMBKCE5HN60XeDroEIWrBNC9q5Ulr0IE0Du68JGAVt1jYPmoRnLOjAAGVmaomQgC9hLAwLK3doq32FsNleDVE9B6Y6MeHAFaSQC9W1k2gi6RgFbdY2CVWFi6Q6AhAhhY6AMC+gksXynyzuciD88Tef2fItf2F2ndPHrcH38ncvRfRJ55W2TKcSJH7hy9b9ASAysmMF3NtV7g6aJENK4RQPeuVZR8GiKA3tGHjwS06h4Dy0c1knNmBDCwMkPNRBCIRcCYVgs+Fblntsi9r4m8/fnq7j23Ebnj+OgGlhlnzAyRix9d3R8DK1YZnGis9QLPCbgkoZYAuldbGgJLgQB6TwEqQ6onoFX3GFjqpUOANhPAwLK5esTuMoE7XhY56i+rM/zVxiK7bSYyfa7Idu3iGVhPzBc59EaRRT9iYLmsl4Zy03qB52s9yDsbAug+G87MooMAetdRB6LIloBW3WNgZasDZvOMAAaWZwUnXWsI3P+6yILPRPp0Fum4gci7X4j0u0lkg/+JbmCFjw6apDf6mYgxxdiBZY0Eyhao1gu8siXIQBAoQADdIwufCKB3n6pNriEBrbrHwEKjEEiRAAZWinAZGgJlJGAeIYxjYIWPDl7zjMh9Q0Re/kDkvBkYWGUsiTVDab3AswYggVpJAN1bWTaCTkgAvScERzerCWjVPQaW1bIieO0EMLC0V4j4ILCaQFwDK3x08JTfiow9UGTcoxhYvmpJ6wWer/Ug72wIoPtsODOLDgLoXUcdiCJbAlp1j4GVrQ6YzTMCGFieFZx0rSUQx8Cq+ejg7ceJbPwzkQsewcCytvglBq71Aq/EtOgOgQYJoHsE4hMB9O5Ttck1JKBV9xhYaBQCKRLAwEoRLkNDoIwEohpYdR8d7LH16iAwsMpYDMuG0nqBZxlGwrWMALq3rGCEWxIB9F4SPjpbSkCr7jGwLBUUYdtBAAPLjjoRJQSiGlh1Hx1sUoGB5bt6tF7g+V4X8k+XALpPly+j6yKA3nXVg2iyIaBV9xhY2dSfWTwlgIHlaeFJ2zoCUQysQo8OhomyA8u6kpctYK0XeGVLkIEgUIAAukcWPhFA7z5Vm1xDAlp1j4GFRiGQIgEMrBThMjQEykigmIFV36ODGFhlLIKlQ2m9wLMUJ2FbQgDdW1IowiwLAfReFowMYhkBrbrHwLJMSIRrFwEMLLvqRbT+EihmYM16X6THVSKLfozGqOc2InccL9K6eYT2g1dFaEQTrQS0XuBp5UVcbhBA927UkSyiEUDv0TjRyi0CWnWPgeWWzshGGQEMLGUFIRwI1EOgmIH12kKR0dPqx7fwaxEzRudNRNq0ENm0lcj4PiIt146AHAMrAiS9TbRe4OklRmQuEED3LlSRHKISQO9RSdHOJQJadY+B5ZLKyEUdAQwsdSUhIAgUJFDMwCqGjTOwihFy9+daL/DcJU5mGgigew1VIIasCKD3rEgzjyYCWnWPgaVJJcTiHAEMLOdKSkKOEsDAcrSwGaSl9QIvg9SZwmMC6N7j4nuYOnr3sOikLFp1j4GFOCGQIgEMrBThMjQEykgAA6uMMD0bSusFnmdlIN2MCaD7jIEzXa4E0Huu+Jk8JwJadY+BlZMgmNYPAhhYftSZLO0ngIFlfw3zykDrBV5ePJjXDwLo3o86k+VqAugdJfhIQKvuMbB8VCM5Z0YAAysz1EwEAXsJcIi7vbXjxsbq2hF8cgJab2ySZ0RPCNRPAL2jDh8JaNU9BpaPaiTnzAhgYGWGmokgYC8BDCx7a4eBZXXtCD45Aa03NskzoicEMLDQAARqEtD6dx4DC51CIEUCGFgpwmVoCLhCAAPL6kpqvcCzGirBqyeA7tWXiADLSAC9lxEmQ1lDQKvuMbCUS+jpp5+WQw45RHbYYQe54447ZKONNioacdine/fuMmnSJGnZsmXQ96ijjpIhQ4bIhAkTpKqqKhjn7bffln79+sncuXMbHLdz586yxx57SP/+/aVLly7SqFGjoP0FF1wg5513XtGYajbo2bNnEE/r1q2r+59//vly7rnnNjjOzJkzZffdd18jh7qdlixZIiNHjpSrr75aDIPJkyfLhhtuWO/YUceNleRPjTGwklCjDwQ8I4CBZXXBtV7gWQ2V4NUTQPfqS0SAZSSA3ssIk6GsIaBV9xhYyiX07bffyvHHHy8PPvig3H///dK7d+8GI16xYoWMHTs2MIZuvvnmoK/5FDOw3n//fdl+++2rja2akyxevFjeeOMNWbRokbRo0UJuuOEGOeKIIwITS6OB9eabb0rfvn3lu+++k08//bQoNwws5b8EhAcB1wlgYFldYa0XeFZDJXj1BNC9+hIRYBkJoPcywmQoawho1T0GlgUSuvHGG2Xo0KEyfPhwGT9+vFRWVtYb9QcffBCYSz/88IPce++9ss0220QysEyju+++Wzp27Fhw7P/85z9y/fXXi9kp1a5du1pj1+3w9ddfy5FHHimPP/64vPDCC7LbbrvVG29ogJVzB1bIa/To0UGcZv6JEydK8+bNC8aBgWXBLwEhQsBlAhhYVldX6wWe1VAJXj0BdK++RARYRgLovYwwGcoaAlp1j4FlgYTCHUXNmjVr0GQyqTzwwAPSp0+fNcyuYjuwihlY5udmB9bJJ58st99+u9x2220yYMCAgvTyNLDCHWtmR5l5fNIYV8ZImzZtWvDoY6EPBpYFvwSECAFXCTRdR2TgIlez8yIvrRd4XsAnydwIoPvc0DNxDgTQew7QmTJ3Alp1j4GVuzSKB1DzTKeajwXW7Wl2SQ0bNix4ZM48ctitW7fqJuUwsFatWhU8nmj+aWjHVJ4GVnj+lzmry5z1deedd8qgQYOC87XGjBkjjRs3XgM4BlZxDdICAhBIicBm/US6TU1pcIbNgoDWC7wscmcOfwmge39r72Pm6N3HqpOzVt1jYFmizdCYMbur6nscbt68eXLooYfKtttuW314e5heOQysjz/+WI4++mh55plnZPr06XLggQcWpJeXgVXz/K/wvLDwkUoT6F133SUdOnTAwLJE84QJAecJNKkSOXCmyHqdnU/V5QS1XuC5zJzc8ieA7vOvARFkRwC9Z8eamfQQ0Kp7DCw9GmkwEnMYuXlkzzxO+NBDDwVvJaz5MbujzI6jM844Q6644go5/fTTa/28FANr6dKl8tZbb8kll1wSmEDmrYjmnKk2bdqoMrBCs8rssjI7r9q3by8m9jPPPDNgU9/uNXZgWfJLQJgQcIWAeWxw014inUZhXjlQU60XeA6gJQXFBNC94uIQWtkJoPeyI2VACwho1T0GlgXiMSHWNKguv/zywKAybwEMP+HZT8Zoqnl4e/jzYgbW3LlzI5EwJtqFF14om2yySb3t89qBZc68KvS4YLh7rXv37mvsTDNJZGJgzZ4diS+NIOACAa0LngtsyUEfAfSuryZElD4BdJ8+Y2bQQwC966kFkWRHQKvuMbCy00DJM4WHuW+55ZZrGDGhSTNw4MCCbyosZmCZQ8+33357qaqqCuJcuXKlvPvuu7Jw4cJgJ9NZZ50l++67b2BcVVRUNJhLHgZWzfO/Hn300VpvPgzNvaeeemqNs8EwsEqWJQNAYA0CWhc8SgWBNAig9zSoMqZ2Auhee4WIr5wE0Hs5aTKWLQS06h4DyxYFicjixYuDnVfm8biaJo05+8kcUm7Oxqp7eHuYXjEDy7S7++67pWPHjtVEjCl02WWXBYe29+jRIxh/iy22KEosDwPrlVdekYMPPlh22WWXNcy9mrvXhg8fvobBxw6soiWlAQRiEdC64MVKgsYQiEgAvUcERTOnCKB7p8pJMkUIoHck4iMBrbrHwLJMjQ888ICYg9xrvlUvPPupZcuWcvvtt8t66623RlZJDCwziDGxRo4cKdddd50cdNBBwdlXbdu2bZBaHAPLnE01YsSIBt9qGE723HPPSdeuXWXIkCHBmVbhbrGah7cXK+dWW221xiOWGFjFqPFzCMQjoHXBi5cFrSEQjQB6j8aJVm4RQPdu1ZNsGiaA3lGIjwS06h4DyzI1hoe5L1++XIwptdFGGwX/e9RRR0mhs7HC9JIaWKa/eZTQvH3w5ZdfltGjRwc7spo0aVIvuTgGVhiX2VlmDolv1qxZvePWl0PI5PXXX5dOnTpJ06ZNC45hHod8++231+CUhYH1WqvtLFMa4UIAAhCAAAQgAIHVBNapqpReXTrJqH77S+fNNxWtNzbUCwJpEEDvaVBlTO0EtOoeA0u7curEZx6Hu+iii4IdWNOnT5du3brJsGHDAnOp0OHt5TCwzJzGPDIm1oYbbihTpkyRvffeuywGVriryrzZ0BzCbnaRFfqEj0mOGzdOLr744uBMrvAT7kqruzOr7jhhO3OY++TJk4NczAcDy7JfAsKFAAQgAAEIQCAXAlWVzWTmhNGy8vsvg/nrvhU7l6CYFAIpE9B6I59y2gzvOQGtusfAslCY4XlPhx9+uPTv3z/4Z7/99it4eHs5DCwzxg8//CCnnHJKYPz07ds3eJSwPrMpzg4ssyvKxP/3v/9dbrjhBjniiCNqvV0xjH/BggXBz8xh8zXP+QoPb7/11lvl/vvvl969e9db0XCnljnMvWZbDCwLfwkIGQIQgAAEIACBXAj069pF/rDvThhYudBn0jwIaL2Rz4MFc/pDQKvuMbAs1GBo2rzzzjvSpUsXufLKK4PdWAceeGC92ZTyCGE4qDF6jjzyyODNhDfddJMMGjSooNkUx8Ayu7uuvvpqOe2006RVq1ZyzjnnyIABA4L/36hRI/n+++/lhRdeCB5bfPXVV+WEE04Izr9q3rx5EFb4ZsZ1111X7rrrLunQoUO9DGqelXXssccGh9KbcTCwLPwlIGQIQAACEIAABHIhYB4nfPa8QRhYudBn0jwIaL2Rz4MFc/pDQKvuMbAs1WD4OJwJv+4jcYVSKoeBZc7dGjNmTPAI38477xwcGF/orYRxDCwTqzHkzPlXV111lSxatKjeiphHGM05X23atAna1Hy7YJQztEyfcPea+f/Tpk0LDMDQwIoiBWOm7bbbblGaBm123HHH4H85AysyMhpCAAIQgAAEIKCcwOxxJ2NgKa8R4ZWPgNYb+fJlyEgQWJOAVt1jYFmq1vDNg+bsq4YObw/TK4eBZcb68MMPgwPjjelT34HucQ0sM+7KlStl/vz5csstt8iLL74os2bNCkLv2LGj7LrrrsFjhnvuuadUVlZWV+yrr74KzuUysdR8rLChkhqD7OSTTw7Mt/BNjmau3XffPZISMLAiYaIRBCAAAQhAAAIOE8DAcri4pLYGAa038pQKAmkS0Kp7DKw0q87Y3hNgB5b3EgAABCAAAQhAwDkCGFjOlZSEGiCg9UaeokEgTQJadY+BlWbVGdt7AhhY3ksAABCAAAQgAIGyEhjVb38Z0msv2aRNK2nSuEJWrFwpX3y3SB55ea6MvX26fPTVt2vM1269ljLu+ENl/y7bSct11g7OGV2ybLm889FnctWDT8qkx56PFSMGVixcNLacgNYbecuxEr5yAlp1j4GlXDiEZzcBDCy760f0EIAABCAAAS0EWlStJXeNHir77rStNK6oCAyopcuXS5OKCqmqbBacDTrvg4+k/7gbZf7CT6rD3rr9RnLnWUNkuw7tAuNq8ZKlsmLlKqmqbBqMY/798vsfl3NvfTByqhhYkVHR0AECWm/kHUBLCooJaNU9BpZi0RCa/QQwsOyvIRlAAAIQgAAENBC45PhDZUSfnlJR0UhmvPSGDL/2jmC3lTG2Lh3UVwb23F2aNmksNzz8rAybOKU65InDjpKhB+wly5avkFsef0FG3XyvLFr8o/TccVu58sQjZMtNNpQPPvsqML5mLfi/AAIrgwAAIABJREFUSKliYEXCRCNHCGi9kXcEL2koJaBV9xhYSgVDWG4QwMByo45kAQEIQAACEMibwGvXjZFfb95e5rz3T+l6xiWBCRV+jIn1t8vPlM6bbyovzn9Pdjvt4uBH5r+/dPXZsk37jeX5f7wje464pFYaww/uLhcf1ycwvi69+1E577Zou7AwsPJWA/NnSUDrjXyWDJjLPwJadY+B5Z8WyThDAhhYGcJmKghAAAIQgICjBIwR9cyfRsov220gz859Sw487+o1Mn3q0t9Lt85bB48PbnPCOcHP++65k9xw6gBZd+2q4Kyr3990d61+O3XsIPecc6L8vO16cvffXpHDL7ohEkEMrEiYaOQIAa038o7gJQ2lBLTqHgNLqWAIyw0CGFhu1JEsIAABCEAAApoJmHOuZowdLptttH7weOFBY1YbXMMO6ibm0UPzOXPSfTJx+tNrpDHvxvPlVx3aydNz5kv3UX+KlCYGViRMNHKEgNYbeUfwkoZSAlp1j4GlVDCE5QYBDCw36kgWEIAABCAAAY0EzM6so7rvKkN77RWYUB9//Z0MnnCrPPrq34Nwzz/mEBnVb7/gwPeTr5kitz/14hppFNq5VSxXDKxihPi5SwS03si7xJhc9BHQqnsMLH1aISKHCGBgOVRMUoEABCAAAQgoIRCaTmE45g2Ec9//V7DL6vHZ/6iOEgNLScEIw2oCWm/krYZK8OoJaNU9BpZ66RCgzQQwsGyuHrFDAAIQgAAEdBKYcf5w2avTlkFwVc2aSZPGFfLj0mUy5emXZMQNU6sPeMfA0lk/orKLgNYbebsoEq1tBLTqHgPLNiURr1UEMLCsKhfBQgACEIAABKwj0G69lnLZ4MOk9+47SOOKCrnh4Wdl2MQpQR4YWNaVk4AVEtB6I68QFSE5RECr7jGwHBIZqegjgIGlryZEBAEIQAACEHCRwHNXnCl7bPtLee+TL6TXOVfKOx99hoHlYqHJKXMCWm/kMwfBhF4R0Kp7DCyvZEiyWRPAwMqaOPNBAAIQgAAE/CRw84iBcvy+e8gX3/0gg664VR6a9Ub1WwgrGjWSP94+Xcbf8+gacHgLoZ96IevoBLTeyEfPgJYQiE9Aq+4xsOLXkh4QiEwAAysyKhpCAAIQgAAEIFAPAbOz6s8jjpWNWv9MJj/5YvUjgjWbhwbWp998L8eMv1mefP1N6bvnTnLDqQNk3bWr5KoHn5Tf33R3rRl26thB7jnnRPl52/Xk7r+9IodfdEOkGvAWwkiYaOQIAa038o7gJQ2lBLTqHgNLqWAIyw0CGFhu1JEsIAABCEAAAnkS+GW7DeSRC0+TzTdaX57/xzuy54hL1gin0COELarWkpeuPlu2ab+xzHzzXdlv9ITqA97NAKf13kcuGthHzA6t86fMkHFTH4mUJgZWJEw0coSA1ht5R/CShlICWnWPgaVUMITlBgEMLDfqSBYQgAAEIACBvAnc+ofj5ejuv5HlK1YEbxs87bq7AjPKmFSXDuorA3vuLk2bNJbbnpwpx19+S3W4E4cdJUMP2EtWrFxZq1/PHbeVK088QrbcZEN59+PP5eA/XiPzF34SKU0MrEiYaOQIAa038o7gJQ2lBLTqHgNLqWAIyw0CGFhu1JEsIAABCEAAAnkT2Lr9RnLL74+XnX75c2nUqJEsWbZcli5fLk0qKqSqspmsWrVKnp6zQHqPnVhrl5UxuP73otNlt202D/otXrJUVqxcJVWVTYO3Fv7w38Uy9vYZcsX9j0dOEQMrMioaOkBA6428A2hJQTEBrbrHwFIsGkKznwAGlv01JAMIQAACEICAFgLGjBp7zMHSe7cdZOP1WkqTxhWyfMVK+firb+WBma/JmNum1TKvwrjbrddSxh1/qOzfZTtpuc7a1QaYeVOhORtr0mPPx0oRAysWLhpbTkDrjbzlWAlfOQGtusfAUi4cwrObAAaW3fUjeghAAAIQgAAE1iSAgYUqfCKg9UbepxqQa/YEtOoeAyt7LTCjRwQwsDwqNqlCAAIQgAAEPCGAgeVJoUkzIKD1Rp7yQCBNAlp1j4GVZtUZ23sCGFjeSwAAEIAABCAAAecIYGA5V1ISaoCA1ht5igaBNAlo1T0GVppVZ2zvCWBgeS8BAEAAAhCAAAScI4CB5VxJSQgDCw1AoBYBDCwEAQEPCWBgeVh0UoYABCAAAQg4TgADy/ECk54VN/KUCQJpEsDASpMuY0NAKQEMLKWFISwIQAACEIAABBITwMBKjI6OFhLQeiNvIUpCtoiAVt3zCKFFIiJU+whgYNlXMyKGAAQgAAEIQKB+AutUVcqz5w0KGuywww6ggoDzBLTeyDsPngRzJaBV9xhYucqCyV0ngIHleoXJDwIQgAAEIOAXgX5du8gf9t0JA8uvsnudrdYbea+LQvKpE9Cqewys1EvPBD4TwMDyufrkDgEIQAACEHCLQFVlM5k5YbSs/P5LDCy3Sks2DRDQeiNP0SCQJgGtusfASrPqjO09AQws7yUAAAhAAAIQgID1BMxjg726dJJR/faXzptvKlpvbKwHTQIqCaB3lWUhqJQJaNU9BlbKhWd4vwmEBtbs2bP9BkH2XhHQuuB5VQSSzYwAes8MNRMpIoDuFRWDUFIngN5TR8wECglo1T0GlkKxEJI7BDCw3KklmUQnoHXBi54BLSEQnQB6j86Klu4QQPfu1JJMihNA78UZ0cI9Alp1j4HlntbISBEBDCxFxSCUzAhoXfAyA8BEXhFA716Vm2R/IoDukYJPBNC7T9Um15CAVt1jYKFRCKRIAAMrRbgMrZaA1gVPLTACs5oAere6fASfkAC6TwiOblYSQO9Wlo2gSySgVfcYWCUWlu4QaIgABhb68JGA1gXPx1qQc/oE0Hv6jJlBHwF0r68mRJQeAfSeHltG1ktAq+4xsPRqhsgcIICB5UARSSE2Aa0LXuxE6ACBCATQewRINHGOALp3rqQk1AAB9I48fCSgVfcYWD6qkZwzI4CBlRlqJlJEQOuCpwgRoThEAL07VExSiUwA3UdGRUMHCKB3B4pICrEJaNU9BlbsUtIBAtEJYGBFZ0VLdwhoXfDcIUwmmgigd03VIJasCKD7rEgzjwYC6F1DFYghawJadY+BlbUSmM8rAhhYXpWbZH8ioHXBo0AQSIMAek+DKmNqJ4DutVeI+MpJAL2XkyZj2UJAq+4xsGxREHFaSQADy8qyEXSJBLQueCWmRXcIFCSA3hGGjwTQvY9V9zdn9O5v7X3OXKvuMbB8ViW5p04AAyt1xEygkIDWBU8hKkJygAB6d6CIpBCbALqPjYwOFhNA7xYXj9ATE9CqewysxCWlIwSKE8DAKs6IFu4R0LrguUeajDQQQO8aqkAMWRNA91kTZ748CaD3POkzd14EtOoeAysvRTCvFwQwsLwoM0nWIaB1waNQEEiDAHpPgypjaieA7rVXiPjKSQC9l5MmY9lCQKvuMbBsURBxWkkAA8vKshF0iQS0LnglpkV3CBQkgN4Rho8E0L2PVfc3Z/Tub+19zlyr7jGwfFYluadOAAMrdcRMoJCA1gVPISpCcoAAenegiKQQmwC6j42MDhYTQO8WF4/QExPQqnsMrMQlpSMEihPAwCrOiBbuEdC64LlHmow0EEDvGqpADFkTQPdZE2e+PAmg9zzpM3deBLTqHgMrL0UwrxcEMLC8KDNJ1iGgdcGjUBBIgwB6T4MqY2ongO61V4j4ykkAvZeTJmPZQkCr7jGwbFEQcVpJAAPLyrIRdIkEtC54JaZFdwgUJIDeEYaPBNC9j1X3N2f07m/tfc5cq+4xsHxWJbmnTgADK3XETKCQgNYFTyEqQnKAAHp3oIikEJsAuo+NjA4WE0DvFheP0BMT0Kp7DKzEJaUjBIoTwMAqzogW7hHQuuC5R5qMNBBA7xqqQAxZE0D3WRNnvjwJoPc86TN3XgS06h4DKy9FMK8XBDCwvCgzSdYhoHXBo1AQSIMAek+DKmNqJ4DutVeI+MpJAL2XkyZj2UJAq+4xsGxREHFaSQADy8qyEXSJBLQueCWmRXcIFCSA3hGGjwTQvY9V9zdn9O5v7X3OXKvuMbB8ViW5p04AAyt1xEygkIDWBU8hKkJygAB6d6CIpBCbALqPjYwOFhNA7xYXj9ATE9CqewysxCWlIwSKE8DAKs6IFu4R0LrguUeajDQQQO8aqkAMWRNA91kTZ748CaD3POkzd14EtOoeAysvRTCvFwQwsLwoM0nWIaB1waNQEEiDAHpPgypjaieA7rVXiPjKSQC9l5MmY9lCQKvuMbBsURBxWkkAA8vKshF0iQS0LnglpkV3CBQkgN4Rho8E0L2PVfc3Z/Tub+19zlyr7jGwfFYluadOAAMrdcRMoJCA1gVPISpCcoAAenegiKQQmwC6j42MDhYTQO8WF4/QExPQqnsMrMQlpSMEihPAwCrOiBbuEdC64LlHmow0EEDvGqpADFkTQPdZE2e+PAmg9zzpM3deBLTqHgMrL0UwrxcEMLC8KDNJ1iGgdcGjUBBIgwB6T4MqY2ongO61V4j4ykkAvZeTJmPZQkCr7jGwbFEQcVpJAAPLyrIRdIkEtC54JaZFdwgUJIDeEYaPBNC9j1X3N2f07m/tfc5cq+4xsHxWJbmnTgADK3XETKCQgNYFTyEqQnKAAHp3oIikEJsAuo+NjA4WE0DvFheP0BMT0Kp7DKzEJaUjBIoTwMAqzogW7hHQuuC5R5qMNBBA7xqqQAxZE0D3WRNnvjwJoPc86TN3XgS06h4DKy9FMK8XBDCwvCgzSdYhoHXBo1AQSIMAek+DKmNqJ4DutVeI+MpJAL2XkyZj2UJAq+4xsGxREHFaSQADy8qyEXSJBLQueCWmRXcIFCSA3hGGjwTQvY9V9zdn9O5v7X3OXKvuMbB8ViW5p04AAyt1xEygkIDWBU8hKkJygAB6d6CIpBCbALqPjYwOFhNA7xYXj9ATE9CqewysxCWlIwSKE8DAKs6IFu4R0LrguUeajDQQQO8aqkAMWRNA91kTZ748CaD3POkzd14EtOoeAysvRTCvFwQwsLwoM0nWIaB1waNQEEiDAHpPgypjaieA7rVXiPjKSQC9l5MmY9lCQKvuMbBsURBxWkkAA8vKshF0iQS0LnglpkV3CBQkgN4Rho8E0L2PVfc3Z/Tub+19zlyr7jGwfFYluadOAAMrdcRMoJCA1gVPISpCcoAAenegiKQQmwC6j42MDhYTQO8WF4/QExPQqnsMrMQlpSMEihPAwCrOiBbuEdC64LlHmow0EEDvGqpADFkTQPdZE2e+PAmg9zzpM3deBLTqHgMrL0UwrxcEMLC8KDNJ1iGgdcGjUBBIgwB6T4MqY2ongO61V4j4ykkAvZeTJmPZQkCr7jGwbFEQcVpJAAPLyrIRdIkEtC54JaZFdwgUJIDeEYaPBNC9j1X3N2f07m/tfc5cq+4xsHxWJbmnTgADK3XETKCQgNYFTyEqQnKAAHp3oIikEJsAuo+NjA4WE0DvFheP0BMT0Kp7DKzEJaUjBIoTwMAqzogW7hHQuuC5R5qMNBBA7xqqQAxZE0D3WRNnvjwJoPc86TN3XgS06h4DKy9FMK8XBDCwvCgzSdYhoHXBo1AQSIMAek+DKmNqJ4DutVeI+MpJAL2XkyZj2UJAq+4xsGxREHFCAAIQgAAEIAABCEAAAhCAAAQgAAFPCWBgeVp40oYABCAAAQhAAAIQgAAEIAABCEAAArYQwMCypVLECQEIQAACEIAABCAAAQhAAAIQgAAEPCWAgeVp4UkbAhCAAAQgAAEIQAACEIAABCAAAQjYQgADy5ZKEScEIAABCEAAAhCAAAQgAAEIQAACEPCUAAaWp4UnbQhAAAIQgAAEIAABCEAAAhCAAAQgYAsBDCxbKkWcEIAABCAAAQhAAAIQgAAEIAABCEDAUwIYWJ4WnrQhAAEIQAACEIAABCAAAQhAAAIQgIAtBDCwbKkUcUIAAhCAAAQgAAEIQAACEIAABCAAAU8JYGB5WnjShgAEIAABCEAAAhCAAAQgAAEIQAACthDAwLKlUsQJAQhAAAIQgAAEIAABCEAAAhCAAAQ8JYCB5WnhSRsCEIAABCAAAQhAAAIQgAAEIAABCNhCAAPLlkoRJwQgAAEIQAACEIAABCAAAQhAAAIQ8JQABpanhSdtCEAAAhCAAAQgAAEIQAACEIAABCBgCwEMLFsqRZzWEFi5cqX87W9/k+uvv16efvppWbZsmey2224yaNAgOeCAA6SystKaXAgUAvURWL58uYwZM0Zee+01ueOOO6R169YFmy5ZskQefvhhufnmm2XmzJnStGlT6datm5x44onStWtXqaioADIEVBJYtWqVvPXWW4F2H3nkEXn77belVatWRfXLGqCynAQVkcB//vMfmTx5stx9993BtUz79u2le/fucsopp8h2220njRo1WmMkNB8RLs2sIGCuby655BI599xz5YUXXgiu4Qt9PvzwQ7nmmmuq14fOnTvLYYcdJscff7y0adPGilwJ0k8CN954owwdOrTe5Hv27Fnw2v7LL7+USZMmyT333CNz5syRjh07Sq9evYL14ec//3lmMDGwMkPNRD4QWLFihUyZMiX4RV60aJHssssuwQ37G2+8Efz76NGjg3+aN2/uAw5ydJSAubi74YYbAi3/5je/qdfAMubV+PHj5bzzzpMWLVrI9ttvHxi6s2bNCv794osvDhbQJk2aOEqKtGwlYMwrcwN/8sknyzfffBNcpJkb+R9++CHQr/kU+nvOGmBrxYnbEPj888+D65d77703MGs7deokixcvbvBvNppHO64RmD59uhx99NHBdXt9Bpa5rjfXLy+//HKwPmyyySby7rvvysKFC6VHjx4yceJE2WKLLVxDQz4OEFi6dKmceeaZMmHChFgG1kcffRRo3nyhZ66HjL7/9a9/BV/umbXCbNzYddddMyGEgZUJZibxhYDZYXLkkUfKBhtsINdee63ssMMOQervv/++DB8+XJ577jm56aab5PDDD/cFCXk6RsBc0BnjyXw7aT71fUtjfjZ16lQZPHiw7LnnnsHvg1nwjDEwe/bs4Cbps88+C8yv+r7ddAwd6VhEYN68ecHf6f/+97+Bdvfbb79gt2BN/ZobF/OFhfmbH35YAywqMqHWIhDuqjV/380O2UsvvTT4oqHu3+z77rtPdtxxRzSPfpwksGDBAhk4cGBgTJlPIQPL7EIZMmSIPPXUU4EJcMwxxwRfxJndi5dddpmMHTtWhg0bFnyBV1VV5SQnkrKXwPfffx88FfTJJ5/InXfeGVybF/uYLzJGjhwZGLN//OMfg/9vtG2+qDbXQaeffnqwU9fs7Mpi9yEGVrGK8XMIRCRgfonNL/TVV18t999/v/Tu3btWz/CGaMsttwy2X7Zs2TLiyDSDQP4EzM3NM888I2effba8+uqrsv766wffzNe3A+vbb78NttGb3SrTpk2TLl261EriiSeekEMPPTS4UDQXeTxam3+NieD/EzA3JSNGjJDLL788uDCr+9hUqN+DDz44MLjMjT5rAAqymYD5Fr1fv36y1lpryV133SUdOnSolU74yIkxuM4666zgZ2je5ooTe10CxoAy1/HmaARzjf7YY48VNLAeeOAB6dOnT/DFdN3rF7NL13xB9+STTxa89oE6BPIm8N577wVf0G299dbV1y/FYnrllVfEXO+YJ4vq3sPW/PKj0P1vsbGT/BwDKwk1+kCgAAGzbbh///7SrFmzYFfJRhttVKuV+Sb/1FNPDbZePvTQQ9W7s4AJARsImJ0lu+++e3CjftJJJ8mBBx4Y/K/ZbVjoDCxzAfi73/0u+EYmvMGvmaf5BtP8vpjfi6jfANnAiRjtJ/Djjz/KRRddFDxGZS7UCu0QDG/2a+qfNcD+2vucweuvvx7sHDE3NeZ/zbVMzY/5O3/UUUfJH/7wh+D3wxyPgOZ9VoxbuZudhua8wzPOOCN4UsI8DmiOP6i7A6vm41fmi4x99tlnDRDmDDmzK+uKK64IvgDhAwFNBMwXy+YxV7NL8IILLpDGjRsXDS/8Us8cH2J2H9b9mCeMzLm2Ru/mCY2660fRCWI2wMCKCYzmEKiPQPgHwXyDedVVV8naa6+9RlPzh8IsiHUfO4EqBLQTMLuuzLeR5qJs0003DZ55N1qvz8Ay5weZb3jMQe/mn7o7WMzuLbPQmW/1GzokVTsX4vOTgNlRa3YQ/uIXv6g2cFkD/NSCD1nX/Ibd3OSb3bXmg+Z9qL4fOZqjDczfdPNIuDFwx40bV9DAMrvLzflY//znP4ODrM1TFXU/4Rd+5kbf3PjzGKEfGrIly9BgveWWW6Rdu3aB4WReOmbOcjv22GPXeAmB+VLPGLvXXXdd8GIPcyxI3U+xe4Jys8HAKjdRxvOWwIwZM+Sggw5q0H0Ov8E8//zzg7eb8IGArQSKLVbhtzUNfQOJoWtr9f2O23xTb/RtLujM33Fj0JpvMFkD/NaFi9kbrZtzUsyb1szNy9577x186dC2bdsgXTTvYtX9y8m8vMCYTcaoNQat+WIuvD6p+wVbuOvQUKpv93ix6yP/CJOxFgLmb7oxaM0/e+21l8yfPz8wrswZbnPnzg1eWrPzzjvXOsc5PDPLGLP1PUH09ddfB+avOdvWfIFtxkzzg4GVJl3G9opAFHMqShuvoJGstQSKXaBFMaeitLEWEIE7S8B8A2l2IppdtuZFBdttt12Qa5S/71HaOAuOxKwiEO4iCYM+4YQTgpv60LxC81aVk2DrIWBMK3PWoXmD2m233RY8BmU+9RlYxa59TN8obSgIBPIgYF7EZN6ufPvtt0uvXr2Cc5vNTnLzMbsLzZluZkeW+Vlo5kYxp6K0KWe+GFjlpMlYXhOIcmMSpY3XEEneGgLFLtCimFNR2lgDhEC9IPDSSy8Fb2gzb5Y1Z0EcccQR1Y/HRvn7HqWNFyBJUj2Bhx9+ODjDx3zCb+YPOOCA4L+Z16djYKkvIQFGIBC+kMO8oMbsqjU7UTCwIoCjiZUEzPmz5hxDs5PQ7KrdaqutauURvoTAPGYYPi4exZyK0qacwDCwykmTsbwmEOXGJEobryGSvDUEMLCsKRWBloGA2Xb/+OOPy2mnnRY8UlXz1enh8FH+vkdpU4ZwGQICZSVgbnrMN/N/+tOf5JBDDql+VXoUPUdpU9ZgGQwCEQmYg9rNeVbmXE/zaGzNt4OzAysiRJo5RyD8m21e1GR2J5q3cxZ7PBADyzkZkJAvBMwrc81bHczrpet7q0P4R6Hma6h94UOebhEoZmCFr1yv740lhkZ4gWgewzIHwvOBgEYC5hET87d7xIgRQXjmPCDzgoKKiopa4bIGaKweMZWLgHm8xBze/uCDD8r06dODN9Gi+XLRZZysCZib8pEjR8ozzzxT61HwMI76DCzzBYa5mTefQm8cN/89vD4yB2SbR7VqGmNZ58l8EIhLoO5LCMw1kHns0Ly047777qs+NqHmuKGB9dVXXwW/T5tvvnncaWO1ZwdWLFw0hkD9BHgbD+rwiUAxA4u3EPqkBndzNTc55gsH8485lNQYsuaMlLpv1TQEWAPc1QGZrSYQ3tSHL+dA8yjDVgLhNYx5PDbKJ3z5Em8hjEKLNpoJLF26VMw/66yzTsEwn3vuueA6J3yLprne4S2EmitKbBAogUD4ZpJmzZoV/FYmPDjvqaeeqvctDiVMT1cIZEqgmIH12muvye9+9zvp3r178DaTFi1a1Iov/BbTLKL1vckn04SYDAJ1CJi/2aNGjQoO9zW7a6+66qqCr0wPu7EGICGbCRidm3NPzGvUzY1L3U/Nt1eZw64HDBgQnKPSv39/4brH5sr7Gbs5x9A8MfHdd98VBGC0ba5zdtllF1l33XXFnP92yimnBDf+Z555ZvAYuTk/a5999lmjf7gDvaG3MPtJnazzJhC+OXbQoEHBNY15GU3dT6hf84WFORvOGFjhm8Xre6oi3I17+umnB4fAmzUhzQ87sNKky9heEViyZEmwHdm80eH++++X3r1718p/3rx5wWMnW265pUyaNIktxV6pw71kixlY4eMm5hv6adOmSZcuXWpBCA9OHThwYHC2SmVlpXuQyMhaAuHjJeaQ0759+wYXbxtvvHGD+bAGWFtuAhepfhzQnHFV6Brl448/Ds4Leuutt6r/pqN5pOMqgfoeITT5PvDAA9KnTx8ZPnz4Gtcv4SHY5oa+0LWPq7zIyw4Cb775ZnBNYz4136IcRv/ZZ5+JMbfMLizzuHi3bt2CH73yyity8MEHB4Zu3fXBPGI4ZsyYYKd6ofvfNMhgYKVBlTG9JWCeGzbPxm+wwQbBOSk77rhj4Fybb3rMQvfII4/IlClTqp+f9xYUiVtPoJiBFS6OgwcPlj333LP6Vb3mW/zZs2cH32T+85//DBZQ83M+ENBEwOjSaHfvvfcODvdt27ZtpPBYAyJhopFCAuZLB7Pz6t577w1uRsybqpo3bx5E+uGHH8ro0aPlrrvukmHDhgU37VVVVcHP0LzCYhJSyQQaMrDMSw3M74p5osJ8uXHUUUcFX8KZLz4uu+wyGTt2bPXjV+HvSckBMQAEykCgptnUq1ev6mtzM7Qxr8xGDHNuW92/84sXLw5+NnHixFrrg/kSw9zXmp1Xv/3tb+XPf/6zrL/++mWItOEhMLBSR8wEPhEwfxjM9kpzoWcePzFOddOmTeWNN94I/t38d/NPeFHoExtydYtAFAOr5vlB5hHC7bffXpYtWxacFWT+3XxbM3To0OrXVrtFiGxsJWAOITU7TR577LGiKfTs2TN4ZLx169ZBW9aAoshooJiA+btuDmo3plSrVq2kU6dOYm5czN9s8zG/F+atVG3atKnOAs0rLiihJSbQkIFlBn3ppZfkxBNPFHOGljkfcZNNNhHzVkPz6KF55Nzc6G+xxRb/r727uU0djIIASiehhSyiM8zyAAAFOUlEQVQRfVAAdVFB1mxZUAFFsEgX6OlaivQSRSIaiVF+zjq5HnPigD34gzjfIIFHCUwBO59pNUXV27n5ZL1dq372PD8/n+N7iq1ZQfH09LQc39frdVlqO68Vswx9s9k8arffbVeBVWEW8pcEbrfb6nw+L//Ip9NpuWDfbrfLLZmzht5Sqb90NPzex/qVAmse/bw7czweV4fDYbkomkJ3bkmeE7/5kMiP3+T2e8U8sp8i8Pb5ba+vr3d3+WOBNQNeA+6y+YVvLDDfJjV3Ws23Tc25zBRZ85y93++Xd9g/O4dxzH/jP6hdiwTuFViz0bkzcVZbzOqKOSd6fn5e7Xa7pQT+v+SNdsAQgQcKfDw3n6ivXKtO+TVLCF9eXlaXy2Upb+dOrllVsV6vH7jH7zetwKpRCyJAgAABAgQIECBAgAABAgQIEEgEFFiJmhkCBAgQIECAAAECBAgQIECAAIGagAKrRi2IAAECBAgQIECAAAECBAgQIEAgEVBgJWpmCBAgQIAAAQIECBAgQIAAAQIEagIKrBq1IAIECBAgQIAAAQIECBAgQIAAgURAgZWomSFAgAABAgQIECBAgAABAgQIEKgJKLBq1IIIECBAgAABAgQIECBAgAABAgQSAQVWomaGAAECBAgQIECAAAECBAgQIECgJqDAqlELIkCAAAECBAgQIECAAAECBAgQSAQUWImaGQIECBAgQIAAAQIECBAgQIAAgZqAAqtGLYgAAQIECBAgQIAAAQIECBAgQCARUGAlamYIECBAgAABAgQIECBAgAABAgRqAgqsGrUgAgQIECBAgAABAgQIECBAgACBRECBlaiZIUCAAAECBAgQIECAAAECBAgQqAkosGrUgggQIECAAAECBAgQIECAAAECBBIBBVaiZoYAAQIECBAgQIAAAQIECBAgQKAmoMCqUQsiQIAAAQIECBAgQIAAAQIECBBIBBRYiZoZAgQIECBAgAABAgQIECBAgACBmoACq0YtiAABAgQIECBAgAABAgQIECBAIBFQYCVqZggQIECAAAECBAgQIECAAAECBGoCCqwatSACBAgQIECAAAECBAgQIECAAIFEQIGVqJkhQIAAAQIECBAgQIAAAQIECBCoCSiwatSCCBAgQIAAAQIECBAgQIAAAQIEEgEFVqJmhgABAgQIECBAgAABAgQIECBAoCagwKpRCyJAgAABAgQIECBAgAABAgQIEEgEFFiJmhkCBAgQIECAAAECBAgQIECAAIGagAKrRi2IAAECBAgQIECAAAECBAgQIEAgEVBgJWpmCBAgQIAAAQIECBAgQIAAAQIEagIKrBq1IAIECBAgQIAAAQIECBAgQIAAgURAgZWomSFAgAABAgQIECBAgAABAgQIEKgJKLBq1IIIECBAgAABAgQIECBAgAABAgQSAQVWomaGAAECBAgQIECAAAECBAgQIECgJqDAqlELIkCAAAECBAgQIECAAAECBAgQSAQUWImaGQIECBAgQIAAAQIECBAgQIAAgZqAAqtGLYgAAQIECBAgQIAAAQIECBAgQCARUGAlamYIECBAgAABAgQIECBAgAABAgRqAgqsGrUgAgQIECBAgAABAgQIECBAgACBRECBlaiZIUCAAAECBAgQIECAAAECBAgQqAkosGrUgggQIECAAAECBAgQIECAAAECBBIBBVaiZoYAAQIECBAgQIAAAQIECBAgQKAmoMCqUQsiQIAAAQIECBAgQIAAAQIECBBIBBRYiZoZAgQIECBAgAABAgQIECBAgACBmsA/6YvSOW8KgYk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9" name="Chart 8"/>
          <p:cNvGraphicFramePr/>
          <p:nvPr>
            <p:extLst>
              <p:ext uri="{D42A27DB-BD31-4B8C-83A1-F6EECF244321}">
                <p14:modId xmlns:p14="http://schemas.microsoft.com/office/powerpoint/2010/main" val="2289455205"/>
              </p:ext>
            </p:extLst>
          </p:nvPr>
        </p:nvGraphicFramePr>
        <p:xfrm>
          <a:off x="0" y="254099"/>
          <a:ext cx="8664605" cy="55508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7761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pic>
        <p:nvPicPr>
          <p:cNvPr id="317" name="Google Shape;317;p18"/>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318" name="Google Shape;318;p18"/>
          <p:cNvSpPr txBox="1"/>
          <p:nvPr/>
        </p:nvSpPr>
        <p:spPr>
          <a:xfrm>
            <a:off x="5201236" y="10629495"/>
            <a:ext cx="1084770" cy="6451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Title 2"/>
          <p:cNvSpPr>
            <a:spLocks noGrp="1"/>
          </p:cNvSpPr>
          <p:nvPr>
            <p:ph type="title"/>
          </p:nvPr>
        </p:nvSpPr>
        <p:spPr>
          <a:xfrm>
            <a:off x="-1054223" y="352840"/>
            <a:ext cx="7772400" cy="1143000"/>
          </a:xfrm>
        </p:spPr>
        <p:txBody>
          <a:bodyPr/>
          <a:lstStyle/>
          <a:p>
            <a:pPr lvl="0"/>
            <a:r>
              <a:rPr lang="en-US" dirty="0">
                <a:solidFill>
                  <a:srgbClr val="000000"/>
                </a:solidFill>
                <a:ea typeface="Times New Roman"/>
                <a:cs typeface="Times New Roman"/>
                <a:sym typeface="Times New Roman"/>
              </a:rPr>
              <a:t/>
            </a:r>
            <a:br>
              <a:rPr lang="en-US" dirty="0">
                <a:solidFill>
                  <a:srgbClr val="000000"/>
                </a:solidFill>
                <a:ea typeface="Times New Roman"/>
                <a:cs typeface="Times New Roman"/>
                <a:sym typeface="Times New Roman"/>
              </a:rPr>
            </a:br>
            <a:endParaRPr lang="en-US" dirty="0"/>
          </a:p>
        </p:txBody>
      </p:sp>
      <p:graphicFrame>
        <p:nvGraphicFramePr>
          <p:cNvPr id="6" name="Google Shape;76;p6"/>
          <p:cNvGraphicFramePr/>
          <p:nvPr>
            <p:extLst>
              <p:ext uri="{D42A27DB-BD31-4B8C-83A1-F6EECF244321}">
                <p14:modId xmlns:p14="http://schemas.microsoft.com/office/powerpoint/2010/main" val="4087340333"/>
              </p:ext>
            </p:extLst>
          </p:nvPr>
        </p:nvGraphicFramePr>
        <p:xfrm>
          <a:off x="5044302" y="5149138"/>
          <a:ext cx="4268389" cy="274688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0" y="139902"/>
            <a:ext cx="5992427" cy="584775"/>
          </a:xfrm>
          <a:prstGeom prst="rect">
            <a:avLst/>
          </a:prstGeom>
          <a:noFill/>
        </p:spPr>
        <p:txBody>
          <a:bodyPr wrap="square" rtlCol="0">
            <a:spAutoFit/>
          </a:bodyPr>
          <a:lstStyle/>
          <a:p>
            <a:r>
              <a:rPr lang="en-US" sz="3200" dirty="0" smtClean="0"/>
              <a:t>Service Provider Highlights</a:t>
            </a:r>
            <a:endParaRPr lang="en-US" sz="3200" dirty="0"/>
          </a:p>
        </p:txBody>
      </p:sp>
      <p:pic>
        <p:nvPicPr>
          <p:cNvPr id="2052" name="Picture 4" descr="https://lh5.googleusercontent.com/O_u2JIx1K0O5o5i0PCjK0Q2wPJVcveDaYj23jrCr7uUkhWqevZ8wUcJcLV8MKS3L6ptRC8WNxGDNcExcNTgDcfEYZWkFIS5Nv_dU4UytEBfqo6-hLQJ1uRhP5z4ZEUNbBq3wGRyvjFjsHHw=s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393" y="757092"/>
            <a:ext cx="1152525" cy="8858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3.googleusercontent.com/8i2bUEeekfVZ6GNW5kHriRtDrifrY_zbpd6SJObvwXQYLIB6X-ixClTGQn1VsVCz1pKYxGm7ZYCRmTCqnYe3BIdNeYoul6C_z8jBLJSBVqXbNWCFZ7pIEQJ-S_1TjXw8PXJGr46rZLNmQfI=s20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2119" y="818962"/>
            <a:ext cx="3048000" cy="1047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1603" y="4271975"/>
            <a:ext cx="3632106" cy="1754326"/>
          </a:xfrm>
          <a:prstGeom prst="rect">
            <a:avLst/>
          </a:prstGeom>
          <a:noFill/>
        </p:spPr>
        <p:txBody>
          <a:bodyPr wrap="square" rtlCol="0">
            <a:spAutoFit/>
          </a:bodyPr>
          <a:lstStyle/>
          <a:p>
            <a:pPr algn="ctr"/>
            <a:r>
              <a:rPr lang="en-US" sz="1000" b="1" dirty="0" err="1"/>
              <a:t>Bumblebunch</a:t>
            </a:r>
            <a:r>
              <a:rPr lang="en-US" sz="1000" b="1" dirty="0"/>
              <a:t> Sewing Studio </a:t>
            </a:r>
            <a:endParaRPr lang="en-US" sz="1000" b="1" dirty="0" smtClean="0"/>
          </a:p>
          <a:p>
            <a:pPr algn="ctr"/>
            <a:endParaRPr lang="en-US" sz="1000" dirty="0"/>
          </a:p>
          <a:p>
            <a:pPr algn="ctr"/>
            <a:r>
              <a:rPr lang="en-US" sz="1000" dirty="0"/>
              <a:t>“We don't just teach kids to sew.  We provide them opportunities to flex their creative muscles, give them confidence in their choices, show them the benefits of patience, how to focus on their projects, and take pride in their accomplishments.  These are the lessons I hope they will carry with them forever.”</a:t>
            </a:r>
          </a:p>
          <a:p>
            <a:r>
              <a:rPr lang="en-US" dirty="0"/>
              <a:t/>
            </a:r>
            <a:br>
              <a:rPr lang="en-US" dirty="0"/>
            </a:br>
            <a:endParaRPr lang="en-US" dirty="0"/>
          </a:p>
        </p:txBody>
      </p:sp>
      <p:sp>
        <p:nvSpPr>
          <p:cNvPr id="7" name="TextBox 6"/>
          <p:cNvSpPr txBox="1"/>
          <p:nvPr/>
        </p:nvSpPr>
        <p:spPr>
          <a:xfrm>
            <a:off x="4689180" y="4583163"/>
            <a:ext cx="4189409" cy="1708160"/>
          </a:xfrm>
          <a:prstGeom prst="rect">
            <a:avLst/>
          </a:prstGeom>
          <a:noFill/>
        </p:spPr>
        <p:txBody>
          <a:bodyPr wrap="square" rtlCol="0">
            <a:spAutoFit/>
          </a:bodyPr>
          <a:lstStyle/>
          <a:p>
            <a:pPr algn="ctr"/>
            <a:r>
              <a:rPr lang="en-US" sz="1050" b="1" dirty="0"/>
              <a:t>Adventures for Young </a:t>
            </a:r>
            <a:r>
              <a:rPr lang="en-US" sz="1050" b="1" dirty="0" smtClean="0"/>
              <a:t>Explorers</a:t>
            </a:r>
          </a:p>
          <a:p>
            <a:pPr algn="ctr"/>
            <a:endParaRPr lang="en-US" sz="1050" dirty="0"/>
          </a:p>
          <a:p>
            <a:pPr algn="ctr"/>
            <a:r>
              <a:rPr lang="en-US" sz="1050" dirty="0"/>
              <a:t>Many of our scholars enjoy </a:t>
            </a:r>
            <a:r>
              <a:rPr lang="en-US" sz="1050" dirty="0" err="1"/>
              <a:t>Ms</a:t>
            </a:r>
            <a:r>
              <a:rPr lang="en-US" sz="1050" dirty="0"/>
              <a:t> Jen’s online classes which include Math (up to Algebra), World History/Geography, Grammar/Composition, and Virtual Adventures.  In 2021, Ms. Jen was a finalist for </a:t>
            </a:r>
            <a:r>
              <a:rPr lang="en-US" sz="1000" dirty="0"/>
              <a:t>the</a:t>
            </a:r>
            <a:r>
              <a:rPr lang="en-US" sz="1050" dirty="0"/>
              <a:t> </a:t>
            </a:r>
            <a:r>
              <a:rPr lang="en-US" sz="1050" dirty="0" err="1"/>
              <a:t>MoMath</a:t>
            </a:r>
            <a:r>
              <a:rPr lang="en-US" sz="1050" dirty="0"/>
              <a:t> Rosenthal Prize for Innovation and Inspiration in Math Teaching</a:t>
            </a:r>
            <a:r>
              <a:rPr lang="en-US" dirty="0"/>
              <a:t>. </a:t>
            </a:r>
          </a:p>
          <a:p>
            <a:r>
              <a:rPr lang="en-US" dirty="0"/>
              <a:t/>
            </a:r>
            <a:br>
              <a:rPr lang="en-US" dirty="0"/>
            </a:br>
            <a:endParaRPr lang="en-US" dirty="0"/>
          </a:p>
        </p:txBody>
      </p:sp>
      <p:pic>
        <p:nvPicPr>
          <p:cNvPr id="2058" name="Picture 10" descr="https://lh5.googleusercontent.com/iz4VYVxTfgA_3O_OFcL7YPBZYAy0nvrN8WSHKyNtvDdpumv8ijG6WehaX40CXyraTGEo65F3sF6UDQWNlbDX0ON8skHBznkKVCoAwkXvgsKTw0nLWC-Hd8onpaszr_igc4_c5kPoLfFn7xc=s20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556" y="3321319"/>
            <a:ext cx="3392189" cy="1054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36770" y="1892102"/>
            <a:ext cx="3718698" cy="1208023"/>
          </a:xfrm>
          <a:prstGeom prst="rect">
            <a:avLst/>
          </a:prstGeom>
          <a:noFill/>
        </p:spPr>
        <p:txBody>
          <a:bodyPr wrap="square" rtlCol="0">
            <a:spAutoFit/>
          </a:bodyPr>
          <a:lstStyle/>
          <a:p>
            <a:pPr algn="ctr"/>
            <a:r>
              <a:rPr lang="en-US" sz="1050" b="1" dirty="0"/>
              <a:t>Art &amp; Soul Creative &amp; Performing Arts</a:t>
            </a:r>
            <a:r>
              <a:rPr lang="en-US" sz="1050" dirty="0"/>
              <a:t> </a:t>
            </a:r>
          </a:p>
          <a:p>
            <a:pPr algn="ctr"/>
            <a:r>
              <a:rPr lang="en-US" sz="1050" dirty="0"/>
              <a:t>Art &amp; Soul is a very popular provider of various arts. This past school year 32 of our scholars participated in many forms of art including music and vocal Lessons, dance classes, and cartooning classes.</a:t>
            </a:r>
          </a:p>
          <a:p>
            <a:pPr algn="ctr"/>
            <a:r>
              <a:rPr lang="en-US" sz="1000" dirty="0"/>
              <a:t/>
            </a:r>
            <a:br>
              <a:rPr lang="en-US" sz="1000" dirty="0"/>
            </a:br>
            <a:endParaRPr lang="en-US" sz="1000" dirty="0"/>
          </a:p>
        </p:txBody>
      </p:sp>
      <p:sp>
        <p:nvSpPr>
          <p:cNvPr id="9" name="TextBox 8"/>
          <p:cNvSpPr txBox="1"/>
          <p:nvPr/>
        </p:nvSpPr>
        <p:spPr>
          <a:xfrm>
            <a:off x="651850" y="1728575"/>
            <a:ext cx="3920150" cy="1592744"/>
          </a:xfrm>
          <a:prstGeom prst="rect">
            <a:avLst/>
          </a:prstGeom>
          <a:noFill/>
        </p:spPr>
        <p:txBody>
          <a:bodyPr wrap="square" rtlCol="0">
            <a:spAutoFit/>
          </a:bodyPr>
          <a:lstStyle/>
          <a:p>
            <a:r>
              <a:rPr lang="en-US" sz="1050" b="1" dirty="0"/>
              <a:t>Live Online Math</a:t>
            </a:r>
            <a:endParaRPr lang="en-US" sz="1050" dirty="0"/>
          </a:p>
          <a:p>
            <a:r>
              <a:rPr lang="en-US" sz="1050" dirty="0"/>
              <a:t>Live Online Math offers real-time online math sessions and tutoring for pre-algebra through Geometry. Several CCS scholars have started out with difficulties in Math but by the end of the course not enjoyed the course but improved their STAR score!   For our English Language Learners a Spanish speaking instructor is available.  </a:t>
            </a:r>
          </a:p>
          <a:p>
            <a:r>
              <a:rPr lang="en-US" sz="1200" dirty="0"/>
              <a:t/>
            </a:r>
            <a:br>
              <a:rPr lang="en-US" sz="1200" dirty="0"/>
            </a:br>
            <a:endParaRPr lang="en-US" sz="1200" dirty="0"/>
          </a:p>
        </p:txBody>
      </p:sp>
      <p:sp>
        <p:nvSpPr>
          <p:cNvPr id="11" name="AutoShape 14" descr="Screen Shot 2023-06-15 at 1.16.28 PM.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9"/>
          <a:stretch>
            <a:fillRect/>
          </a:stretch>
        </p:blipFill>
        <p:spPr>
          <a:xfrm>
            <a:off x="1647120" y="3361121"/>
            <a:ext cx="964805" cy="871052"/>
          </a:xfrm>
          <a:prstGeom prst="rect">
            <a:avLst/>
          </a:prstGeom>
        </p:spPr>
      </p:pic>
    </p:spTree>
    <p:extLst>
      <p:ext uri="{BB962C8B-B14F-4D97-AF65-F5344CB8AC3E}">
        <p14:creationId xmlns:p14="http://schemas.microsoft.com/office/powerpoint/2010/main" val="3933880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pic>
        <p:nvPicPr>
          <p:cNvPr id="202" name="Google Shape;202;p7"/>
          <p:cNvPicPr preferRelativeResize="0"/>
          <p:nvPr/>
        </p:nvPicPr>
        <p:blipFill rotWithShape="1">
          <a:blip r:embed="rId4">
            <a:alphaModFix/>
          </a:blip>
          <a:srcRect/>
          <a:stretch/>
        </p:blipFill>
        <p:spPr>
          <a:xfrm>
            <a:off x="8458200" y="6124575"/>
            <a:ext cx="609600" cy="576263"/>
          </a:xfrm>
          <a:prstGeom prst="rect">
            <a:avLst/>
          </a:prstGeom>
          <a:noFill/>
          <a:ln>
            <a:noFill/>
          </a:ln>
        </p:spPr>
      </p:pic>
      <p:pic>
        <p:nvPicPr>
          <p:cNvPr id="203" name="Google Shape;203;p7"/>
          <p:cNvPicPr preferRelativeResize="0"/>
          <p:nvPr/>
        </p:nvPicPr>
        <p:blipFill>
          <a:blip r:embed="rId5">
            <a:alphaModFix/>
          </a:blip>
          <a:stretch>
            <a:fillRect/>
          </a:stretch>
        </p:blipFill>
        <p:spPr>
          <a:xfrm>
            <a:off x="232800" y="1276625"/>
            <a:ext cx="8652799" cy="4706125"/>
          </a:xfrm>
          <a:prstGeom prst="rect">
            <a:avLst/>
          </a:prstGeom>
          <a:noFill/>
          <a:ln>
            <a:noFill/>
          </a:ln>
        </p:spPr>
      </p:pic>
      <p:pic>
        <p:nvPicPr>
          <p:cNvPr id="204" name="Google Shape;204;p7"/>
          <p:cNvPicPr preferRelativeResize="0"/>
          <p:nvPr/>
        </p:nvPicPr>
        <p:blipFill>
          <a:blip r:embed="rId6">
            <a:alphaModFix/>
          </a:blip>
          <a:stretch>
            <a:fillRect/>
          </a:stretch>
        </p:blipFill>
        <p:spPr>
          <a:xfrm>
            <a:off x="0" y="390900"/>
            <a:ext cx="8839201" cy="10590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g221c6c0ca2a_0_21"/>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Top 5 Options Providers</a:t>
            </a:r>
            <a:endParaRPr/>
          </a:p>
        </p:txBody>
      </p:sp>
      <p:pic>
        <p:nvPicPr>
          <p:cNvPr id="219" name="Google Shape;219;g221c6c0ca2a_0_21"/>
          <p:cNvPicPr preferRelativeResize="0"/>
          <p:nvPr/>
        </p:nvPicPr>
        <p:blipFill rotWithShape="1">
          <a:blip r:embed="rId4">
            <a:alphaModFix/>
          </a:blip>
          <a:srcRect/>
          <a:stretch/>
        </p:blipFill>
        <p:spPr>
          <a:xfrm>
            <a:off x="8458200" y="6124575"/>
            <a:ext cx="609600" cy="576263"/>
          </a:xfrm>
          <a:prstGeom prst="rect">
            <a:avLst/>
          </a:prstGeom>
          <a:noFill/>
          <a:ln>
            <a:noFill/>
          </a:ln>
        </p:spPr>
      </p:pic>
      <p:sp>
        <p:nvSpPr>
          <p:cNvPr id="220" name="Google Shape;220;g221c6c0ca2a_0_21"/>
          <p:cNvSpPr txBox="1"/>
          <p:nvPr/>
        </p:nvSpPr>
        <p:spPr>
          <a:xfrm>
            <a:off x="685800" y="1286245"/>
            <a:ext cx="77724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aphicFrame>
        <p:nvGraphicFramePr>
          <p:cNvPr id="5" name="Chart 4"/>
          <p:cNvGraphicFramePr/>
          <p:nvPr>
            <p:extLst>
              <p:ext uri="{D42A27DB-BD31-4B8C-83A1-F6EECF244321}">
                <p14:modId xmlns:p14="http://schemas.microsoft.com/office/powerpoint/2010/main" val="1211039535"/>
              </p:ext>
            </p:extLst>
          </p:nvPr>
        </p:nvGraphicFramePr>
        <p:xfrm>
          <a:off x="307299" y="1371600"/>
          <a:ext cx="4139212" cy="44751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p:nvPr>
            <p:extLst>
              <p:ext uri="{D42A27DB-BD31-4B8C-83A1-F6EECF244321}">
                <p14:modId xmlns:p14="http://schemas.microsoft.com/office/powerpoint/2010/main" val="3898930036"/>
              </p:ext>
            </p:extLst>
          </p:nvPr>
        </p:nvGraphicFramePr>
        <p:xfrm>
          <a:off x="4475086" y="1371600"/>
          <a:ext cx="4287914" cy="450689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TotalTime>
  <Words>664</Words>
  <Application>Microsoft Office PowerPoint</Application>
  <PresentationFormat>On-screen Show (4:3)</PresentationFormat>
  <Paragraphs>135</Paragraphs>
  <Slides>33</Slides>
  <Notes>33</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33</vt:i4>
      </vt:variant>
    </vt:vector>
  </HeadingPairs>
  <TitlesOfParts>
    <vt:vector size="53" baseType="lpstr">
      <vt:lpstr>Noto Sans Symbols</vt:lpstr>
      <vt:lpstr>Times New Roman</vt:lpstr>
      <vt:lpstr>Roboto</vt:lpstr>
      <vt:lpstr>Calibri</vt:lpstr>
      <vt:lpstr>Arial</vt:lpstr>
      <vt:lpstr>Tahoma</vt:lpstr>
      <vt:lpstr>Blank Presentation</vt:lpstr>
      <vt:lpstr>1_Office Theme</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Compass Charter Schools</vt:lpstr>
      <vt:lpstr>Agenda</vt:lpstr>
      <vt:lpstr>Our Mission and Vision</vt:lpstr>
      <vt:lpstr>Our Values</vt:lpstr>
      <vt:lpstr>PowerPoint Presentation</vt:lpstr>
      <vt:lpstr> </vt:lpstr>
      <vt:lpstr> </vt:lpstr>
      <vt:lpstr>PowerPoint Presentation</vt:lpstr>
      <vt:lpstr>Top 5 Options Providers</vt:lpstr>
      <vt:lpstr>Finance Department</vt:lpstr>
      <vt:lpstr>Curriculum Locker</vt:lpstr>
      <vt:lpstr>PowerPoint Presentation</vt:lpstr>
      <vt:lpstr>Restricted Funds as of 06.15.23</vt:lpstr>
      <vt:lpstr>Restricted Funds as of 06.12.23</vt:lpstr>
      <vt:lpstr>Information Technology Department</vt:lpstr>
      <vt:lpstr>PowerPoint Presentation</vt:lpstr>
      <vt:lpstr> ClassLink Software Users</vt:lpstr>
      <vt:lpstr>ZoHo Helpdesk</vt:lpstr>
      <vt:lpstr>Information Technology ZoHo Helpdesk Top Issues</vt:lpstr>
      <vt:lpstr>Information Technology TPX Cyber Security Training September All Staff (211)</vt:lpstr>
      <vt:lpstr>Operations Department</vt:lpstr>
      <vt:lpstr>Approved MA vs Enrollment Cap</vt:lpstr>
      <vt:lpstr>ADA Percentage by School Year</vt:lpstr>
      <vt:lpstr>Projected Enrollment for  23-24 School Year</vt:lpstr>
      <vt:lpstr>McKinney-Vento Scholars</vt:lpstr>
      <vt:lpstr>McKinney-Vento Residency Status</vt:lpstr>
      <vt:lpstr>Total Withdrawals 22-23 School Year</vt:lpstr>
      <vt:lpstr>2022-2023 Top Withdrawal Reason</vt:lpstr>
      <vt:lpstr>Operations Helpdesk Purpose</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 Charter Schools</dc:title>
  <dc:creator>CCS</dc:creator>
  <cp:lastModifiedBy>CCS</cp:lastModifiedBy>
  <cp:revision>23</cp:revision>
  <dcterms:modified xsi:type="dcterms:W3CDTF">2023-06-15T23:04:10Z</dcterms:modified>
</cp:coreProperties>
</file>