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1" r:id="rId22"/>
    <p:sldId id="282" r:id="rId23"/>
    <p:sldId id="276" r:id="rId24"/>
    <p:sldId id="277" r:id="rId25"/>
    <p:sldId id="283" r:id="rId26"/>
  </p:sldIdLst>
  <p:sldSz cx="9144000" cy="6858000" type="screen4x3"/>
  <p:notesSz cx="7010400" cy="9296400"/>
  <p:embeddedFontLs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g5LTqlgxh/ouMewzw435pplUrH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33048126068441"/>
          <c:y val="4.5597962807289456E-2"/>
          <c:w val="0.76157804915524985"/>
          <c:h val="0.545375197953183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Material Providers</c:v>
                </c:pt>
              </c:strCache>
            </c:strRef>
          </c:tx>
          <c:spPr>
            <a:solidFill>
              <a:srgbClr val="CC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Amazon</c:v>
                </c:pt>
                <c:pt idx="1">
                  <c:v>Rainbow Resource</c:v>
                </c:pt>
                <c:pt idx="2">
                  <c:v>KiwiCo </c:v>
                </c:pt>
                <c:pt idx="3">
                  <c:v>Bookshark</c:v>
                </c:pt>
                <c:pt idx="4">
                  <c:v>EdTech 101</c:v>
                </c:pt>
              </c:strCache>
            </c:strRef>
          </c:cat>
          <c:val>
            <c:numRef>
              <c:f>Sheet1!$B$2:$B$6</c:f>
              <c:numCache>
                <c:formatCode>"$"#,##0</c:formatCode>
                <c:ptCount val="5"/>
                <c:pt idx="0">
                  <c:v>753694</c:v>
                </c:pt>
                <c:pt idx="1">
                  <c:v>367144</c:v>
                </c:pt>
                <c:pt idx="2">
                  <c:v>86744</c:v>
                </c:pt>
                <c:pt idx="3">
                  <c:v>86039</c:v>
                </c:pt>
                <c:pt idx="4">
                  <c:v>75928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95-422D-8EAC-68A684E7E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99"/>
        <c:axId val="399558856"/>
        <c:axId val="399559184"/>
      </c:barChart>
      <c:catAx>
        <c:axId val="399558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559184"/>
        <c:crosses val="autoZero"/>
        <c:auto val="1"/>
        <c:lblAlgn val="ctr"/>
        <c:lblOffset val="100"/>
        <c:noMultiLvlLbl val="0"/>
      </c:catAx>
      <c:valAx>
        <c:axId val="39955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558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March</c:v>
                </c:pt>
              </c:strCache>
            </c:strRef>
          </c:tx>
          <c:spPr>
            <a:solidFill>
              <a:srgbClr val="0057B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Resolution Times In Hours</c:v>
                </c:pt>
                <c:pt idx="1">
                  <c:v>Initial Response Times in Hours</c:v>
                </c:pt>
                <c:pt idx="2">
                  <c:v>New Tickets 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</c:v>
                </c:pt>
                <c:pt idx="1">
                  <c:v>1.5</c:v>
                </c:pt>
                <c:pt idx="2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01-489E-8C18-77E1EB3AF3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February</c:v>
                </c:pt>
              </c:strCache>
            </c:strRef>
          </c:tx>
          <c:spPr>
            <a:solidFill>
              <a:srgbClr val="EA7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Resolution Times In Hours</c:v>
                </c:pt>
                <c:pt idx="1">
                  <c:v>Initial Response Times in Hours</c:v>
                </c:pt>
                <c:pt idx="2">
                  <c:v>New Tickets 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15</c:v>
                </c:pt>
                <c:pt idx="1">
                  <c:v>1.5</c:v>
                </c:pt>
                <c:pt idx="2">
                  <c:v>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01-489E-8C18-77E1EB3AF3F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75210288"/>
        <c:axId val="875210704"/>
      </c:barChart>
      <c:catAx>
        <c:axId val="875210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5210704"/>
        <c:crosses val="autoZero"/>
        <c:auto val="1"/>
        <c:lblAlgn val="ctr"/>
        <c:lblOffset val="100"/>
        <c:noMultiLvlLbl val="0"/>
      </c:catAx>
      <c:valAx>
        <c:axId val="8752107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7521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March</c:v>
                </c:pt>
              </c:strCache>
            </c:strRef>
          </c:tx>
          <c:spPr>
            <a:solidFill>
              <a:srgbClr val="0057B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Scholars Submitted</c:v>
                </c:pt>
                <c:pt idx="1">
                  <c:v>Staff Submitted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66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DE-4C20-B6F9-494A50EC81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February</c:v>
                </c:pt>
              </c:strCache>
            </c:strRef>
          </c:tx>
          <c:spPr>
            <a:solidFill>
              <a:srgbClr val="EA7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Scholars Submitted</c:v>
                </c:pt>
                <c:pt idx="1">
                  <c:v>Staff Submitted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128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DE-4C20-B6F9-494A50EC81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75210288"/>
        <c:axId val="875210704"/>
      </c:barChart>
      <c:catAx>
        <c:axId val="875210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5210704"/>
        <c:crosses val="autoZero"/>
        <c:auto val="1"/>
        <c:lblAlgn val="ctr"/>
        <c:lblOffset val="100"/>
        <c:noMultiLvlLbl val="0"/>
      </c:catAx>
      <c:valAx>
        <c:axId val="8752107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875210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March</c:v>
                </c:pt>
              </c:strCache>
            </c:strRef>
          </c:tx>
          <c:spPr>
            <a:solidFill>
              <a:srgbClr val="0057B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Password Reset</c:v>
                </c:pt>
                <c:pt idx="1">
                  <c:v>ClassLink Wrong URL/Login Help</c:v>
                </c:pt>
                <c:pt idx="2">
                  <c:v>Hardware Issues</c:v>
                </c:pt>
                <c:pt idx="3">
                  <c:v>Software Issues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12</c:v>
                </c:pt>
                <c:pt idx="2">
                  <c:v>14</c:v>
                </c:pt>
                <c:pt idx="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39-40B2-BFB4-BAC5C22E89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February</c:v>
                </c:pt>
              </c:strCache>
            </c:strRef>
          </c:tx>
          <c:spPr>
            <a:solidFill>
              <a:srgbClr val="EA7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Password Reset</c:v>
                </c:pt>
                <c:pt idx="1">
                  <c:v>ClassLink Wrong URL/Login Help</c:v>
                </c:pt>
                <c:pt idx="2">
                  <c:v>Hardware Issues</c:v>
                </c:pt>
                <c:pt idx="3">
                  <c:v>Software Issues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32</c:v>
                </c:pt>
                <c:pt idx="1">
                  <c:v>14</c:v>
                </c:pt>
                <c:pt idx="2">
                  <c:v>22</c:v>
                </c:pt>
                <c:pt idx="3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39-40B2-BFB4-BAC5C22E89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09523776"/>
        <c:axId val="1009527520"/>
      </c:barChart>
      <c:catAx>
        <c:axId val="1009523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527520"/>
        <c:crosses val="autoZero"/>
        <c:auto val="1"/>
        <c:lblAlgn val="ctr"/>
        <c:lblOffset val="100"/>
        <c:noMultiLvlLbl val="0"/>
      </c:catAx>
      <c:valAx>
        <c:axId val="1009527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52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52477034120734"/>
          <c:y val="2.8125000000000001E-2"/>
          <c:w val="0.84369406167979"/>
          <c:h val="0.802094488188976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 of Staff completed Cyber Security Training</c:v>
                </c:pt>
              </c:strCache>
            </c:strRef>
          </c:tx>
          <c:spPr>
            <a:solidFill>
              <a:srgbClr val="0057B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March</c:v>
                </c:pt>
                <c:pt idx="1">
                  <c:v>February</c:v>
                </c:pt>
                <c:pt idx="2">
                  <c:v>January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73</c:v>
                </c:pt>
                <c:pt idx="1">
                  <c:v>81</c:v>
                </c:pt>
                <c:pt idx="2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EA-4ADA-8623-25E63F8D8A3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Percentage of Staff Phished</c:v>
                </c:pt>
              </c:strCache>
            </c:strRef>
          </c:tx>
          <c:spPr>
            <a:solidFill>
              <a:srgbClr val="EA7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March</c:v>
                </c:pt>
                <c:pt idx="1">
                  <c:v>February</c:v>
                </c:pt>
                <c:pt idx="2">
                  <c:v>January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0.5</c:v>
                </c:pt>
                <c:pt idx="1">
                  <c:v>0.5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EA-4ADA-8623-25E63F8D8A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009523776"/>
        <c:axId val="1009527520"/>
      </c:barChart>
      <c:catAx>
        <c:axId val="1009523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527520"/>
        <c:crosses val="autoZero"/>
        <c:auto val="1"/>
        <c:lblAlgn val="ctr"/>
        <c:lblOffset val="100"/>
        <c:noMultiLvlLbl val="0"/>
      </c:catAx>
      <c:valAx>
        <c:axId val="1009527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9523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Learning </a:t>
            </a:r>
            <a:r>
              <a:rPr lang="en-US" dirty="0" smtClean="0"/>
              <a:t>Program &amp;</a:t>
            </a:r>
            <a:r>
              <a:rPr lang="en-US" baseline="0" dirty="0" smtClean="0"/>
              <a:t> Grade Span</a:t>
            </a:r>
            <a:r>
              <a:rPr lang="en-US" dirty="0" smtClean="0"/>
              <a:t>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Online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Los Angeles Elementary</c:v>
                </c:pt>
                <c:pt idx="1">
                  <c:v>Los Angeles Middle School</c:v>
                </c:pt>
                <c:pt idx="2">
                  <c:v>Los Angeles High School</c:v>
                </c:pt>
                <c:pt idx="3">
                  <c:v>San Diego Elementary</c:v>
                </c:pt>
                <c:pt idx="4">
                  <c:v>San Diego Middle School</c:v>
                </c:pt>
                <c:pt idx="5">
                  <c:v>San Diego High School</c:v>
                </c:pt>
                <c:pt idx="6">
                  <c:v>Yolo Elementary</c:v>
                </c:pt>
                <c:pt idx="7">
                  <c:v>Yolo Middle School</c:v>
                </c:pt>
                <c:pt idx="8">
                  <c:v>Yolo High School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94</c:v>
                </c:pt>
                <c:pt idx="1">
                  <c:v>74</c:v>
                </c:pt>
                <c:pt idx="2">
                  <c:v>108</c:v>
                </c:pt>
                <c:pt idx="3">
                  <c:v>61</c:v>
                </c:pt>
                <c:pt idx="4">
                  <c:v>69</c:v>
                </c:pt>
                <c:pt idx="5">
                  <c:v>87</c:v>
                </c:pt>
                <c:pt idx="6">
                  <c:v>27</c:v>
                </c:pt>
                <c:pt idx="7">
                  <c:v>20</c:v>
                </c:pt>
                <c:pt idx="8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1-42E7-9E1D-8BB678C2FF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Options</c:v>
                </c:pt>
              </c:strCache>
            </c:strRef>
          </c:tx>
          <c:spPr>
            <a:solidFill>
              <a:srgbClr val="0000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Los Angeles Elementary</c:v>
                </c:pt>
                <c:pt idx="1">
                  <c:v>Los Angeles Middle School</c:v>
                </c:pt>
                <c:pt idx="2">
                  <c:v>Los Angeles High School</c:v>
                </c:pt>
                <c:pt idx="3">
                  <c:v>San Diego Elementary</c:v>
                </c:pt>
                <c:pt idx="4">
                  <c:v>San Diego Middle School</c:v>
                </c:pt>
                <c:pt idx="5">
                  <c:v>San Diego High School</c:v>
                </c:pt>
                <c:pt idx="6">
                  <c:v>Yolo Elementary</c:v>
                </c:pt>
                <c:pt idx="7">
                  <c:v>Yolo Middle School</c:v>
                </c:pt>
                <c:pt idx="8">
                  <c:v>Yolo High School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341</c:v>
                </c:pt>
                <c:pt idx="1">
                  <c:v>132</c:v>
                </c:pt>
                <c:pt idx="2">
                  <c:v>123</c:v>
                </c:pt>
                <c:pt idx="3">
                  <c:v>361</c:v>
                </c:pt>
                <c:pt idx="4">
                  <c:v>141</c:v>
                </c:pt>
                <c:pt idx="5">
                  <c:v>103</c:v>
                </c:pt>
                <c:pt idx="6">
                  <c:v>370</c:v>
                </c:pt>
                <c:pt idx="7">
                  <c:v>148</c:v>
                </c:pt>
                <c:pt idx="8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51-42E7-9E1D-8BB678C2FF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91931520"/>
        <c:axId val="391927912"/>
      </c:barChart>
      <c:catAx>
        <c:axId val="39193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927912"/>
        <c:crosses val="autoZero"/>
        <c:auto val="1"/>
        <c:lblAlgn val="ctr"/>
        <c:lblOffset val="100"/>
        <c:noMultiLvlLbl val="0"/>
      </c:catAx>
      <c:valAx>
        <c:axId val="391927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1931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50145485208014E-2"/>
          <c:y val="1.8799323312932339E-2"/>
          <c:w val="0.92249854514791985"/>
          <c:h val="0.819980868533165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 Angeles</c:v>
                </c:pt>
              </c:strCache>
            </c:strRef>
          </c:tx>
          <c:spPr>
            <a:solidFill>
              <a:srgbClr val="0000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Elementary</c:v>
                </c:pt>
                <c:pt idx="1">
                  <c:v>Middle School </c:v>
                </c:pt>
                <c:pt idx="2">
                  <c:v>High School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31</c:v>
                </c:pt>
                <c:pt idx="1">
                  <c:v>23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2A-40D3-BB5B-B3B1D4FB34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San Diego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Elementary</c:v>
                </c:pt>
                <c:pt idx="1">
                  <c:v>Middle School </c:v>
                </c:pt>
                <c:pt idx="2">
                  <c:v>High School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41</c:v>
                </c:pt>
                <c:pt idx="1">
                  <c:v>26</c:v>
                </c:pt>
                <c:pt idx="2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2A-40D3-BB5B-B3B1D4FB34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Yolo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Elementary</c:v>
                </c:pt>
                <c:pt idx="1">
                  <c:v>Middle School </c:v>
                </c:pt>
                <c:pt idx="2">
                  <c:v>High School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16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2A-40D3-BB5B-B3B1D4FB34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04164600"/>
        <c:axId val="504164928"/>
      </c:barChart>
      <c:catAx>
        <c:axId val="504164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164928"/>
        <c:crosses val="autoZero"/>
        <c:auto val="1"/>
        <c:lblAlgn val="ctr"/>
        <c:lblOffset val="100"/>
        <c:noMultiLvlLbl val="0"/>
      </c:catAx>
      <c:valAx>
        <c:axId val="50416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164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Residency Status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Hotels/Motel - In a single-room-occupancy (SRO) Building</c:v>
                </c:pt>
                <c:pt idx="1">
                  <c:v>Temporarily Doubled/Tripled Up - due to loss of housing or financial problems</c:v>
                </c:pt>
                <c:pt idx="2">
                  <c:v>Unaccompanied Youth</c:v>
                </c:pt>
                <c:pt idx="3">
                  <c:v>Temporarily Unsheltered - In a car, park, trailer, or campsite</c:v>
                </c:pt>
                <c:pt idx="4">
                  <c:v>Temporarily Unsheltered - In a rented trailer/motor home or private property</c:v>
                </c:pt>
                <c:pt idx="5">
                  <c:v>Temporary Shelter - In a shelter</c:v>
                </c:pt>
                <c:pt idx="6">
                  <c:v>Temporary Shelter - In a transitional Housing Program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165</c:v>
                </c:pt>
                <c:pt idx="2">
                  <c:v>12</c:v>
                </c:pt>
                <c:pt idx="3">
                  <c:v>16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EA-4224-AEFD-CDD77EEF8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261677600"/>
        <c:axId val="261673992"/>
      </c:barChart>
      <c:valAx>
        <c:axId val="26167399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61677600"/>
        <c:crosses val="autoZero"/>
        <c:crossBetween val="between"/>
      </c:valAx>
      <c:catAx>
        <c:axId val="261677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16739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SY 18/19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Total Withdrawals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60-4A96-9DE3-C995FCB1F4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SY 19/20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Total Withdrawals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60-4A96-9DE3-C995FCB1F4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SY 20/21</c:v>
                </c:pt>
              </c:strCache>
            </c:strRef>
          </c:tx>
          <c:spPr>
            <a:solidFill>
              <a:srgbClr val="CC66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Total Withdrawals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60-4A96-9DE3-C995FCB1F4C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SY 21/22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Total Withdrawals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60-4A96-9DE3-C995FCB1F4C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SY 22/23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Total Withdrawals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860-4A96-9DE3-C995FCB1F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7959728"/>
        <c:axId val="597961040"/>
      </c:barChart>
      <c:catAx>
        <c:axId val="59795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961040"/>
        <c:crosses val="autoZero"/>
        <c:auto val="1"/>
        <c:lblAlgn val="ctr"/>
        <c:lblOffset val="100"/>
        <c:noMultiLvlLbl val="0"/>
      </c:catAx>
      <c:valAx>
        <c:axId val="59796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7959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Withdrawal Reason January 1st - March 17th</c:v>
                </c:pt>
              </c:strCache>
            </c:strRef>
          </c:tx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CC66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17F-44CF-A59E-E5B52035E11C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B17F-44CF-A59E-E5B52035E11C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17F-44CF-A59E-E5B52035E11C}"/>
              </c:ext>
            </c:extLst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17F-44CF-A59E-E5B52035E11C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17F-44CF-A59E-E5B52035E11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Involuntary Withdraw</c:v>
                </c:pt>
                <c:pt idx="1">
                  <c:v>Other</c:v>
                </c:pt>
                <c:pt idx="2">
                  <c:v>Transferring to brick and mortar</c:v>
                </c:pt>
                <c:pt idx="3">
                  <c:v>Graduated</c:v>
                </c:pt>
                <c:pt idx="4">
                  <c:v>Transferring to a different charter school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0.29199999999999998</c:v>
                </c:pt>
                <c:pt idx="1">
                  <c:v>6.2E-2</c:v>
                </c:pt>
                <c:pt idx="2">
                  <c:v>0.186</c:v>
                </c:pt>
                <c:pt idx="3">
                  <c:v>0.106</c:v>
                </c:pt>
                <c:pt idx="4">
                  <c:v>0.159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EA-4C29-9B4A-DC112B1F9BF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238541920"/>
        <c:axId val="238539952"/>
      </c:barChart>
      <c:catAx>
        <c:axId val="23854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8539952"/>
        <c:crosses val="autoZero"/>
        <c:auto val="1"/>
        <c:lblAlgn val="ctr"/>
        <c:lblOffset val="100"/>
        <c:noMultiLvlLbl val="0"/>
      </c:catAx>
      <c:valAx>
        <c:axId val="238539952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23854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Service Providers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Independent Minds</c:v>
                </c:pt>
                <c:pt idx="1">
                  <c:v>Time4Learning</c:v>
                </c:pt>
                <c:pt idx="2">
                  <c:v>Sienna Ranch </c:v>
                </c:pt>
                <c:pt idx="3">
                  <c:v>Art &amp; Soul Music</c:v>
                </c:pt>
                <c:pt idx="4">
                  <c:v>Olive Tree Education</c:v>
                </c:pt>
              </c:strCache>
            </c:strRef>
          </c:cat>
          <c:val>
            <c:numRef>
              <c:f>Sheet1!$B$2:$B$6</c:f>
              <c:numCache>
                <c:formatCode>"$"#,##0</c:formatCode>
                <c:ptCount val="5"/>
                <c:pt idx="0">
                  <c:v>61141</c:v>
                </c:pt>
                <c:pt idx="1">
                  <c:v>46905</c:v>
                </c:pt>
                <c:pt idx="2">
                  <c:v>46293</c:v>
                </c:pt>
                <c:pt idx="3">
                  <c:v>39834</c:v>
                </c:pt>
                <c:pt idx="4">
                  <c:v>38216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9D-41E5-8EBC-730E050C7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395893472"/>
        <c:axId val="395892160"/>
      </c:barChart>
      <c:catAx>
        <c:axId val="395893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892160"/>
        <c:crosses val="autoZero"/>
        <c:auto val="1"/>
        <c:lblAlgn val="ctr"/>
        <c:lblOffset val="100"/>
        <c:noMultiLvlLbl val="0"/>
      </c:catAx>
      <c:valAx>
        <c:axId val="395892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89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692536788368439E-2"/>
          <c:y val="1.7948167790080224E-2"/>
          <c:w val="0.94741663330533066"/>
          <c:h val="0.6729858510616764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010-4328-8735-735F37CAF08E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1010-4328-8735-735F37CAF08E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010-4328-8735-735F37CAF0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B21-49DB-964F-1E76C1D6E9D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B21-49DB-964F-1E76C1D6E9D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1B21-49DB-964F-1E76C1D6E9D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1B21-49DB-964F-1E76C1D6E9D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1B21-49DB-964F-1E76C1D6E9D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1B21-49DB-964F-1E76C1D6E9D8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010-4328-8735-735F37CAF08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010-4328-8735-735F37CAF08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010-4328-8735-735F37CAF0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Sheet1!$A$2:$A$10</c:f>
              <c:strCache>
                <c:ptCount val="3"/>
                <c:pt idx="0">
                  <c:v>Los Angeles</c:v>
                </c:pt>
                <c:pt idx="1">
                  <c:v>San Diego</c:v>
                </c:pt>
                <c:pt idx="2">
                  <c:v>Yolo</c:v>
                </c:pt>
              </c:strCache>
            </c:strRef>
          </c:cat>
          <c:val>
            <c:numRef>
              <c:f>Sheet1!$B$2:$B$10</c:f>
              <c:numCache>
                <c:formatCode>_("$"* #,##0_);_("$"* \(#,##0\);_("$"* "-"_);_(@_)</c:formatCode>
                <c:ptCount val="9"/>
                <c:pt idx="0">
                  <c:v>3922237</c:v>
                </c:pt>
                <c:pt idx="1">
                  <c:v>3713309</c:v>
                </c:pt>
                <c:pt idx="2">
                  <c:v>2671326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A-4F03-AA42-9966A8AB86A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544720878864288E-2"/>
          <c:y val="0"/>
          <c:w val="0.91845527912113567"/>
          <c:h val="0.56488856098182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 Angeles 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</c:v>
                </c:pt>
                <c:pt idx="1">
                  <c:v>Pre Kindergarten</c:v>
                </c:pt>
                <c:pt idx="2">
                  <c:v>Educator Effectiveness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Sheet1!$B$2:$B$10</c:f>
              <c:numCache>
                <c:formatCode>_("$"* #,##0_);_("$"* \(#,##0\);_("$"* "-"_);_(@_)</c:formatCode>
                <c:ptCount val="9"/>
                <c:pt idx="0">
                  <c:v>46312</c:v>
                </c:pt>
                <c:pt idx="1">
                  <c:v>55709</c:v>
                </c:pt>
                <c:pt idx="2">
                  <c:v>141662</c:v>
                </c:pt>
                <c:pt idx="3">
                  <c:v>42544</c:v>
                </c:pt>
                <c:pt idx="4">
                  <c:v>993085</c:v>
                </c:pt>
                <c:pt idx="5">
                  <c:v>5650</c:v>
                </c:pt>
                <c:pt idx="6">
                  <c:v>151168</c:v>
                </c:pt>
                <c:pt idx="7">
                  <c:v>24648</c:v>
                </c:pt>
                <c:pt idx="8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33-422C-A906-856C177EF3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San Diego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</c:v>
                </c:pt>
                <c:pt idx="1">
                  <c:v>Pre Kindergarten</c:v>
                </c:pt>
                <c:pt idx="2">
                  <c:v>Educator Effectiveness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Sheet1!$C$2:$C$10</c:f>
              <c:numCache>
                <c:formatCode>_("$"* #,##0_);_("$"* \(#,##0\);_("$"* "-"_);_(@_)</c:formatCode>
                <c:ptCount val="9"/>
                <c:pt idx="0">
                  <c:v>60711</c:v>
                </c:pt>
                <c:pt idx="1">
                  <c:v>60968</c:v>
                </c:pt>
                <c:pt idx="2">
                  <c:v>186089</c:v>
                </c:pt>
                <c:pt idx="3">
                  <c:v>68097</c:v>
                </c:pt>
                <c:pt idx="4">
                  <c:v>789584</c:v>
                </c:pt>
                <c:pt idx="5">
                  <c:v>5343</c:v>
                </c:pt>
                <c:pt idx="6">
                  <c:v>159904</c:v>
                </c:pt>
                <c:pt idx="7">
                  <c:v>26785</c:v>
                </c:pt>
                <c:pt idx="8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33-422C-A906-856C177EF3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Yolo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</c:v>
                </c:pt>
                <c:pt idx="1">
                  <c:v>Pre Kindergarten</c:v>
                </c:pt>
                <c:pt idx="2">
                  <c:v>Educator Effectiveness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Sheet1!$D$2:$D$10</c:f>
              <c:numCache>
                <c:formatCode>_("$"* #,##0_);_("$"* \(#,##0\);_("$"* "-"_);_(@_)</c:formatCode>
                <c:ptCount val="9"/>
                <c:pt idx="0">
                  <c:v>15178</c:v>
                </c:pt>
                <c:pt idx="1">
                  <c:v>58394</c:v>
                </c:pt>
                <c:pt idx="2">
                  <c:v>98879</c:v>
                </c:pt>
                <c:pt idx="3">
                  <c:v>27272</c:v>
                </c:pt>
                <c:pt idx="4">
                  <c:v>405878</c:v>
                </c:pt>
                <c:pt idx="5">
                  <c:v>2378</c:v>
                </c:pt>
                <c:pt idx="6">
                  <c:v>73252</c:v>
                </c:pt>
                <c:pt idx="7">
                  <c:v>14404</c:v>
                </c:pt>
                <c:pt idx="8">
                  <c:v>10000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33-422C-A906-856C177EF32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4"/>
        <c:overlap val="-100"/>
        <c:axId val="343485432"/>
        <c:axId val="343486712"/>
      </c:barChart>
      <c:catAx>
        <c:axId val="343485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486712"/>
        <c:crosses val="autoZero"/>
        <c:auto val="1"/>
        <c:lblAlgn val="ctr"/>
        <c:lblOffset val="100"/>
        <c:noMultiLvlLbl val="0"/>
      </c:catAx>
      <c:valAx>
        <c:axId val="343486712"/>
        <c:scaling>
          <c:orientation val="minMax"/>
        </c:scaling>
        <c:delete val="1"/>
        <c:axPos val="l"/>
        <c:numFmt formatCode="_(&quot;$&quot;* #,##0_);_(&quot;$&quot;* \(#,##0\);_(&quot;$&quot;* &quot;-&quot;_);_(@_)" sourceLinked="1"/>
        <c:majorTickMark val="none"/>
        <c:minorTickMark val="none"/>
        <c:tickLblPos val="nextTo"/>
        <c:crossAx val="343485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 baseline="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93169338797595"/>
          <c:y val="2.3474364502430078E-2"/>
          <c:w val="0.86507962301681096"/>
          <c:h val="0.516000450778595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Los Angeles 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Grant</c:v>
                </c:pt>
                <c:pt idx="1">
                  <c:v>Pre Kindergarten</c:v>
                </c:pt>
                <c:pt idx="2">
                  <c:v>Educator Effectiveness Grant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Sheet1!$B$2:$B$10</c:f>
              <c:numCache>
                <c:formatCode>"$"#,##0</c:formatCode>
                <c:ptCount val="9"/>
                <c:pt idx="0">
                  <c:v>0</c:v>
                </c:pt>
                <c:pt idx="1">
                  <c:v>85021</c:v>
                </c:pt>
                <c:pt idx="2" formatCode="_(&quot;$&quot;* #,##0_);_(&quot;$&quot;* \(#,##0\);_(&quot;$&quot;* &quot;-&quot;_);_(@_)">
                  <c:v>65031</c:v>
                </c:pt>
                <c:pt idx="3">
                  <c:v>44250</c:v>
                </c:pt>
                <c:pt idx="4" formatCode="_(&quot;$&quot;* #,##0_);_(&quot;$&quot;* \(#,##0\);_(&quot;$&quot;* &quot;-&quot;_);_(@_)">
                  <c:v>322734</c:v>
                </c:pt>
                <c:pt idx="5">
                  <c:v>0</c:v>
                </c:pt>
                <c:pt idx="6" formatCode="_(&quot;$&quot;* #,##0_);_(&quot;$&quot;* \(#,##0\);_(&quot;$&quot;* &quot;-&quot;_);_(@_)">
                  <c:v>95594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7B-4E84-8D21-B8DDC383AA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San Diego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Grant</c:v>
                </c:pt>
                <c:pt idx="1">
                  <c:v>Pre Kindergarten</c:v>
                </c:pt>
                <c:pt idx="2">
                  <c:v>Educator Effectiveness Grant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Sheet1!$C$2:$C$10</c:f>
              <c:numCache>
                <c:formatCode>"$"#,##0_);\("$"#,##0\)</c:formatCode>
                <c:ptCount val="9"/>
                <c:pt idx="0">
                  <c:v>0</c:v>
                </c:pt>
                <c:pt idx="1">
                  <c:v>73200</c:v>
                </c:pt>
                <c:pt idx="2" formatCode="_(&quot;$&quot;* #,##0_);_(&quot;$&quot;* \(#,##0\);_(&quot;$&quot;* &quot;-&quot;_);_(@_)">
                  <c:v>55531</c:v>
                </c:pt>
                <c:pt idx="3">
                  <c:v>38120</c:v>
                </c:pt>
                <c:pt idx="4" formatCode="_(&quot;$&quot;* #,##0_);_(&quot;$&quot;* \(#,##0\);_(&quot;$&quot;* &quot;-&quot;_);_(@_)">
                  <c:v>335839</c:v>
                </c:pt>
                <c:pt idx="5">
                  <c:v>0</c:v>
                </c:pt>
                <c:pt idx="6" formatCode="_(&quot;$&quot;* #,##0_);_(&quot;$&quot;* \(#,##0\);_(&quot;$&quot;* &quot;-&quot;_);_(@_)">
                  <c:v>82356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7B-4E84-8D21-B8DDC383AA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Yolo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A-G Completion Grant</c:v>
                </c:pt>
                <c:pt idx="1">
                  <c:v>Pre Kindergarten</c:v>
                </c:pt>
                <c:pt idx="2">
                  <c:v>Educator Effectiveness Grant</c:v>
                </c:pt>
                <c:pt idx="3">
                  <c:v>ELO</c:v>
                </c:pt>
                <c:pt idx="4">
                  <c:v>ESSER III</c:v>
                </c:pt>
                <c:pt idx="5">
                  <c:v>Ethnic Studies Block Grant</c:v>
                </c:pt>
                <c:pt idx="6">
                  <c:v>Title I</c:v>
                </c:pt>
                <c:pt idx="7">
                  <c:v>Title II</c:v>
                </c:pt>
                <c:pt idx="8">
                  <c:v>Title IV</c:v>
                </c:pt>
              </c:strCache>
            </c:strRef>
          </c:cat>
          <c:val>
            <c:numRef>
              <c:f>Sheet1!$D$2:$D$10</c:f>
              <c:numCache>
                <c:formatCode>"$"#,##0_);\("$"#,##0\)</c:formatCode>
                <c:ptCount val="9"/>
                <c:pt idx="0">
                  <c:v>0</c:v>
                </c:pt>
                <c:pt idx="1">
                  <c:v>58310</c:v>
                </c:pt>
                <c:pt idx="2" formatCode="_(&quot;$&quot;* #,##0_);_(&quot;$&quot;* \(#,##0\);_(&quot;$&quot;* &quot;-&quot;_);_(@_)">
                  <c:v>42038</c:v>
                </c:pt>
                <c:pt idx="3">
                  <c:v>30334</c:v>
                </c:pt>
                <c:pt idx="4">
                  <c:v>247735</c:v>
                </c:pt>
                <c:pt idx="5">
                  <c:v>0</c:v>
                </c:pt>
                <c:pt idx="6" formatCode="_(&quot;$&quot;* #,##0_);_(&quot;$&quot;* \(#,##0\);_(&quot;$&quot;* &quot;-&quot;_);_(@_)">
                  <c:v>93078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7B-4E84-8D21-B8DDC383AA2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4"/>
        <c:overlap val="-100"/>
        <c:axId val="451675832"/>
        <c:axId val="451676472"/>
      </c:barChart>
      <c:catAx>
        <c:axId val="451675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676472"/>
        <c:crosses val="autoZero"/>
        <c:auto val="1"/>
        <c:lblAlgn val="ctr"/>
        <c:lblOffset val="100"/>
        <c:noMultiLvlLbl val="0"/>
      </c:catAx>
      <c:valAx>
        <c:axId val="451676472"/>
        <c:scaling>
          <c:orientation val="minMax"/>
        </c:scaling>
        <c:delete val="1"/>
        <c:axPos val="l"/>
        <c:numFmt formatCode="&quot;$&quot;#,##0" sourceLinked="1"/>
        <c:majorTickMark val="none"/>
        <c:minorTickMark val="none"/>
        <c:tickLblPos val="nextTo"/>
        <c:crossAx val="451675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462943728886287"/>
          <c:y val="0.88863780145826265"/>
          <c:w val="0.39273047461285232"/>
          <c:h val="8.52762046779706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Materials Cataloged  </a:t>
            </a:r>
            <a:endParaRPr lang="en-US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2974007710552243"/>
          <c:y val="6.01870062414399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Curriculum Database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1A-4E6F-B6E1-5E0AD7833D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1A-4E6F-B6E1-5E0AD7833D14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1A-4E6F-B6E1-5E0AD7833D1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1A-4E6F-B6E1-5E0AD7833D1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21A-4E6F-B6E1-5E0AD7833D14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21A-4E6F-B6E1-5E0AD7833D1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21A-4E6F-B6E1-5E0AD7833D14}"/>
              </c:ext>
            </c:extLst>
          </c:dPt>
          <c:dPt>
            <c:idx val="7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21A-4E6F-B6E1-5E0AD7833D1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821A-4E6F-B6E1-5E0AD7833D1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821A-4E6F-B6E1-5E0AD7833D1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Sheet1!$A$2:$A$11</c:f>
              <c:strCache>
                <c:ptCount val="10"/>
                <c:pt idx="0">
                  <c:v>Science</c:v>
                </c:pt>
                <c:pt idx="1">
                  <c:v>Mathmatics </c:v>
                </c:pt>
                <c:pt idx="2">
                  <c:v>Language Arts </c:v>
                </c:pt>
                <c:pt idx="3">
                  <c:v>Lakeshore Learning Materials </c:v>
                </c:pt>
                <c:pt idx="4">
                  <c:v>Childrens Books </c:v>
                </c:pt>
                <c:pt idx="5">
                  <c:v>Novels</c:v>
                </c:pt>
                <c:pt idx="6">
                  <c:v>Games/Puzzles </c:v>
                </c:pt>
                <c:pt idx="7">
                  <c:v>Electronics</c:v>
                </c:pt>
                <c:pt idx="8">
                  <c:v>Build Kits </c:v>
                </c:pt>
                <c:pt idx="9">
                  <c:v>Build Kits 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95</c:v>
                </c:pt>
                <c:pt idx="1">
                  <c:v>210</c:v>
                </c:pt>
                <c:pt idx="2">
                  <c:v>190</c:v>
                </c:pt>
                <c:pt idx="3">
                  <c:v>102</c:v>
                </c:pt>
                <c:pt idx="4">
                  <c:v>318</c:v>
                </c:pt>
                <c:pt idx="5">
                  <c:v>365</c:v>
                </c:pt>
                <c:pt idx="6">
                  <c:v>45</c:v>
                </c:pt>
                <c:pt idx="7">
                  <c:v>15</c:v>
                </c:pt>
                <c:pt idx="8">
                  <c:v>30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21A-4E6F-B6E1-5E0AD7833D1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Trending Curriculum Requests</a:t>
            </a:r>
            <a:r>
              <a:rPr lang="en-US" sz="2000" b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 sz="2000" b="1">
                <a:solidFill>
                  <a:schemeClr val="tx1"/>
                </a:solidFill>
              </a:defRPr>
            </a:pPr>
            <a:endParaRPr lang="en-US" sz="20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January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Games/Puzzles</c:v>
                </c:pt>
                <c:pt idx="1">
                  <c:v>History </c:v>
                </c:pt>
                <c:pt idx="2">
                  <c:v>Usborne</c:v>
                </c:pt>
                <c:pt idx="3">
                  <c:v>Saxon Math </c:v>
                </c:pt>
                <c:pt idx="4">
                  <c:v>Lakeshore Learning 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</c:v>
                </c:pt>
                <c:pt idx="1">
                  <c:v>5</c:v>
                </c:pt>
                <c:pt idx="2">
                  <c:v>6</c:v>
                </c:pt>
                <c:pt idx="3">
                  <c:v>2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50-4AA3-9943-8C41CE6D88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February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Games/Puzzles</c:v>
                </c:pt>
                <c:pt idx="1">
                  <c:v>History </c:v>
                </c:pt>
                <c:pt idx="2">
                  <c:v>Usborne</c:v>
                </c:pt>
                <c:pt idx="3">
                  <c:v>Saxon Math </c:v>
                </c:pt>
                <c:pt idx="4">
                  <c:v>Lakeshore Learning 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16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50-4AA3-9943-8C41CE6D88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March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Games/Puzzles</c:v>
                </c:pt>
                <c:pt idx="1">
                  <c:v>History </c:v>
                </c:pt>
                <c:pt idx="2">
                  <c:v>Usborne</c:v>
                </c:pt>
                <c:pt idx="3">
                  <c:v>Saxon Math </c:v>
                </c:pt>
                <c:pt idx="4">
                  <c:v>Lakeshore Learning 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20</c:v>
                </c:pt>
                <c:pt idx="1">
                  <c:v>3</c:v>
                </c:pt>
                <c:pt idx="2">
                  <c:v>1</c:v>
                </c:pt>
                <c:pt idx="3">
                  <c:v>2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14-4DF4-8B59-6CD0BCE2F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270896"/>
        <c:axId val="304739640"/>
      </c:barChart>
      <c:catAx>
        <c:axId val="6027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739640"/>
        <c:crosses val="autoZero"/>
        <c:auto val="1"/>
        <c:lblAlgn val="ctr"/>
        <c:lblOffset val="100"/>
        <c:noMultiLvlLbl val="0"/>
      </c:catAx>
      <c:valAx>
        <c:axId val="304739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70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997585429171261"/>
          <c:y val="0.17376219915310581"/>
          <c:w val="0.50580531587584299"/>
          <c:h val="0.74393951879479581"/>
        </c:manualLayout>
      </c:layout>
      <c:pieChart>
        <c:varyColors val="1"/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589829072024977E-2"/>
          <c:y val="0.91662907845141761"/>
          <c:w val="0.91317948518379188"/>
          <c:h val="8.3370921548582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997585429171261"/>
          <c:y val="0.17376219915310581"/>
          <c:w val="0.50580531587584299"/>
          <c:h val="0.7439395187947958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D34-45C7-A513-68283D4D75CC}"/>
              </c:ext>
            </c:extLst>
          </c:dPt>
          <c:dPt>
            <c:idx val="1"/>
            <c:bubble3D val="0"/>
            <c:spPr>
              <a:solidFill>
                <a:srgbClr val="EA7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D34-45C7-A513-68283D4D75CC}"/>
              </c:ext>
            </c:extLst>
          </c:dPt>
          <c:dPt>
            <c:idx val="2"/>
            <c:bubble3D val="0"/>
            <c:spPr>
              <a:solidFill>
                <a:srgbClr val="0000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D34-45C7-A513-68283D4D75CC}"/>
              </c:ext>
            </c:extLst>
          </c:dPt>
          <c:dPt>
            <c:idx val="3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D34-45C7-A513-68283D4D75CC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D34-45C7-A513-68283D4D75CC}"/>
              </c:ext>
            </c:extLst>
          </c:dPt>
          <c:dLbls>
            <c:dLbl>
              <c:idx val="1"/>
              <c:layout>
                <c:manualLayout>
                  <c:x val="-9.8846787479406922E-2"/>
                  <c:y val="-8.72274143302180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D34-45C7-A513-68283D4D75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Renaissance</c:v>
                </c:pt>
                <c:pt idx="1">
                  <c:v>School Pathways</c:v>
                </c:pt>
                <c:pt idx="2">
                  <c:v>BrainPOP</c:v>
                </c:pt>
                <c:pt idx="3">
                  <c:v>Lexia</c:v>
                </c:pt>
                <c:pt idx="4">
                  <c:v>Starfall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1384</c:v>
                </c:pt>
                <c:pt idx="1">
                  <c:v>1689</c:v>
                </c:pt>
                <c:pt idx="2">
                  <c:v>720</c:v>
                </c:pt>
                <c:pt idx="3">
                  <c:v>424</c:v>
                </c:pt>
                <c:pt idx="4">
                  <c:v>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D34-45C7-A513-68283D4D75C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6589829072024977E-2"/>
          <c:y val="0.91662907845141761"/>
          <c:w val="0.91317948518379188"/>
          <c:h val="8.3370921548582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" name="Google Shape;158;p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1" name="Google Shape;241;p1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1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1" name="Google Shape;251;p1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2" name="Google Shape;252;p1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0" name="Google Shape;260;p1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p1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1" name="Google Shape;271;p13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p13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9" name="Google Shape;279;p14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Renaissance - K12 assessment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School Pathways – SIS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BrainPOP - </a:t>
            </a:r>
            <a:r>
              <a:rPr lang="en-US" b="0" i="0">
                <a:solidFill>
                  <a:srgbClr val="BDC1C6"/>
                </a:solidFill>
                <a:latin typeface="Roboto"/>
                <a:ea typeface="Roboto"/>
                <a:cs typeface="Roboto"/>
                <a:sym typeface="Roboto"/>
              </a:rPr>
              <a:t>online educational solution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SeeSaw -  learning platform for meaningful engagement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Paper.co - </a:t>
            </a:r>
            <a:r>
              <a:rPr lang="en-US" b="0" i="0">
                <a:solidFill>
                  <a:srgbClr val="BDC1C6"/>
                </a:solidFill>
                <a:latin typeface="Roboto"/>
                <a:ea typeface="Roboto"/>
                <a:cs typeface="Roboto"/>
                <a:sym typeface="Roboto"/>
              </a:rPr>
              <a:t>personalized online tutoring</a:t>
            </a:r>
            <a:endParaRPr/>
          </a:p>
        </p:txBody>
      </p:sp>
      <p:sp>
        <p:nvSpPr>
          <p:cNvPr id="280" name="Google Shape;280;p14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p1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15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7" name="Google Shape;297;p1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6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5" name="Google Shape;305;p17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1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13" name="Google Shape;313;p18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p1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2" name="Google Shape;322;p1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19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6" name="Google Shape;166;p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4" name="Google Shape;374;p2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p25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83" name="Google Shape;383;p2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26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1" name="Google Shape;331;p2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2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0" name="Google Shape;340;p2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P-1 estimated future apportionment (estimated at 97%):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- 857.36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SD - 800.20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Yolo - 656.29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2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91" name="Google Shape;391;p27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2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3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2" name="Google Shape;182;p4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4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5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9" name="Google Shape;199;p7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21c6c0ca2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5" name="Google Shape;215;g221c6c0ca2a_0_2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g221c6c0ca2a_0_2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9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4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2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2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4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4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4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4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44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4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4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4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7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4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4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8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4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9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0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0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"/>
          <p:cNvSpPr txBox="1">
            <a:spLocks noGrp="1"/>
          </p:cNvSpPr>
          <p:nvPr>
            <p:ph type="ctrTitle"/>
          </p:nvPr>
        </p:nvSpPr>
        <p:spPr>
          <a:xfrm>
            <a:off x="685800" y="2514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>
                <a:solidFill>
                  <a:srgbClr val="555555"/>
                </a:solidFill>
              </a:rPr>
              <a:t>Compass Charter Schools</a:t>
            </a:r>
            <a:endParaRPr sz="1400">
              <a:solidFill>
                <a:srgbClr val="B20000"/>
              </a:solidFill>
            </a:endParaRPr>
          </a:p>
        </p:txBody>
      </p:sp>
      <p:sp>
        <p:nvSpPr>
          <p:cNvPr id="161" name="Google Shape;161;p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/>
              <a:t>Operations Division</a:t>
            </a:r>
            <a:endParaRPr sz="2200" b="1"/>
          </a:p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March 2023</a:t>
            </a:r>
            <a:endParaRPr sz="2000"/>
          </a:p>
        </p:txBody>
      </p:sp>
      <p:cxnSp>
        <p:nvCxnSpPr>
          <p:cNvPr id="162" name="Google Shape;162;p1"/>
          <p:cNvCxnSpPr/>
          <p:nvPr/>
        </p:nvCxnSpPr>
        <p:spPr>
          <a:xfrm>
            <a:off x="2362200" y="2895600"/>
            <a:ext cx="4419600" cy="0"/>
          </a:xfrm>
          <a:prstGeom prst="straightConnector1">
            <a:avLst/>
          </a:prstGeom>
          <a:noFill/>
          <a:ln w="9525" cap="flat" cmpd="sng">
            <a:solidFill>
              <a:srgbClr val="55555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3" name="Google Shape;16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7138" y="1066800"/>
            <a:ext cx="1609725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"/>
          <p:cNvSpPr txBox="1">
            <a:spLocks noGrp="1"/>
          </p:cNvSpPr>
          <p:nvPr>
            <p:ph type="title"/>
          </p:nvPr>
        </p:nvSpPr>
        <p:spPr>
          <a:xfrm>
            <a:off x="0" y="432221"/>
            <a:ext cx="4998128" cy="758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Restricted </a:t>
            </a:r>
            <a:r>
              <a:rPr lang="en-US" dirty="0" smtClean="0"/>
              <a:t>Funds</a:t>
            </a:r>
            <a:endParaRPr dirty="0"/>
          </a:p>
        </p:txBody>
      </p:sp>
      <p:pic>
        <p:nvPicPr>
          <p:cNvPr id="245" name="Google Shape;24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0"/>
          <p:cNvSpPr txBox="1"/>
          <p:nvPr/>
        </p:nvSpPr>
        <p:spPr>
          <a:xfrm>
            <a:off x="2667000" y="932154"/>
            <a:ext cx="6400800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Apportionments as of 03.15.23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5400" y="6225241"/>
            <a:ext cx="3397130" cy="37493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24;p5"/>
          <p:cNvGraphicFramePr/>
          <p:nvPr>
            <p:extLst>
              <p:ext uri="{D42A27DB-BD31-4B8C-83A1-F6EECF244321}">
                <p14:modId xmlns:p14="http://schemas.microsoft.com/office/powerpoint/2010/main" val="24428802"/>
              </p:ext>
            </p:extLst>
          </p:nvPr>
        </p:nvGraphicFramePr>
        <p:xfrm>
          <a:off x="150920" y="1500326"/>
          <a:ext cx="8771138" cy="4724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"/>
          <p:cNvSpPr txBox="1">
            <a:spLocks noGrp="1"/>
          </p:cNvSpPr>
          <p:nvPr>
            <p:ph type="title"/>
          </p:nvPr>
        </p:nvSpPr>
        <p:spPr>
          <a:xfrm>
            <a:off x="-7208" y="266045"/>
            <a:ext cx="458826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dirty="0" smtClean="0"/>
              <a:t>Restricted Funds</a:t>
            </a:r>
            <a:br>
              <a:rPr lang="en-US" dirty="0" smtClean="0"/>
            </a:br>
            <a:r>
              <a:rPr lang="en-US" sz="2000" dirty="0">
                <a:solidFill>
                  <a:srgbClr val="000000"/>
                </a:solidFill>
              </a:rPr>
              <a:t>Expenditures as of </a:t>
            </a:r>
            <a:r>
              <a:rPr lang="en-US" sz="2000" dirty="0"/>
              <a:t>03.15.23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endParaRPr dirty="0"/>
          </a:p>
        </p:txBody>
      </p:sp>
      <p:pic>
        <p:nvPicPr>
          <p:cNvPr id="255" name="Google Shape;25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1"/>
          <p:cNvSpPr txBox="1"/>
          <p:nvPr/>
        </p:nvSpPr>
        <p:spPr>
          <a:xfrm>
            <a:off x="97654" y="1154097"/>
            <a:ext cx="8360546" cy="497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Google Shape;126;p5"/>
          <p:cNvGraphicFramePr/>
          <p:nvPr>
            <p:extLst>
              <p:ext uri="{D42A27DB-BD31-4B8C-83A1-F6EECF244321}">
                <p14:modId xmlns:p14="http://schemas.microsoft.com/office/powerpoint/2010/main" val="3160728268"/>
              </p:ext>
            </p:extLst>
          </p:nvPr>
        </p:nvGraphicFramePr>
        <p:xfrm>
          <a:off x="181070" y="1020933"/>
          <a:ext cx="8799968" cy="56152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Curriculum Locker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2"/>
          <p:cNvSpPr txBox="1"/>
          <p:nvPr/>
        </p:nvSpPr>
        <p:spPr>
          <a:xfrm>
            <a:off x="335902" y="1154098"/>
            <a:ext cx="3907624" cy="329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2"/>
          <p:cNvSpPr txBox="1"/>
          <p:nvPr/>
        </p:nvSpPr>
        <p:spPr>
          <a:xfrm>
            <a:off x="983202" y="5951041"/>
            <a:ext cx="74749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*Total Items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added to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locker from the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months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February through March is 275 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materials. 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graphicFrame>
        <p:nvGraphicFramePr>
          <p:cNvPr id="267" name="Google Shape;267;p12"/>
          <p:cNvGraphicFramePr/>
          <p:nvPr>
            <p:extLst>
              <p:ext uri="{D42A27DB-BD31-4B8C-83A1-F6EECF244321}">
                <p14:modId xmlns:p14="http://schemas.microsoft.com/office/powerpoint/2010/main" val="131605046"/>
              </p:ext>
            </p:extLst>
          </p:nvPr>
        </p:nvGraphicFramePr>
        <p:xfrm>
          <a:off x="230819" y="1029810"/>
          <a:ext cx="4598633" cy="4431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8" name="Google Shape;268;p12"/>
          <p:cNvGraphicFramePr/>
          <p:nvPr>
            <p:extLst>
              <p:ext uri="{D42A27DB-BD31-4B8C-83A1-F6EECF244321}">
                <p14:modId xmlns:p14="http://schemas.microsoft.com/office/powerpoint/2010/main" val="4200825294"/>
              </p:ext>
            </p:extLst>
          </p:nvPr>
        </p:nvGraphicFramePr>
        <p:xfrm>
          <a:off x="4829452" y="1114935"/>
          <a:ext cx="4012706" cy="399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Information Technology Department</a:t>
            </a:r>
            <a:endParaRPr/>
          </a:p>
        </p:txBody>
      </p:sp>
      <p:pic>
        <p:nvPicPr>
          <p:cNvPr id="276" name="Google Shape;27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3500" y="1956953"/>
            <a:ext cx="6177000" cy="3774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4"/>
          <p:cNvSpPr txBox="1">
            <a:spLocks noGrp="1"/>
          </p:cNvSpPr>
          <p:nvPr>
            <p:ph type="title"/>
          </p:nvPr>
        </p:nvSpPr>
        <p:spPr>
          <a:xfrm>
            <a:off x="208623" y="409487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ahoma"/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ClassLink Software Users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4" name="Google Shape;284;p14"/>
          <p:cNvGraphicFramePr/>
          <p:nvPr/>
        </p:nvGraphicFramePr>
        <p:xfrm>
          <a:off x="-62146" y="1125161"/>
          <a:ext cx="8043169" cy="5097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5" name="Google Shape;285;p14"/>
          <p:cNvGraphicFramePr/>
          <p:nvPr>
            <p:extLst>
              <p:ext uri="{D42A27DB-BD31-4B8C-83A1-F6EECF244321}">
                <p14:modId xmlns:p14="http://schemas.microsoft.com/office/powerpoint/2010/main" val="3591485557"/>
              </p:ext>
            </p:extLst>
          </p:nvPr>
        </p:nvGraphicFramePr>
        <p:xfrm>
          <a:off x="363682" y="1413510"/>
          <a:ext cx="7626927" cy="4872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ahoma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>
                <a:latin typeface="Arial"/>
                <a:ea typeface="Arial"/>
                <a:cs typeface="Arial"/>
                <a:sym typeface="Arial"/>
              </a:rPr>
            </a:br>
            <a:r>
              <a:rPr lang="en-US" sz="4400">
                <a:latin typeface="Arial"/>
                <a:ea typeface="Arial"/>
                <a:cs typeface="Arial"/>
                <a:sym typeface="Arial"/>
              </a:rPr>
              <a:t>IT </a:t>
            </a: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ZoHo Helpdesk</a:t>
            </a:r>
            <a:endParaRPr/>
          </a:p>
        </p:txBody>
      </p:sp>
      <p:pic>
        <p:nvPicPr>
          <p:cNvPr id="292" name="Google Shape;29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3" name="Google Shape;293;p15"/>
          <p:cNvGraphicFramePr/>
          <p:nvPr>
            <p:extLst>
              <p:ext uri="{D42A27DB-BD31-4B8C-83A1-F6EECF244321}">
                <p14:modId xmlns:p14="http://schemas.microsoft.com/office/powerpoint/2010/main" val="2094676596"/>
              </p:ext>
            </p:extLst>
          </p:nvPr>
        </p:nvGraphicFramePr>
        <p:xfrm>
          <a:off x="377921" y="2824141"/>
          <a:ext cx="7860557" cy="3591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4" name="Google Shape;294;p15"/>
          <p:cNvGraphicFramePr/>
          <p:nvPr>
            <p:extLst>
              <p:ext uri="{D42A27DB-BD31-4B8C-83A1-F6EECF244321}">
                <p14:modId xmlns:p14="http://schemas.microsoft.com/office/powerpoint/2010/main" val="1721995418"/>
              </p:ext>
            </p:extLst>
          </p:nvPr>
        </p:nvGraphicFramePr>
        <p:xfrm>
          <a:off x="1168656" y="1459134"/>
          <a:ext cx="7069822" cy="1287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6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ahoma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>
                <a:latin typeface="Arial"/>
                <a:ea typeface="Arial"/>
                <a:cs typeface="Arial"/>
                <a:sym typeface="Arial"/>
              </a:rPr>
            </a:br>
            <a:r>
              <a:rPr lang="en-US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ZoHo Helpdesk Top Issues</a:t>
            </a:r>
            <a:endParaRPr/>
          </a:p>
        </p:txBody>
      </p:sp>
      <p:pic>
        <p:nvPicPr>
          <p:cNvPr id="301" name="Google Shape;30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2" name="Google Shape;302;p16"/>
          <p:cNvGraphicFramePr/>
          <p:nvPr>
            <p:extLst>
              <p:ext uri="{D42A27DB-BD31-4B8C-83A1-F6EECF244321}">
                <p14:modId xmlns:p14="http://schemas.microsoft.com/office/powerpoint/2010/main" val="4141976103"/>
              </p:ext>
            </p:extLst>
          </p:nvPr>
        </p:nvGraphicFramePr>
        <p:xfrm>
          <a:off x="381740" y="1589104"/>
          <a:ext cx="8495930" cy="4306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Tahoma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4400"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TPX Cyber Security Training All Staff (220)</a:t>
            </a:r>
            <a:endParaRPr/>
          </a:p>
        </p:txBody>
      </p:sp>
      <p:pic>
        <p:nvPicPr>
          <p:cNvPr id="309" name="Google Shape;30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0" name="Google Shape;310;p17"/>
          <p:cNvGraphicFramePr/>
          <p:nvPr>
            <p:extLst>
              <p:ext uri="{D42A27DB-BD31-4B8C-83A1-F6EECF244321}">
                <p14:modId xmlns:p14="http://schemas.microsoft.com/office/powerpoint/2010/main" val="1600704291"/>
              </p:ext>
            </p:extLst>
          </p:nvPr>
        </p:nvGraphicFramePr>
        <p:xfrm>
          <a:off x="1118795" y="1723760"/>
          <a:ext cx="7339405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8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Operations Department</a:t>
            </a:r>
            <a:endParaRPr/>
          </a:p>
        </p:txBody>
      </p:sp>
      <p:pic>
        <p:nvPicPr>
          <p:cNvPr id="317" name="Google Shape;31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8"/>
          <p:cNvSpPr txBox="1"/>
          <p:nvPr/>
        </p:nvSpPr>
        <p:spPr>
          <a:xfrm>
            <a:off x="685800" y="1295400"/>
            <a:ext cx="7772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666" y="1295400"/>
            <a:ext cx="6950799" cy="46338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9"/>
          <p:cNvSpPr txBox="1"/>
          <p:nvPr/>
        </p:nvSpPr>
        <p:spPr>
          <a:xfrm>
            <a:off x="685800" y="1295400"/>
            <a:ext cx="7772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0" y="405413"/>
            <a:ext cx="893981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Fall 2022-2023 Scholar Enrollment</a:t>
            </a:r>
            <a:endParaRPr/>
          </a:p>
        </p:txBody>
      </p:sp>
      <p:graphicFrame>
        <p:nvGraphicFramePr>
          <p:cNvPr id="328" name="Google Shape;328;p19"/>
          <p:cNvGraphicFramePr/>
          <p:nvPr>
            <p:extLst>
              <p:ext uri="{D42A27DB-BD31-4B8C-83A1-F6EECF244321}">
                <p14:modId xmlns:p14="http://schemas.microsoft.com/office/powerpoint/2010/main" val="1294791303"/>
              </p:ext>
            </p:extLst>
          </p:nvPr>
        </p:nvGraphicFramePr>
        <p:xfrm>
          <a:off x="711242" y="1421222"/>
          <a:ext cx="7517330" cy="4830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Agenda</a:t>
            </a:r>
            <a:endParaRPr/>
          </a:p>
        </p:txBody>
      </p:sp>
      <p:pic>
        <p:nvPicPr>
          <p:cNvPr id="170" name="Google Shape;17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"/>
          <p:cNvSpPr/>
          <p:nvPr/>
        </p:nvSpPr>
        <p:spPr>
          <a:xfrm>
            <a:off x="685800" y="1355436"/>
            <a:ext cx="7772400" cy="2357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and Vision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Values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Community Providers Department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Finance Department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Information Technology Department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Operations Department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⮚"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 &amp; 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5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/>
              <a:t>McKinney-Vento Scholars</a:t>
            </a:r>
            <a:endParaRPr sz="2400"/>
          </a:p>
        </p:txBody>
      </p:sp>
      <p:pic>
        <p:nvPicPr>
          <p:cNvPr id="378" name="Google Shape;378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5"/>
          <p:cNvSpPr txBox="1"/>
          <p:nvPr/>
        </p:nvSpPr>
        <p:spPr>
          <a:xfrm>
            <a:off x="2704699" y="5970686"/>
            <a:ext cx="44083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McKinney-Vento Scholars = </a:t>
            </a:r>
            <a:r>
              <a:rPr lang="en-US" sz="14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208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 smtClean="0"/>
              <a:t>(9 less than January 2023)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80" name="Google Shape;380;p25"/>
          <p:cNvGraphicFramePr/>
          <p:nvPr>
            <p:extLst>
              <p:ext uri="{D42A27DB-BD31-4B8C-83A1-F6EECF244321}">
                <p14:modId xmlns:p14="http://schemas.microsoft.com/office/powerpoint/2010/main" val="3472941903"/>
              </p:ext>
            </p:extLst>
          </p:nvPr>
        </p:nvGraphicFramePr>
        <p:xfrm>
          <a:off x="883920" y="1397000"/>
          <a:ext cx="6736080" cy="4516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6"/>
          <p:cNvSpPr txBox="1">
            <a:spLocks noGrp="1"/>
          </p:cNvSpPr>
          <p:nvPr>
            <p:ph type="title"/>
          </p:nvPr>
        </p:nvSpPr>
        <p:spPr>
          <a:xfrm>
            <a:off x="599172" y="32485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/>
              <a:t>McKinney-Vento Residency Status</a:t>
            </a:r>
            <a:endParaRPr sz="2400"/>
          </a:p>
        </p:txBody>
      </p:sp>
      <p:pic>
        <p:nvPicPr>
          <p:cNvPr id="387" name="Google Shape;38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8" name="Google Shape;388;p26"/>
          <p:cNvGraphicFramePr/>
          <p:nvPr>
            <p:extLst>
              <p:ext uri="{D42A27DB-BD31-4B8C-83A1-F6EECF244321}">
                <p14:modId xmlns:p14="http://schemas.microsoft.com/office/powerpoint/2010/main" val="3410952082"/>
              </p:ext>
            </p:extLst>
          </p:nvPr>
        </p:nvGraphicFramePr>
        <p:xfrm>
          <a:off x="599172" y="1241551"/>
          <a:ext cx="7772400" cy="5022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0"/>
          <p:cNvSpPr txBox="1"/>
          <p:nvPr/>
        </p:nvSpPr>
        <p:spPr>
          <a:xfrm>
            <a:off x="685800" y="1259889"/>
            <a:ext cx="7772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400"/>
            </a:pPr>
            <a:r>
              <a:rPr lang="en-US" sz="2400"/>
              <a:t> 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76" y="609600"/>
            <a:ext cx="7741328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Total </a:t>
            </a:r>
            <a:r>
              <a:rPr lang="en-US" dirty="0"/>
              <a:t>Withdrawals by Full School Year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483277262"/>
              </p:ext>
            </p:extLst>
          </p:nvPr>
        </p:nvGraphicFramePr>
        <p:xfrm>
          <a:off x="426128" y="1816686"/>
          <a:ext cx="8504808" cy="4243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1"/>
          <p:cNvSpPr txBox="1"/>
          <p:nvPr/>
        </p:nvSpPr>
        <p:spPr>
          <a:xfrm>
            <a:off x="614779" y="1181100"/>
            <a:ext cx="7772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600" dirty="0" smtClean="0"/>
              <a:t>Top </a:t>
            </a:r>
            <a:r>
              <a:rPr lang="en-US" sz="3600" dirty="0"/>
              <a:t>Withdrawal Reason</a:t>
            </a:r>
            <a:br>
              <a:rPr lang="en-US" sz="3600" dirty="0"/>
            </a:br>
            <a:r>
              <a:rPr lang="en-US" sz="3600" dirty="0"/>
              <a:t>January to March 2023</a:t>
            </a:r>
            <a:endParaRPr sz="3600" dirty="0"/>
          </a:p>
        </p:txBody>
      </p:sp>
      <p:graphicFrame>
        <p:nvGraphicFramePr>
          <p:cNvPr id="346" name="Google Shape;346;p21"/>
          <p:cNvGraphicFramePr/>
          <p:nvPr>
            <p:extLst>
              <p:ext uri="{D42A27DB-BD31-4B8C-83A1-F6EECF244321}">
                <p14:modId xmlns:p14="http://schemas.microsoft.com/office/powerpoint/2010/main" val="2015955684"/>
              </p:ext>
            </p:extLst>
          </p:nvPr>
        </p:nvGraphicFramePr>
        <p:xfrm>
          <a:off x="1177770" y="1813087"/>
          <a:ext cx="6829888" cy="4168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Questions?</a:t>
            </a:r>
            <a:endParaRPr/>
          </a:p>
        </p:txBody>
      </p:sp>
      <p:pic>
        <p:nvPicPr>
          <p:cNvPr id="395" name="Google Shape;39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1531" y="1456531"/>
            <a:ext cx="2420937" cy="2420937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7"/>
          <p:cNvSpPr txBox="1"/>
          <p:nvPr/>
        </p:nvSpPr>
        <p:spPr>
          <a:xfrm>
            <a:off x="685800" y="3962400"/>
            <a:ext cx="77724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Lisa Fishman | Chief Operations Officer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(818) 732-4692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lfishman@compasscharters.org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Our Mission and Vision</a:t>
            </a:r>
            <a:endParaRPr/>
          </a:p>
        </p:txBody>
      </p:sp>
      <p:sp>
        <p:nvSpPr>
          <p:cNvPr id="178" name="Google Shape;178;p3"/>
          <p:cNvSpPr txBox="1">
            <a:spLocks noGrp="1"/>
          </p:cNvSpPr>
          <p:nvPr>
            <p:ph type="body" idx="1"/>
          </p:nvPr>
        </p:nvSpPr>
        <p:spPr>
          <a:xfrm>
            <a:off x="685800" y="1295400"/>
            <a:ext cx="7772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STATEMENT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mission is to inspire and develop innovative, creative, self-directed learners, one scholar at a time. 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VISION STATEMENT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vision is to create a collaborative virtual learning community, inspiring scholars to appreciate the ways in which arts and sciences nurture a curiosity for life-long learning, and prepare scholars to take responsibility for their future success.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Our Values</a:t>
            </a:r>
            <a:endParaRPr/>
          </a:p>
        </p:txBody>
      </p:sp>
      <p:pic>
        <p:nvPicPr>
          <p:cNvPr id="186" name="Google Shape;18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5498" y="1371600"/>
            <a:ext cx="7253003" cy="437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5"/>
          <p:cNvSpPr txBox="1"/>
          <p:nvPr/>
        </p:nvSpPr>
        <p:spPr>
          <a:xfrm>
            <a:off x="685800" y="2157274"/>
            <a:ext cx="7772400" cy="393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5"/>
          <p:cNvSpPr txBox="1"/>
          <p:nvPr/>
        </p:nvSpPr>
        <p:spPr>
          <a:xfrm>
            <a:off x="-305320" y="685061"/>
            <a:ext cx="833421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Community Providers Department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4412" y="2157274"/>
            <a:ext cx="5392226" cy="3594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800" y="1276625"/>
            <a:ext cx="8652799" cy="470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90900"/>
            <a:ext cx="8839201" cy="1059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21c6c0ca2a_0_2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Top 5 Options Providers</a:t>
            </a:r>
            <a:endParaRPr/>
          </a:p>
        </p:txBody>
      </p:sp>
      <p:pic>
        <p:nvPicPr>
          <p:cNvPr id="219" name="Google Shape;219;g221c6c0ca2a_0_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21c6c0ca2a_0_21"/>
          <p:cNvSpPr txBox="1"/>
          <p:nvPr/>
        </p:nvSpPr>
        <p:spPr>
          <a:xfrm>
            <a:off x="685800" y="1286245"/>
            <a:ext cx="7772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11039535"/>
              </p:ext>
            </p:extLst>
          </p:nvPr>
        </p:nvGraphicFramePr>
        <p:xfrm>
          <a:off x="307299" y="1371600"/>
          <a:ext cx="4139212" cy="4475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898930036"/>
              </p:ext>
            </p:extLst>
          </p:nvPr>
        </p:nvGraphicFramePr>
        <p:xfrm>
          <a:off x="4475086" y="1371600"/>
          <a:ext cx="4287914" cy="4506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Finance Department</a:t>
            </a:r>
            <a:endParaRPr/>
          </a:p>
        </p:txBody>
      </p:sp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8"/>
          <p:cNvSpPr txBox="1"/>
          <p:nvPr/>
        </p:nvSpPr>
        <p:spPr>
          <a:xfrm>
            <a:off x="3376474" y="5335479"/>
            <a:ext cx="2441359" cy="49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4198" y="1206801"/>
            <a:ext cx="7450081" cy="4502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title"/>
          </p:nvPr>
        </p:nvSpPr>
        <p:spPr>
          <a:xfrm>
            <a:off x="386638" y="512099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Finance Department</a:t>
            </a:r>
            <a:endParaRPr/>
          </a:p>
        </p:txBody>
      </p:sp>
      <p:pic>
        <p:nvPicPr>
          <p:cNvPr id="236" name="Google Shape;23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58200" y="6124575"/>
            <a:ext cx="609600" cy="57626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9"/>
          <p:cNvSpPr txBox="1"/>
          <p:nvPr/>
        </p:nvSpPr>
        <p:spPr>
          <a:xfrm>
            <a:off x="782425" y="1655099"/>
            <a:ext cx="77724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LCAP Expenditures by Charter As of </a:t>
            </a:r>
            <a:r>
              <a:rPr lang="en-US" sz="2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03.15.23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8" name="Google Shape;238;p9"/>
          <p:cNvGraphicFramePr/>
          <p:nvPr>
            <p:extLst>
              <p:ext uri="{D42A27DB-BD31-4B8C-83A1-F6EECF244321}">
                <p14:modId xmlns:p14="http://schemas.microsoft.com/office/powerpoint/2010/main" val="3918025731"/>
              </p:ext>
            </p:extLst>
          </p:nvPr>
        </p:nvGraphicFramePr>
        <p:xfrm>
          <a:off x="1118255" y="2535891"/>
          <a:ext cx="7004116" cy="370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232</Words>
  <Application>Microsoft Office PowerPoint</Application>
  <PresentationFormat>On-screen Show (4:3)</PresentationFormat>
  <Paragraphs>92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Tahoma</vt:lpstr>
      <vt:lpstr>Calibri</vt:lpstr>
      <vt:lpstr>Noto Sans Symbols</vt:lpstr>
      <vt:lpstr>Roboto</vt:lpstr>
      <vt:lpstr>Blank Presentation</vt:lpstr>
      <vt:lpstr>Office Theme</vt:lpstr>
      <vt:lpstr>Compass Charter Schools</vt:lpstr>
      <vt:lpstr>Agenda</vt:lpstr>
      <vt:lpstr>Our Mission and Vision</vt:lpstr>
      <vt:lpstr>Our Values</vt:lpstr>
      <vt:lpstr>PowerPoint Presentation</vt:lpstr>
      <vt:lpstr>PowerPoint Presentation</vt:lpstr>
      <vt:lpstr>Top 5 Options Providers</vt:lpstr>
      <vt:lpstr>Finance Department</vt:lpstr>
      <vt:lpstr>Finance Department</vt:lpstr>
      <vt:lpstr>Restricted Funds</vt:lpstr>
      <vt:lpstr>Restricted Funds Expenditures as of 03.15.23  </vt:lpstr>
      <vt:lpstr>Curriculum Locker</vt:lpstr>
      <vt:lpstr>Information Technology Department</vt:lpstr>
      <vt:lpstr>ClassLink Software Users</vt:lpstr>
      <vt:lpstr> IT ZoHo Helpdesk</vt:lpstr>
      <vt:lpstr> ZoHo Helpdesk Top Issues</vt:lpstr>
      <vt:lpstr> TPX Cyber Security Training All Staff (220)</vt:lpstr>
      <vt:lpstr>Operations Department</vt:lpstr>
      <vt:lpstr>Fall 2022-2023 Scholar Enrollment</vt:lpstr>
      <vt:lpstr>McKinney-Vento Scholars</vt:lpstr>
      <vt:lpstr>McKinney-Vento Residency Status</vt:lpstr>
      <vt:lpstr>  Total Withdrawals by Full School Year  </vt:lpstr>
      <vt:lpstr>Top Withdrawal Reason January to March 2023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Compass Charter Schools</dc:title>
  <dc:creator>CCS</dc:creator>
  <cp:lastModifiedBy>CCS</cp:lastModifiedBy>
  <cp:revision>9</cp:revision>
  <dcterms:modified xsi:type="dcterms:W3CDTF">2023-03-20T22:44:27Z</dcterms:modified>
</cp:coreProperties>
</file>