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77650" cy="13716000"/>
  <p:notesSz cx="10691813" cy="7559675"/>
  <p:defaultTextStyle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32" d="100"/>
          <a:sy n="32" d="100"/>
        </p:scale>
        <p:origin x="73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mailto:tnichols@csmci.com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77759" cy="137160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77759" cy="1371600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77759" cy="13716000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914399" y="7132319"/>
            <a:ext cx="10972799" cy="457199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t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2800" b="0" i="0" u="none" strike="noStrike" dirty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Prepared for: Compass Charter Schools</a:t>
            </a:r>
            <a:endParaRPr lang="en-US" sz="2800" b="0" i="0" u="none" strike="noStrike" dirty="0" err="1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0" y="4389119"/>
            <a:ext cx="9235440" cy="109727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8" name="Rectangle 7"/>
          <p:cNvSpPr/>
          <p:nvPr/>
        </p:nvSpPr>
        <p:spPr bwMode="auto">
          <a:xfrm>
            <a:off x="914399" y="4754880"/>
            <a:ext cx="7680960" cy="457199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2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Financials through Feb 28, 2023</a:t>
            </a:r>
            <a:endParaRPr lang="en-US" sz="2800" b="0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721840" y="365759"/>
            <a:ext cx="9326879" cy="1307592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10" name="Rectangle 9"/>
          <p:cNvSpPr/>
          <p:nvPr/>
        </p:nvSpPr>
        <p:spPr bwMode="auto">
          <a:xfrm>
            <a:off x="914399" y="6217920"/>
            <a:ext cx="11247120" cy="73151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t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4800" b="1" i="0" u="none" strike="noStrike" dirty="0">
                <a:solidFill>
                  <a:srgbClr val="053C44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Monthly Financial Board Report</a:t>
            </a:r>
            <a:endParaRPr lang="en-US" sz="4800" b="1" i="0" u="none" strike="noStrike" dirty="0" err="1">
              <a:solidFill>
                <a:srgbClr val="053C44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14399" y="457199"/>
            <a:ext cx="4480559" cy="1920240"/>
          </a:xfrm>
          <a:prstGeom prst="rect">
            <a:avLst/>
          </a:prstGeom>
          <a:blipFill>
            <a:blip r:embed="rId3"/>
            <a:stretch>
              <a:fillRect t="24000" b="24000"/>
            </a:stretch>
          </a:blipFill>
        </p:spPr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14399" y="12252959"/>
          <a:ext cx="13441680" cy="726120"/>
        </p:xfrm>
        <a:graphic>
          <a:graphicData uri="http://schemas.openxmlformats.org/drawingml/2006/table">
            <a:tbl>
              <a:tblPr/>
              <a:tblGrid>
                <a:gridCol w="1344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6120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0" i="0" u="none" strike="noStrike" dirty="0">
                          <a:solidFill>
                            <a:srgbClr val="0F243E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Prepared by School's CSMC SBM - Kristin Nowak</a:t>
                      </a:r>
                      <a:endParaRPr lang="en-US" sz="2400" b="0" i="0" u="none" strike="noStrike" dirty="0" err="1">
                        <a:solidFill>
                          <a:srgbClr val="0F243E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501119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501119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501119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93920" y="1828799"/>
          <a:ext cx="17935920" cy="5011199"/>
        </p:xfrm>
        <a:graphic>
          <a:graphicData uri="http://schemas.openxmlformats.org/drawingml/2006/table">
            <a:tbl>
              <a:tblPr/>
              <a:tblGrid>
                <a:gridCol w="276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5/11/2023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Workshop:  Charter Renewal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5/15/2023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 990 Return of Exempt Organization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5/20/2023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Annual report for federal pandemic relief funds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Charter school information survey due to CDE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5/20/2023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Board Meeting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5/31/2023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Webinar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Submit 2023-2024 Calendar to Student Data Services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6/1/2023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June Board Meeting: Approval of LCAP and Budget, due 6/30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6/2/2023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SB740 application due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6/7/2023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Regional Office Hours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8" name="Rectangle 7"/>
          <p:cNvSpPr/>
          <p:nvPr/>
        </p:nvSpPr>
        <p:spPr bwMode="auto">
          <a:xfrm>
            <a:off x="8366760" y="640080"/>
            <a:ext cx="7589520" cy="54863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Looking Ahead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12252959"/>
            <a:ext cx="24323040" cy="1234440"/>
          </a:xfrm>
          <a:prstGeom prst="rect">
            <a:avLst/>
          </a:prstGeom>
          <a:noFill/>
        </p:spPr>
      </p:sp>
      <p:sp>
        <p:nvSpPr>
          <p:cNvPr id="10" name="Rectangle 9"/>
          <p:cNvSpPr/>
          <p:nvPr/>
        </p:nvSpPr>
        <p:spPr bwMode="auto">
          <a:xfrm>
            <a:off x="914399" y="12710159"/>
            <a:ext cx="19110959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" name="Rectangle 10"/>
          <p:cNvSpPr/>
          <p:nvPr/>
        </p:nvSpPr>
        <p:spPr bwMode="auto">
          <a:xfrm>
            <a:off x="914399" y="12801600"/>
            <a:ext cx="1536192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00000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1:55:29 PM for Compass Charter Schools</a:t>
            </a:r>
            <a:endParaRPr lang="en-US" sz="1600" b="0" i="0" u="none" strike="noStrike" dirty="0" err="1">
              <a:solidFill>
                <a:srgbClr val="000000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025360" y="12298680"/>
            <a:ext cx="3383280" cy="1188720"/>
          </a:xfrm>
          <a:prstGeom prst="rect">
            <a:avLst/>
          </a:prstGeom>
          <a:blipFill>
            <a:blip r:embed="rId2"/>
            <a:stretch>
              <a:fillRect t="18000" b="18000"/>
            </a:stretch>
          </a:blipFill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23040" cy="137160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23040" cy="1371600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23040" cy="13716000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914399" y="914399"/>
            <a:ext cx="3657599" cy="914399"/>
          </a:xfrm>
          <a:prstGeom prst="rect">
            <a:avLst/>
          </a:prstGeom>
          <a:blipFill>
            <a:blip r:embed="rId2"/>
            <a:stretch>
              <a:fillRect t="6000" b="6000"/>
            </a:stretch>
          </a:blipFill>
        </p:spPr>
      </p:sp>
      <p:sp>
        <p:nvSpPr>
          <p:cNvPr id="7" name="Rectangle 6"/>
          <p:cNvSpPr/>
          <p:nvPr/>
        </p:nvSpPr>
        <p:spPr bwMode="auto">
          <a:xfrm>
            <a:off x="1828799" y="5943600"/>
            <a:ext cx="11155680" cy="2070000"/>
          </a:xfrm>
          <a:prstGeom prst="rect">
            <a:avLst/>
          </a:prstGeom>
          <a:solidFill>
            <a:srgbClr val="FFFFFF"/>
          </a:solidFill>
        </p:spPr>
        <p:txBody>
          <a:bodyPr horzOverflow="overflow" wrap="square" lIns="203039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4800" b="1" i="0" u="none" strike="noStrike" dirty="0">
                <a:solidFill>
                  <a:srgbClr val="053C44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HELPING THE EDUCATION MOVEMENT SUCCEED ONE SCHOOL AT A TIME</a:t>
            </a:r>
            <a:endParaRPr lang="en-US" sz="4800" b="1" i="0" u="none" strike="noStrike" dirty="0" err="1">
              <a:solidFill>
                <a:srgbClr val="053C44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5179040" y="0"/>
            <a:ext cx="9144000" cy="13716000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9" name="Rectangle 8"/>
          <p:cNvSpPr/>
          <p:nvPr/>
        </p:nvSpPr>
        <p:spPr bwMode="auto">
          <a:xfrm>
            <a:off x="16002000" y="12161520"/>
            <a:ext cx="7772399" cy="640080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b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3/20/2023 1:55:28 PM for Compass Charter Schools</a:t>
            </a:r>
            <a:endParaRPr lang="en-US" sz="18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6002000" y="8686800"/>
            <a:ext cx="4023360" cy="2286000"/>
          </a:xfrm>
          <a:prstGeom prst="rect">
            <a:avLst/>
          </a:prstGeom>
          <a:noFill/>
        </p:spPr>
        <p:txBody>
          <a:bodyPr horzOverflow="clip" wrap="none" lIns="25559" tIns="0" rIns="25560" bIns="0" rtlCol="0" anchor="ctr">
            <a:noAutofit/>
          </a:bodyPr>
          <a:lstStyle/>
          <a:p>
            <a:pPr algn="l">
              <a:lnSpc>
                <a:spcPct val="95000"/>
              </a:lnSpc>
              <a:spcBef>
                <a:spcPts val="2528"/>
              </a:spcBef>
            </a:pPr>
            <a:r>
              <a:rPr sz="1800" b="1" i="0" u="sng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info@csmci.com</a:t>
            </a:r>
            <a:br/>
            <a:r>
              <a:rPr sz="18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Office:</a:t>
            </a:r>
            <a:r>
              <a:rPr sz="1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 888.994.CSMC</a:t>
            </a:r>
            <a:br/>
            <a:r>
              <a:rPr sz="1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43460 Ridge Park Dr., Ste. 100 </a:t>
            </a:r>
            <a:br/>
            <a:r>
              <a:rPr sz="1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Temecula, Ca 92590</a:t>
            </a:r>
            <a:endParaRPr lang="en-US" sz="1800" b="0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14399" y="12618719"/>
            <a:ext cx="2286000" cy="258840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www.csmci.com</a:t>
            </a:r>
            <a:endParaRPr lang="en-US" sz="18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624559" y="11612879"/>
            <a:ext cx="822960" cy="853919"/>
          </a:xfrm>
          <a:prstGeom prst="rect">
            <a:avLst/>
          </a:prstGeom>
          <a:blipFill>
            <a:blip r:embed="rId3"/>
            <a:stretch>
              <a:fillRect l="6000" r="6000"/>
            </a:stretch>
          </a:blipFill>
        </p:spPr>
      </p:sp>
      <p:sp>
        <p:nvSpPr>
          <p:cNvPr id="13" name="Rectangle 12"/>
          <p:cNvSpPr/>
          <p:nvPr/>
        </p:nvSpPr>
        <p:spPr bwMode="auto">
          <a:xfrm>
            <a:off x="13441680" y="12495959"/>
            <a:ext cx="1188720" cy="274319"/>
          </a:xfrm>
          <a:prstGeom prst="rect">
            <a:avLst/>
          </a:prstGeom>
          <a:noFill/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1200" b="1" i="0" u="none" strike="noStrike" dirty="0">
                <a:solidFill>
                  <a:srgbClr val="17365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Charter Vision</a:t>
            </a:r>
            <a:endParaRPr lang="en-US" sz="1200" b="1" i="0" u="none" strike="noStrike" dirty="0" err="1">
              <a:solidFill>
                <a:srgbClr val="17365D"/>
              </a:solidFill>
              <a:latin typeface="Segoe UI" pitchFamily="34" charset="0"/>
              <a:ea typeface="Segoe UI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3441680" y="11490479"/>
            <a:ext cx="1188720" cy="202680"/>
          </a:xfrm>
          <a:prstGeom prst="rect">
            <a:avLst/>
          </a:prstGeom>
          <a:noFill/>
        </p:spPr>
        <p:txBody>
          <a:bodyPr horzOverflow="overflow" wrap="square" lIns="25559" tIns="0" rIns="25559" bIns="0" rtlCol="0" anchor="t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1200" b="1" i="0" u="none" strike="noStrike" dirty="0">
                <a:solidFill>
                  <a:srgbClr val="17365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POWERED BY:</a:t>
            </a:r>
            <a:endParaRPr lang="en-US" sz="1200" b="1" i="0" u="none" strike="noStrike" dirty="0" err="1">
              <a:solidFill>
                <a:srgbClr val="17365D"/>
              </a:solidFill>
              <a:latin typeface="Segoe UI" pitchFamily="34" charset="0"/>
              <a:ea typeface="Segoe UI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0" y="4572000"/>
            <a:ext cx="1554480" cy="557784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920240"/>
            <a:ext cx="24323040" cy="9875520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920240"/>
            <a:ext cx="24323040" cy="987552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920240"/>
            <a:ext cx="24323040" cy="9875520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069279"/>
              </p:ext>
            </p:extLst>
          </p:nvPr>
        </p:nvGraphicFramePr>
        <p:xfrm>
          <a:off x="2651760" y="2286000"/>
          <a:ext cx="20526479" cy="4208107"/>
        </p:xfrm>
        <a:graphic>
          <a:graphicData uri="http://schemas.openxmlformats.org/drawingml/2006/table">
            <a:tbl>
              <a:tblPr/>
              <a:tblGrid>
                <a:gridCol w="20526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20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Actual to Budget: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85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This report is as of Feb 28, 2023, compared against our board-approved budget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442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YTD Revenues Through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Feb 28, 2023,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are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$16,973,290 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or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-9.8% 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under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our current budget due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 timing of one-time revenues being reimbursement based.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442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YTD Expenses Through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Feb 28, 2023,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are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$20,656,757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or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3.2% under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our current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442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Therefore, net income is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($3,683,467)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20" marB="101519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514315"/>
              </p:ext>
            </p:extLst>
          </p:nvPr>
        </p:nvGraphicFramePr>
        <p:xfrm>
          <a:off x="2651760" y="7405920"/>
          <a:ext cx="20574000" cy="2538431"/>
        </p:xfrm>
        <a:graphic>
          <a:graphicData uri="http://schemas.openxmlformats.org/drawingml/2006/table">
            <a:tbl>
              <a:tblPr/>
              <a:tblGrid>
                <a:gridCol w="2057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63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Balance Sheet: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21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7920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As of Feb 28, 2023, we had total cash of $10,109,841, short-term liabilities of $5,955,388, and long-term liabilities of $104,319. The ending fund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balance is $5,866,158.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1" marT="101519" marB="101519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0" y="2743199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Rectangle 8"/>
          <p:cNvSpPr/>
          <p:nvPr/>
        </p:nvSpPr>
        <p:spPr bwMode="auto">
          <a:xfrm>
            <a:off x="0" y="0"/>
            <a:ext cx="24323040" cy="1920240"/>
          </a:xfrm>
          <a:prstGeom prst="rect">
            <a:avLst/>
          </a:prstGeom>
          <a:noFill/>
        </p:spPr>
      </p:sp>
      <p:sp>
        <p:nvSpPr>
          <p:cNvPr id="10" name="Rectangle 9"/>
          <p:cNvSpPr/>
          <p:nvPr/>
        </p:nvSpPr>
        <p:spPr bwMode="auto">
          <a:xfrm>
            <a:off x="0" y="0"/>
            <a:ext cx="24323040" cy="1920240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1" name="Rectangle 10"/>
          <p:cNvSpPr/>
          <p:nvPr/>
        </p:nvSpPr>
        <p:spPr bwMode="auto">
          <a:xfrm>
            <a:off x="8366760" y="685799"/>
            <a:ext cx="7589520" cy="54863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Financial Summary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12024360"/>
            <a:ext cx="24323040" cy="1234440"/>
          </a:xfrm>
          <a:prstGeom prst="rect">
            <a:avLst/>
          </a:prstGeom>
          <a:noFill/>
        </p:spPr>
      </p:sp>
      <p:sp>
        <p:nvSpPr>
          <p:cNvPr id="13" name="Rectangle 12"/>
          <p:cNvSpPr/>
          <p:nvPr/>
        </p:nvSpPr>
        <p:spPr bwMode="auto">
          <a:xfrm>
            <a:off x="20116799" y="12070079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  <p:sp>
        <p:nvSpPr>
          <p:cNvPr id="14" name="Rectangle 13"/>
          <p:cNvSpPr/>
          <p:nvPr/>
        </p:nvSpPr>
        <p:spPr bwMode="auto">
          <a:xfrm>
            <a:off x="365759" y="12481559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5" name="Rectangle 14"/>
          <p:cNvSpPr/>
          <p:nvPr/>
        </p:nvSpPr>
        <p:spPr bwMode="auto">
          <a:xfrm>
            <a:off x="914399" y="12573000"/>
            <a:ext cx="1837944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3/20/2023 1:55:28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06119"/>
            <a:ext cx="24323040" cy="1158479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06119"/>
            <a:ext cx="24323040" cy="1158479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06119"/>
            <a:ext cx="24323040" cy="10362239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16484760" y="9985319"/>
            <a:ext cx="6878880" cy="1567440"/>
          </a:xfrm>
          <a:prstGeom prst="rect">
            <a:avLst/>
          </a:prstGeom>
          <a:solidFill>
            <a:srgbClr val="FFC000"/>
          </a:solidFill>
        </p:spPr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73079" y="8465760"/>
          <a:ext cx="9143997" cy="3705188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920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 Ratio (Liquidity)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800" b="0" i="0" u="none" strike="noStrike" dirty="0">
                          <a:solidFill>
                            <a:srgbClr val="0F243E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Ability to pay short-term obligations</a:t>
                      </a:r>
                      <a:endParaRPr lang="en-US" sz="1800" b="0" i="0" u="none" strike="noStrike" dirty="0" err="1">
                        <a:solidFill>
                          <a:srgbClr val="0F243E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2"/>
                      <a:stretch>
                        <a:fillRect l="25000" t="26000" r="24000" b="26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Current: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Target:</a:t>
                      </a:r>
                      <a:endParaRPr lang="en-US" sz="20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64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2.0</a:t>
                      </a:r>
                      <a:endParaRPr lang="en-US" sz="2000" b="1" i="0" u="none" strike="noStrike" dirty="0" err="1">
                        <a:solidFill>
                          <a:srgbClr val="0064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/>
                    <a:lnR/>
                    <a:lnT/>
                    <a:lnB/>
                    <a:solidFill>
                      <a:srgbClr val="F5FF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&gt; 1.0</a:t>
                      </a:r>
                      <a:endParaRPr lang="en-US" sz="2000" b="1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335"/>
                        </a:spcBef>
                      </a:pPr>
                      <a:r>
                        <a:rPr sz="2000" b="1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Formula:</a:t>
                      </a:r>
                      <a:br/>
                      <a:r>
                        <a:rPr sz="20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(Current Assets) / (Current Liabilities)</a:t>
                      </a:r>
                      <a:endParaRPr lang="en-US" sz="20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65880" y="3816719"/>
          <a:ext cx="9143997" cy="3705188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920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Cash Ratio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0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Ability to meet short-term obligations with cash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3"/>
                      <a:stretch>
                        <a:fillRect l="19000" r="19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Current: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Target:</a:t>
                      </a:r>
                      <a:endParaRPr lang="en-US" sz="20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64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169.8 %</a:t>
                      </a:r>
                      <a:endParaRPr lang="en-US" sz="2000" b="0" i="0" u="none" strike="noStrike" dirty="0" err="1">
                        <a:solidFill>
                          <a:srgbClr val="0064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5FF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&gt; 100.0 %</a:t>
                      </a:r>
                      <a:endParaRPr lang="en-US" sz="2000" b="1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335"/>
                        </a:spcBef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Formula:</a:t>
                      </a:r>
                      <a:br/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(Cash) / (Current Liabilities)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290200" y="5037479"/>
          <a:ext cx="9143997" cy="3659467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920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Defensive Interval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0" marT="101520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Months of continued operation without incoming funds</a:t>
                      </a:r>
                      <a:endParaRPr lang="en-US" sz="20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 rowSpan="2"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4"/>
                      <a:stretch>
                        <a:fillRect l="24000" t="5000" r="25000" b="19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Current: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Target:</a:t>
                      </a:r>
                      <a:endParaRPr lang="en-US" sz="20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8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64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4.9</a:t>
                      </a:r>
                      <a:endParaRPr lang="en-US" sz="2000" b="1" i="0" u="none" strike="noStrike" dirty="0" err="1">
                        <a:solidFill>
                          <a:srgbClr val="0064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/>
                    <a:lnR/>
                    <a:lnT/>
                    <a:lnB/>
                    <a:solidFill>
                      <a:srgbClr val="F5FF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&gt; 3 months</a:t>
                      </a:r>
                      <a:endParaRPr lang="en-US" sz="2000" b="1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8" marT="25559" marB="2556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335"/>
                        </a:spcBef>
                      </a:pPr>
                      <a:r>
                        <a:rPr sz="2000" b="1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Formula:</a:t>
                      </a:r>
                      <a:br/>
                      <a:r>
                        <a:rPr sz="20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(Cash + Securities + AR)/(Average Expenses for Past 12 Months)</a:t>
                      </a:r>
                      <a:endParaRPr lang="en-US" sz="20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4651560" y="2134440"/>
            <a:ext cx="15021719" cy="1331279"/>
          </a:xfrm>
          <a:prstGeom prst="rect">
            <a:avLst/>
          </a:prstGeom>
          <a:solidFill>
            <a:srgbClr val="EDF2F7"/>
          </a:solidFill>
        </p:spPr>
      </p:sp>
      <p:sp>
        <p:nvSpPr>
          <p:cNvPr id="12" name="Rectangle 11"/>
          <p:cNvSpPr/>
          <p:nvPr/>
        </p:nvSpPr>
        <p:spPr bwMode="auto">
          <a:xfrm>
            <a:off x="6396119" y="2414159"/>
            <a:ext cx="11531520" cy="771840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t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2200" b="0" i="0" u="none" strike="noStrike" dirty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The chart below explains some of the parameters that the school’s leadership can evaluate to understand their financial health, and potential areas of weakness.
</a:t>
            </a:r>
            <a:endParaRPr lang="en-US" sz="2200" b="0" i="0" u="none" strike="noStrike" dirty="0" err="1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3124800"/>
            <a:ext cx="1920240" cy="82296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4" name="Rectangle 13"/>
          <p:cNvSpPr/>
          <p:nvPr/>
        </p:nvSpPr>
        <p:spPr bwMode="auto">
          <a:xfrm>
            <a:off x="0" y="12168360"/>
            <a:ext cx="24323040" cy="1222559"/>
          </a:xfrm>
          <a:prstGeom prst="rect">
            <a:avLst/>
          </a:prstGeom>
          <a:noFill/>
        </p:spPr>
      </p:sp>
      <p:sp>
        <p:nvSpPr>
          <p:cNvPr id="15" name="Rectangle 14"/>
          <p:cNvSpPr/>
          <p:nvPr/>
        </p:nvSpPr>
        <p:spPr bwMode="auto">
          <a:xfrm>
            <a:off x="19916639" y="12202200"/>
            <a:ext cx="3383280" cy="1188720"/>
          </a:xfrm>
          <a:prstGeom prst="rect">
            <a:avLst/>
          </a:prstGeom>
          <a:blipFill>
            <a:blip r:embed="rId6"/>
            <a:stretch>
              <a:fillRect t="18000" b="18000"/>
            </a:stretch>
          </a:blipFill>
        </p:spPr>
      </p:sp>
      <p:sp>
        <p:nvSpPr>
          <p:cNvPr id="16" name="Rectangle 15"/>
          <p:cNvSpPr/>
          <p:nvPr/>
        </p:nvSpPr>
        <p:spPr bwMode="auto">
          <a:xfrm>
            <a:off x="374759" y="12613680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Rectangle 16"/>
          <p:cNvSpPr/>
          <p:nvPr/>
        </p:nvSpPr>
        <p:spPr bwMode="auto">
          <a:xfrm>
            <a:off x="1289160" y="12705120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3/20/2023 1:55:27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0" y="0"/>
            <a:ext cx="24323040" cy="1806119"/>
          </a:xfrm>
          <a:prstGeom prst="rect">
            <a:avLst/>
          </a:prstGeom>
          <a:noFill/>
        </p:spPr>
      </p:sp>
      <p:sp>
        <p:nvSpPr>
          <p:cNvPr id="19" name="Rectangle 18"/>
          <p:cNvSpPr/>
          <p:nvPr/>
        </p:nvSpPr>
        <p:spPr bwMode="auto">
          <a:xfrm>
            <a:off x="0" y="0"/>
            <a:ext cx="24323040" cy="180611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20" name="Rectangle 19"/>
          <p:cNvSpPr/>
          <p:nvPr/>
        </p:nvSpPr>
        <p:spPr bwMode="auto">
          <a:xfrm>
            <a:off x="1657799" y="632879"/>
            <a:ext cx="21010319" cy="54036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58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Understanding the Financial Health of the Organization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212079" y="8961119"/>
          <a:ext cx="4572000" cy="1647788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920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Revenue Summary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20" marR="101519" marT="101520" marB="10151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/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Actual  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$16,973,290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  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$18,810,959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to Budget  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-9.8 %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356079" y="8961119"/>
          <a:ext cx="4572000" cy="1647788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920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Expense Summary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20" marT="101520" marB="10151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/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$20,656,757</a:t>
                      </a:r>
                      <a:endParaRPr lang="en-US" sz="16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1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$21,342,239</a:t>
                      </a:r>
                      <a:endParaRPr lang="en-US" sz="16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1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to Budget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-3.2 %</a:t>
                      </a:r>
                      <a:endParaRPr lang="en-US" sz="16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1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3441680" y="3629159"/>
            <a:ext cx="7315199" cy="466343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Rectangle 8"/>
          <p:cNvSpPr/>
          <p:nvPr/>
        </p:nvSpPr>
        <p:spPr bwMode="auto">
          <a:xfrm>
            <a:off x="4297679" y="3629159"/>
            <a:ext cx="7315199" cy="466343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" name="Rectangle 9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1" name="Rectangle 10"/>
          <p:cNvSpPr/>
          <p:nvPr/>
        </p:nvSpPr>
        <p:spPr bwMode="auto">
          <a:xfrm>
            <a:off x="1691640" y="685799"/>
            <a:ext cx="20939759" cy="460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4157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Compass Charter Schools Financial Snapshot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2743199"/>
            <a:ext cx="1920240" cy="82296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3" name="Rectangle 12"/>
          <p:cNvSpPr/>
          <p:nvPr/>
        </p:nvSpPr>
        <p:spPr bwMode="auto">
          <a:xfrm>
            <a:off x="17373600" y="2011680"/>
            <a:ext cx="3474719" cy="1188720"/>
          </a:xfrm>
          <a:prstGeom prst="rect">
            <a:avLst/>
          </a:prstGeom>
          <a:solidFill>
            <a:srgbClr val="FFC000"/>
          </a:solidFill>
        </p:spPr>
      </p:sp>
      <p:sp>
        <p:nvSpPr>
          <p:cNvPr id="14" name="Rectangle 13"/>
          <p:cNvSpPr/>
          <p:nvPr/>
        </p:nvSpPr>
        <p:spPr bwMode="auto">
          <a:xfrm>
            <a:off x="17465040" y="2468880"/>
            <a:ext cx="640080" cy="450000"/>
          </a:xfrm>
          <a:prstGeom prst="rect">
            <a:avLst/>
          </a:prstGeom>
          <a:blipFill>
            <a:blip r:embed="rId5"/>
            <a:stretch>
              <a:fillRect l="20000" r="20000"/>
            </a:stretch>
          </a:blipFill>
        </p:spPr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8196559" y="2217599"/>
          <a:ext cx="2560320" cy="777240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196559" y="2217599"/>
          <a:ext cx="2560320" cy="274319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1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800" b="0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Cash Balance</a:t>
                      </a:r>
                      <a:endParaRPr lang="en-US" sz="1800" b="0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20000" marT="0" marB="0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8196559" y="2491920"/>
          <a:ext cx="2560320" cy="463296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3200" b="1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$10,109,841</a:t>
                      </a:r>
                      <a:endParaRPr lang="en-US" sz="3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0000" marR="2000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 bwMode="auto">
          <a:xfrm>
            <a:off x="9052560" y="2103119"/>
            <a:ext cx="6217920" cy="640080"/>
          </a:xfrm>
          <a:prstGeom prst="rect">
            <a:avLst/>
          </a:prstGeom>
          <a:solidFill>
            <a:srgbClr val="81C4BE"/>
          </a:solidFill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24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FY 2022-2023, July - February</a:t>
            </a:r>
            <a:endParaRPr lang="en-US" sz="24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0" y="12298680"/>
            <a:ext cx="24323040" cy="1188720"/>
          </a:xfrm>
          <a:prstGeom prst="rect">
            <a:avLst/>
          </a:prstGeom>
          <a:noFill/>
        </p:spPr>
      </p:sp>
      <p:sp>
        <p:nvSpPr>
          <p:cNvPr id="20" name="Rectangle 19"/>
          <p:cNvSpPr/>
          <p:nvPr/>
        </p:nvSpPr>
        <p:spPr bwMode="auto">
          <a:xfrm>
            <a:off x="19933918" y="12298680"/>
            <a:ext cx="3383280" cy="1188720"/>
          </a:xfrm>
          <a:prstGeom prst="rect">
            <a:avLst/>
          </a:prstGeom>
          <a:blipFill>
            <a:blip r:embed="rId6"/>
            <a:stretch>
              <a:fillRect t="18000" b="18000"/>
            </a:stretch>
          </a:blipFill>
        </p:spPr>
      </p:sp>
      <p:sp>
        <p:nvSpPr>
          <p:cNvPr id="21" name="Rectangle 20"/>
          <p:cNvSpPr/>
          <p:nvPr/>
        </p:nvSpPr>
        <p:spPr bwMode="auto">
          <a:xfrm>
            <a:off x="365759" y="12664440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2" name="Rectangle 21"/>
          <p:cNvSpPr/>
          <p:nvPr/>
        </p:nvSpPr>
        <p:spPr bwMode="auto">
          <a:xfrm>
            <a:off x="1280160" y="1275587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1:55:28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941831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941831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941831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35199" y="3108960"/>
          <a:ext cx="17245440" cy="3409528"/>
        </p:xfrm>
        <a:graphic>
          <a:graphicData uri="http://schemas.openxmlformats.org/drawingml/2006/table">
            <a:tbl>
              <a:tblPr/>
              <a:tblGrid>
                <a:gridCol w="352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8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8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July - Last Closed</a:t>
                      </a:r>
                      <a:endParaRPr lang="en-US" sz="18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ED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8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2022-2023</a:t>
                      </a:r>
                      <a:endParaRPr lang="en-US" sz="18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ED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Account Description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0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Variance $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Budget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to Total Budget %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Remaining Budget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LCFF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$14,270,559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$15,228,294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($957,735)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$25,797,152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55.3 %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$11,526,593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Federal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$924,377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$756,351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$168,026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$2,417,591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38.2 %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$1,493,214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State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$1,675,435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$2,753,410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($1,077,975)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$3,899,495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43.0 %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$2,224,059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Local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$102,919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$72,904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$30,015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$83,914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122.6 %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($19,004)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$16,973,290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$18,810,959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($1,837,669)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$32,198,153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52.7 %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$15,224,863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0" y="2423159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 bwMode="auto">
          <a:xfrm>
            <a:off x="9052560" y="2103119"/>
            <a:ext cx="6217920" cy="640080"/>
          </a:xfrm>
          <a:prstGeom prst="rect">
            <a:avLst/>
          </a:prstGeom>
          <a:solidFill>
            <a:srgbClr val="81C4BE"/>
          </a:solidFill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24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FY 2022-2023, July - February</a:t>
            </a:r>
            <a:endParaRPr lang="en-US" sz="24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58239" y="6538319"/>
          <a:ext cx="17220960" cy="4114791"/>
        </p:xfrm>
        <a:graphic>
          <a:graphicData uri="http://schemas.openxmlformats.org/drawingml/2006/table">
            <a:tbl>
              <a:tblPr/>
              <a:tblGrid>
                <a:gridCol w="350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Certificated Salaries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$8,157,825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$8,573,963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$416,139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$12,937,248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63.1 %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$4,779,423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Classified Salaries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$2,254,331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$2,492,266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$237,936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$3,943,413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57.2 %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$1,689,082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Benefits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$3,570,188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$3,447,674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($122,514)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$5,372,146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66.5 %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$1,801,957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Personnel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$13,982,344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$14,513,904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$531,560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$22,252,806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62.8 %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$8,270,463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Books and Supplies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$2,918,475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$3,371,812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$453,337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$4,609,818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63.3 %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$1,691,343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Services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$3,755,939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$3,456,524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($299,415)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$4,852,166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77.4 %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$1,096,227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Operational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$6,674,413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$6,828,336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$153,922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$9,461,984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70.5 %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$2,787,570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$20,656,757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$21,342,239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$685,482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$31,714,790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65.1 %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$11,058,033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Net Income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($3,683,467)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($2,531,280)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($1,152,187)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$483,362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-762.1 %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$4,166,829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20116439" y="2103119"/>
            <a:ext cx="3657599" cy="3200400"/>
          </a:xfrm>
          <a:prstGeom prst="rect">
            <a:avLst/>
          </a:prstGeom>
          <a:solidFill>
            <a:srgbClr val="FFB619"/>
          </a:solidFill>
        </p:spPr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438279" y="2240279"/>
          <a:ext cx="3013920" cy="2926072"/>
        </p:xfrm>
        <a:graphic>
          <a:graphicData uri="http://schemas.openxmlformats.org/drawingml/2006/table">
            <a:tbl>
              <a:tblPr/>
              <a:tblGrid>
                <a:gridCol w="301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Revenue</a:t>
                      </a:r>
                      <a:endParaRPr lang="en-US" sz="2200" b="0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$16,973,290</a:t>
                      </a: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Expenses</a:t>
                      </a:r>
                      <a:endParaRPr lang="en-US" sz="2200" b="0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$20,656,757</a:t>
                      </a: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Surplus / (Deficit)</a:t>
                      </a:r>
                      <a:endParaRPr lang="en-US" sz="2200" b="0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($3,683,467)</a:t>
                      </a: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20116439" y="6789600"/>
            <a:ext cx="3657599" cy="3474719"/>
          </a:xfrm>
          <a:prstGeom prst="rect">
            <a:avLst/>
          </a:prstGeom>
          <a:solidFill>
            <a:srgbClr val="F2F2F2"/>
          </a:solidFill>
        </p:spPr>
      </p:sp>
      <p:sp>
        <p:nvSpPr>
          <p:cNvPr id="13" name="Rectangle 12"/>
          <p:cNvSpPr/>
          <p:nvPr/>
        </p:nvSpPr>
        <p:spPr bwMode="auto">
          <a:xfrm>
            <a:off x="20253599" y="7086960"/>
            <a:ext cx="3383280" cy="2880360"/>
          </a:xfrm>
          <a:prstGeom prst="rect">
            <a:avLst/>
          </a:prstGeom>
          <a:solidFill>
            <a:srgbClr val="F2F2F2"/>
          </a:solidFill>
        </p:spPr>
        <p:txBody>
          <a:bodyPr horzOverflow="overflow" wrap="square" lIns="25560" tIns="0" rIns="25558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0F243E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This report displays all actual and budgeted revenue and expenditures by object code series and by month. This report can be useful in ensuring you receive your revenue in a timely manner and that you stay within the board approved expenditure levels.</a:t>
            </a:r>
            <a:endParaRPr lang="en-US" sz="1800" b="0" i="0" u="none" strike="noStrike" dirty="0" err="1">
              <a:solidFill>
                <a:srgbClr val="0F243E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5" name="Rectangle 14"/>
          <p:cNvSpPr/>
          <p:nvPr/>
        </p:nvSpPr>
        <p:spPr bwMode="auto">
          <a:xfrm>
            <a:off x="8451000" y="685799"/>
            <a:ext cx="7421399" cy="460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41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Actual to Budget Summary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12207239"/>
            <a:ext cx="24323040" cy="1280160"/>
          </a:xfrm>
          <a:prstGeom prst="rect">
            <a:avLst/>
          </a:prstGeom>
          <a:noFill/>
        </p:spPr>
      </p:sp>
      <p:sp>
        <p:nvSpPr>
          <p:cNvPr id="17" name="Rectangle 16"/>
          <p:cNvSpPr/>
          <p:nvPr/>
        </p:nvSpPr>
        <p:spPr bwMode="auto">
          <a:xfrm>
            <a:off x="20299680" y="12298680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  <p:sp>
        <p:nvSpPr>
          <p:cNvPr id="18" name="Rectangle 17"/>
          <p:cNvSpPr/>
          <p:nvPr/>
        </p:nvSpPr>
        <p:spPr bwMode="auto">
          <a:xfrm>
            <a:off x="91439" y="12664440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9" name="Rectangle 18"/>
          <p:cNvSpPr/>
          <p:nvPr/>
        </p:nvSpPr>
        <p:spPr bwMode="auto">
          <a:xfrm>
            <a:off x="1005840" y="1275587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1:55:29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6377760" y="2651760"/>
            <a:ext cx="11567159" cy="420623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023360" y="6949439"/>
          <a:ext cx="7366320" cy="4823795"/>
        </p:xfrm>
        <a:graphic>
          <a:graphicData uri="http://schemas.openxmlformats.org/drawingml/2006/table">
            <a:tbl>
              <a:tblPr/>
              <a:tblGrid>
                <a:gridCol w="224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Cash Amount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20" marR="101519" marT="101520" marB="10151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or Projected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20" marB="10151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July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$5,121,620.34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August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$8,718,061.60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September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$11,113,904.09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October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$10,905,645.35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November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$10,390,528.49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December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$10,808,568.05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January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$11,507,548.45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February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$10,527,180.02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March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$9,600,208.18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April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$9,600,208.18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$9,600,208.18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June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$9,600,208.18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801600" y="6949439"/>
          <a:ext cx="7281360" cy="4823795"/>
        </p:xfrm>
        <a:graphic>
          <a:graphicData uri="http://schemas.openxmlformats.org/drawingml/2006/table">
            <a:tbl>
              <a:tblPr/>
              <a:tblGrid>
                <a:gridCol w="216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/>
                    <a:lnR w="9524" cmpd="sng">
                      <a:solidFill>
                        <a:srgbClr val="D3D3D3"/>
                      </a:solidFill>
                      <a:prstDash val="solid"/>
                    </a:lnR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Cash Amount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20" marB="101519" anchor="ctr">
                    <a:lnL w="9524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or Projected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20" marB="10151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July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$9,574,236.91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August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$8,611,838.91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September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$9,246,236.00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October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$8,268,561.64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November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$10,201,001.92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December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$10,880,194.48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January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$10,880,095.75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February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$10,109,841.05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March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$10,730,579.00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April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$10,650,234.00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May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$10,355,047.00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June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$11,799,912.00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0" name="Rectangle 9"/>
          <p:cNvSpPr/>
          <p:nvPr/>
        </p:nvSpPr>
        <p:spPr bwMode="auto">
          <a:xfrm>
            <a:off x="4943159" y="731519"/>
            <a:ext cx="14435639" cy="460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41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Monthly Cash Balance Over Time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2926079"/>
            <a:ext cx="1920240" cy="82296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" name="Rectangle 11"/>
          <p:cNvSpPr/>
          <p:nvPr/>
        </p:nvSpPr>
        <p:spPr bwMode="auto">
          <a:xfrm>
            <a:off x="8732520" y="1920240"/>
            <a:ext cx="6858000" cy="640080"/>
          </a:xfrm>
          <a:prstGeom prst="rect">
            <a:avLst/>
          </a:prstGeom>
          <a:solidFill>
            <a:srgbClr val="81C4BE"/>
          </a:solidFill>
        </p:spPr>
        <p:txBody>
          <a:bodyPr horzOverflow="overflow" wrap="square" lIns="2555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24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Current fiscal year and prior year</a:t>
            </a:r>
            <a:endParaRPr lang="en-US" sz="24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12298680"/>
            <a:ext cx="24323040" cy="1188720"/>
          </a:xfrm>
          <a:prstGeom prst="rect">
            <a:avLst/>
          </a:prstGeom>
          <a:noFill/>
        </p:spPr>
      </p:sp>
      <p:sp>
        <p:nvSpPr>
          <p:cNvPr id="14" name="Rectangle 13"/>
          <p:cNvSpPr/>
          <p:nvPr/>
        </p:nvSpPr>
        <p:spPr bwMode="auto">
          <a:xfrm>
            <a:off x="20025360" y="12298680"/>
            <a:ext cx="3383280" cy="1188720"/>
          </a:xfrm>
          <a:prstGeom prst="rect">
            <a:avLst/>
          </a:prstGeom>
          <a:blipFill>
            <a:blip r:embed="rId4"/>
            <a:stretch>
              <a:fillRect t="18000" b="18000"/>
            </a:stretch>
          </a:blipFill>
        </p:spPr>
      </p:sp>
      <p:sp>
        <p:nvSpPr>
          <p:cNvPr id="15" name="Rectangle 14"/>
          <p:cNvSpPr/>
          <p:nvPr/>
        </p:nvSpPr>
        <p:spPr bwMode="auto">
          <a:xfrm>
            <a:off x="914399" y="12664440"/>
            <a:ext cx="18836639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6" name="Rectangle 15"/>
          <p:cNvSpPr/>
          <p:nvPr/>
        </p:nvSpPr>
        <p:spPr bwMode="auto">
          <a:xfrm>
            <a:off x="914399" y="1275587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1:55:29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57240"/>
            <a:ext cx="24323040" cy="984887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57240"/>
            <a:ext cx="24323040" cy="984887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57240"/>
            <a:ext cx="24323040" cy="984887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54320" y="3300119"/>
          <a:ext cx="7789680" cy="6903720"/>
        </p:xfrm>
        <a:graphic>
          <a:graphicData uri="http://schemas.openxmlformats.org/drawingml/2006/table">
            <a:tbl>
              <a:tblPr/>
              <a:tblGrid>
                <a:gridCol w="4601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Accounts Receivable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$608,791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Cash and Cash Equivalents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$10,109,841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Employee Advances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$476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Prepaid Expenses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$319,445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Short Term Investments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$768,842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Current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$11,807,395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Fixed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Fixed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$108,251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Fixed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$108,251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$10,220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Other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$10,220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Assets</a:t>
                      </a:r>
                      <a:endParaRPr lang="en-US" sz="1600" b="1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$11,925,865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239360" y="3300119"/>
          <a:ext cx="7775279" cy="7635239"/>
        </p:xfrm>
        <a:graphic>
          <a:graphicData uri="http://schemas.openxmlformats.org/drawingml/2006/table">
            <a:tbl>
              <a:tblPr/>
              <a:tblGrid>
                <a:gridCol w="4624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Liabilities and Net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 Liabilities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Accounts Payable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$314,443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Accrued Liabilities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$2,454,602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Short Term Liability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$3,186,343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Current Liabilities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$5,955,388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Long Term Liabilities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Liabilities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$104,319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Long Term Liabilities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$104,319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Liabilities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$6,059,707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Net Increase/(Decrease in Net Assets)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Net Increase/(Decrease) in Net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($3,683,467)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Net Increase/(Decrease) in Net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($3,683,467)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Ending Net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Ending Net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$9,549,625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Net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$9,549,625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Liabilities and Net Assets</a:t>
                      </a:r>
                      <a:endParaRPr lang="en-US" sz="1600" b="1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$11,925,865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0" y="2667239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Rectangle 8"/>
          <p:cNvSpPr/>
          <p:nvPr/>
        </p:nvSpPr>
        <p:spPr bwMode="auto">
          <a:xfrm>
            <a:off x="5766119" y="1967759"/>
            <a:ext cx="12790799" cy="1217160"/>
          </a:xfrm>
          <a:prstGeom prst="rect">
            <a:avLst/>
          </a:prstGeom>
          <a:solidFill>
            <a:srgbClr val="F2F2F2"/>
          </a:solidFill>
        </p:spPr>
      </p:sp>
      <p:sp>
        <p:nvSpPr>
          <p:cNvPr id="10" name="Rectangle 9"/>
          <p:cNvSpPr/>
          <p:nvPr/>
        </p:nvSpPr>
        <p:spPr bwMode="auto">
          <a:xfrm>
            <a:off x="6217920" y="2058119"/>
            <a:ext cx="11887200" cy="1036080"/>
          </a:xfrm>
          <a:prstGeom prst="rect">
            <a:avLst/>
          </a:prstGeom>
          <a:noFill/>
        </p:spPr>
        <p:txBody>
          <a:bodyPr horzOverflow="overflow" wrap="square" lIns="101519" tIns="101520" rIns="101520" bIns="101519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The balance sheet displays all of the school’s assets and the school’s obligations (‘liabilities’) at a particular point in time. It is a useful way to ensure the school has enough money to pay off its debts. </a:t>
            </a:r>
            <a:endParaRPr lang="en-US" sz="1800" b="0" i="0" u="none" strike="noStrike" dirty="0" err="1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469520" y="1967759"/>
          <a:ext cx="3329280" cy="1035000"/>
        </p:xfrm>
        <a:graphic>
          <a:graphicData uri="http://schemas.openxmlformats.org/drawingml/2006/table">
            <a:tbl>
              <a:tblPr/>
              <a:tblGrid>
                <a:gridCol w="332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879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sz="2400" b="0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Liquidity Ratio</a:t>
                      </a:r>
                      <a:endParaRPr lang="en-US" sz="1800" b="0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8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4800" b="1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2.0</a:t>
                      </a:r>
                      <a:endParaRPr lang="en-US" sz="4800" b="1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20000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0" y="0"/>
            <a:ext cx="24323040" cy="1857240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3" name="Rectangle 12"/>
          <p:cNvSpPr/>
          <p:nvPr/>
        </p:nvSpPr>
        <p:spPr bwMode="auto">
          <a:xfrm>
            <a:off x="2096640" y="438120"/>
            <a:ext cx="20130479" cy="981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41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Balance Sheet Summary FY 2022-2023 - February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12273840"/>
            <a:ext cx="24323040" cy="1213559"/>
          </a:xfrm>
          <a:prstGeom prst="rect">
            <a:avLst/>
          </a:prstGeom>
          <a:noFill/>
        </p:spPr>
      </p:sp>
      <p:sp>
        <p:nvSpPr>
          <p:cNvPr id="15" name="Rectangle 14"/>
          <p:cNvSpPr/>
          <p:nvPr/>
        </p:nvSpPr>
        <p:spPr bwMode="auto">
          <a:xfrm>
            <a:off x="20002319" y="12298680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  <p:sp>
        <p:nvSpPr>
          <p:cNvPr id="16" name="Rectangle 15"/>
          <p:cNvSpPr/>
          <p:nvPr/>
        </p:nvSpPr>
        <p:spPr bwMode="auto">
          <a:xfrm>
            <a:off x="365759" y="12710159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Rectangle 16"/>
          <p:cNvSpPr/>
          <p:nvPr/>
        </p:nvSpPr>
        <p:spPr bwMode="auto">
          <a:xfrm>
            <a:off x="1280160" y="12801600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3/20/2023 1:55:29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9958680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995868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9958680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70840" y="2584079"/>
          <a:ext cx="6673319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2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Executive VP of Client Services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Tom Nichols</a:t>
                      </a:r>
                      <a:br/>
                      <a:r>
                        <a:rPr sz="1800" b="0" i="0" u="sng" strike="noStrike" dirty="0">
                          <a:solidFill>
                            <a:srgbClr val="0000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  <a:hlinkClick r:id="rId3"/>
                        </a:rPr>
                        <a:t>tnichols@csmci.com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9360" y="4477679"/>
          <a:ext cx="6596279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4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School Business Manager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Kristin Nowak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knowak@csmci.com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069760" y="4477679"/>
          <a:ext cx="6558840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5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Account Manager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Mai Luong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mluong@csmci.com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8" marR="2556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069760" y="6371279"/>
          <a:ext cx="6520319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6"/>
                      <a:stretch>
                        <a:fillRect l="29000" t="5000" r="29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Associate AM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Kimber Nelson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knelson@csmci.com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8" marR="2556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0" y="2912400"/>
            <a:ext cx="1920240" cy="82296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069760" y="2584079"/>
          <a:ext cx="6539760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5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Regional AM Director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Mai Luong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mluong@csmci.com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8" marR="2556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3" name="Rectangle 12"/>
          <p:cNvSpPr/>
          <p:nvPr/>
        </p:nvSpPr>
        <p:spPr bwMode="auto">
          <a:xfrm>
            <a:off x="7582319" y="680399"/>
            <a:ext cx="9158760" cy="469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CSMC Charter School Support Team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12260159"/>
            <a:ext cx="24323040" cy="1227240"/>
          </a:xfrm>
          <a:prstGeom prst="rect">
            <a:avLst/>
          </a:prstGeom>
          <a:noFill/>
        </p:spPr>
      </p:sp>
      <p:sp>
        <p:nvSpPr>
          <p:cNvPr id="15" name="Rectangle 14"/>
          <p:cNvSpPr/>
          <p:nvPr/>
        </p:nvSpPr>
        <p:spPr bwMode="auto">
          <a:xfrm>
            <a:off x="19956599" y="12298680"/>
            <a:ext cx="3383280" cy="1188720"/>
          </a:xfrm>
          <a:prstGeom prst="rect">
            <a:avLst/>
          </a:prstGeom>
          <a:blipFill>
            <a:blip r:embed="rId8"/>
            <a:stretch>
              <a:fillRect t="18000" b="18000"/>
            </a:stretch>
          </a:blipFill>
        </p:spPr>
      </p:sp>
      <p:sp>
        <p:nvSpPr>
          <p:cNvPr id="16" name="Rectangle 15"/>
          <p:cNvSpPr/>
          <p:nvPr/>
        </p:nvSpPr>
        <p:spPr bwMode="auto">
          <a:xfrm>
            <a:off x="0" y="12700799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Rectangle 16"/>
          <p:cNvSpPr/>
          <p:nvPr/>
        </p:nvSpPr>
        <p:spPr bwMode="auto">
          <a:xfrm>
            <a:off x="914399" y="1279223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1:55:29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1042415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1042415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1042415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93920" y="2286000"/>
          <a:ext cx="17935920" cy="9966959"/>
        </p:xfrm>
        <a:graphic>
          <a:graphicData uri="http://schemas.openxmlformats.org/drawingml/2006/table">
            <a:tbl>
              <a:tblPr/>
              <a:tblGrid>
                <a:gridCol w="276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3/24/2023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Varies: Special education MOE pre-test;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3/25/2023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Board Meeting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3/28/2023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ESSER and GEER Annual Report due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3/29/2023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Webinar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3/31/2023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Winter Consolidated Application / CARS report possibly due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Audit firm selection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 700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CARES, ESSER, ESSER II, ESSER III, ELOG, ARP expenditure report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4/18/2023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Varies: Special education MOE pre-test;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4/19/2023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Regional Office Hours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4/22/2023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Varies: Special education federal and level 3 reports;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4/30/2023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Federal Cash Management Data Collection (CMDC)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ASES attendance and expenditure reports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May Board Meeting: Recommended public hearing for preliminary budget and LCAP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2022–23 P-2 Attendance Data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5/2/2023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Varies: Special education low incidence reimbursement;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5/3/2023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Webinar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5/8/2023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CALPADS EOY Submission Opens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5/9/2023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Workshop:  Charter Renewal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0" y="2697480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9" name="Rectangle 8"/>
          <p:cNvSpPr/>
          <p:nvPr/>
        </p:nvSpPr>
        <p:spPr bwMode="auto">
          <a:xfrm>
            <a:off x="8366760" y="640080"/>
            <a:ext cx="7589520" cy="54863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Looking Ahead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12252959"/>
            <a:ext cx="24323040" cy="1234440"/>
          </a:xfrm>
          <a:prstGeom prst="rect">
            <a:avLst/>
          </a:prstGeom>
          <a:noFill/>
        </p:spPr>
      </p:sp>
      <p:sp>
        <p:nvSpPr>
          <p:cNvPr id="11" name="Rectangle 10"/>
          <p:cNvSpPr/>
          <p:nvPr/>
        </p:nvSpPr>
        <p:spPr bwMode="auto">
          <a:xfrm>
            <a:off x="914399" y="12710159"/>
            <a:ext cx="19110959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2" name="Rectangle 11"/>
          <p:cNvSpPr/>
          <p:nvPr/>
        </p:nvSpPr>
        <p:spPr bwMode="auto">
          <a:xfrm>
            <a:off x="914399" y="12801600"/>
            <a:ext cx="1536192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00000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1:55:29 PM for Compass Charter Schools</a:t>
            </a:r>
            <a:endParaRPr lang="en-US" sz="1600" b="0" i="0" u="none" strike="noStrike" dirty="0" err="1">
              <a:solidFill>
                <a:srgbClr val="000000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025360" y="12298680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Telerik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1380</Words>
  <Application>Microsoft Office PowerPoint</Application>
  <PresentationFormat>Custom</PresentationFormat>
  <Paragraphs>382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Microsoft Sans Serif</vt:lpstr>
      <vt:lpstr>Montserrat</vt:lpstr>
      <vt:lpstr>Segoe UI</vt:lpstr>
      <vt:lpstr>Telerik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Nowak</dc:creator>
  <cp:lastModifiedBy>Kristin Nowak</cp:lastModifiedBy>
  <cp:revision>2</cp:revision>
  <dcterms:modified xsi:type="dcterms:W3CDTF">2023-03-20T20:58:52Z</dcterms:modified>
</cp:coreProperties>
</file>