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338" y="0"/>
            <a:ext cx="3038475" cy="46513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51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15f3c5ae5_2_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g1515f3c5ae5_2_0: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1515f3c5ae5_2_0: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1b3f4920c8_0_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g21b3f4920c8_0_8: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8" name="Google Shape;168;g21b3f4920c8_0_8: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1b3f4920c8_0_1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6" name="Google Shape;176;g21b3f4920c8_0_14: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7" name="Google Shape;177;g21b3f4920c8_0_14: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1b3f4920c8_0_2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5" name="Google Shape;185;g21b3f4920c8_0_20: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6" name="Google Shape;186;g21b3f4920c8_0_20: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1b3f4920c8_0_2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4" name="Google Shape;194;g21b3f4920c8_0_26: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5" name="Google Shape;195;g21b3f4920c8_0_26: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1b3f4920c8_0_3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3" name="Google Shape;203;g21b3f4920c8_0_32: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4" name="Google Shape;204;g21b3f4920c8_0_32: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1b3f4920c8_0_6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2" name="Google Shape;212;g21b3f4920c8_0_63: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13" name="Google Shape;213;g21b3f4920c8_0_63: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1b3f4920c8_0_7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1" name="Google Shape;221;g21b3f4920c8_0_72: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298450" lvl="2" marL="1371600" rtl="0" algn="l">
              <a:spcBef>
                <a:spcPts val="0"/>
              </a:spcBef>
              <a:spcAft>
                <a:spcPts val="0"/>
              </a:spcAft>
              <a:buClr>
                <a:schemeClr val="dk1"/>
              </a:buClr>
              <a:buSzPts val="1100"/>
              <a:buFont typeface="Cambria"/>
              <a:buChar char="■"/>
            </a:pPr>
            <a:r>
              <a:rPr lang="en-US" sz="1100">
                <a:latin typeface="Cambria"/>
                <a:ea typeface="Cambria"/>
                <a:cs typeface="Cambria"/>
                <a:sym typeface="Cambria"/>
              </a:rPr>
              <a:t>In the Online Learning Program, attendance is monitored through time spent in Accelerate Education courses, daily work submission in the Online Learning courses, Activity Logs, Attendance in synchronous sessions, and connection meetings (to discuss overcoming barr. </a:t>
            </a:r>
            <a:endParaRPr sz="1100">
              <a:latin typeface="Cambria"/>
              <a:ea typeface="Cambria"/>
              <a:cs typeface="Cambria"/>
              <a:sym typeface="Cambria"/>
            </a:endParaRPr>
          </a:p>
          <a:p>
            <a:pPr indent="-298450" lvl="3" marL="1828800" rtl="0" algn="l">
              <a:spcBef>
                <a:spcPts val="0"/>
              </a:spcBef>
              <a:spcAft>
                <a:spcPts val="0"/>
              </a:spcAft>
              <a:buClr>
                <a:schemeClr val="dk1"/>
              </a:buClr>
              <a:buSzPts val="1100"/>
              <a:buFont typeface="Cambria"/>
              <a:buChar char="●"/>
            </a:pPr>
            <a:r>
              <a:rPr lang="en-US" sz="1100">
                <a:latin typeface="Cambria"/>
                <a:ea typeface="Cambria"/>
                <a:cs typeface="Cambria"/>
                <a:sym typeface="Cambria"/>
              </a:rPr>
              <a:t>With additional data to determine scholar attendance and performance provided by the Student Information System (SIS), continuing to communicate connection meeting attendance with Online learning coaches and scholars has helped to increase this participation. </a:t>
            </a:r>
            <a:endParaRPr sz="1100">
              <a:latin typeface="Cambria"/>
              <a:ea typeface="Cambria"/>
              <a:cs typeface="Cambria"/>
              <a:sym typeface="Cambria"/>
            </a:endParaRPr>
          </a:p>
          <a:p>
            <a:pPr indent="-298450" lvl="3" marL="1828800" rtl="0" algn="l">
              <a:spcBef>
                <a:spcPts val="0"/>
              </a:spcBef>
              <a:spcAft>
                <a:spcPts val="0"/>
              </a:spcAft>
              <a:buClr>
                <a:schemeClr val="dk1"/>
              </a:buClr>
              <a:buSzPts val="1100"/>
              <a:buFont typeface="Cambria"/>
              <a:buChar char="●"/>
            </a:pPr>
            <a:r>
              <a:rPr lang="en-US" sz="1100">
                <a:latin typeface="Cambria"/>
                <a:ea typeface="Cambria"/>
                <a:cs typeface="Cambria"/>
                <a:sym typeface="Cambria"/>
              </a:rPr>
              <a:t>During the Online Learning data discussions each month, action plans created to support scholars also include strategies to ensure connection meeting attendance so learning coaches, scholars, and the teachers can collaborate to support scholar learning needs. </a:t>
            </a:r>
            <a:endParaRPr sz="1100">
              <a:latin typeface="Cambria"/>
              <a:ea typeface="Cambria"/>
              <a:cs typeface="Cambria"/>
              <a:sym typeface="Cambria"/>
            </a:endParaRPr>
          </a:p>
          <a:p>
            <a:pPr indent="0" lvl="0" marL="0" rtl="0" algn="l">
              <a:spcBef>
                <a:spcPts val="0"/>
              </a:spcBef>
              <a:spcAft>
                <a:spcPts val="0"/>
              </a:spcAft>
              <a:buNone/>
            </a:pPr>
            <a:r>
              <a:t/>
            </a:r>
            <a:endParaRPr/>
          </a:p>
        </p:txBody>
      </p:sp>
      <p:sp>
        <p:nvSpPr>
          <p:cNvPr id="222" name="Google Shape;222;g21b3f4920c8_0_72: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1b3f4920c8_0_87: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0" name="Google Shape;230;g21b3f4920c8_0_87: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298450" lvl="2" marL="1371600" rtl="0" algn="l">
              <a:spcBef>
                <a:spcPts val="0"/>
              </a:spcBef>
              <a:spcAft>
                <a:spcPts val="0"/>
              </a:spcAft>
              <a:buClr>
                <a:schemeClr val="dk1"/>
              </a:buClr>
              <a:buSzPts val="1100"/>
              <a:buFont typeface="Cambria"/>
              <a:buChar char="■"/>
            </a:pPr>
            <a:r>
              <a:rPr lang="en-US" sz="1100">
                <a:latin typeface="Cambria"/>
                <a:ea typeface="Cambria"/>
                <a:cs typeface="Cambria"/>
                <a:sym typeface="Cambria"/>
              </a:rPr>
              <a:t>In order to focus on restorative practices, during the tier 2 re-engagement process, learning coaches and scholars meet with a team that includes the program director and/or coordinator, supervising teacher, and support staff, as applicable, to address barriers to learning and create an action plan to help support scholars in building consistent processes and learning routines to work towards enabling their success in an independent study learning environment. </a:t>
            </a:r>
            <a:endParaRPr sz="1100">
              <a:latin typeface="Cambria"/>
              <a:ea typeface="Cambria"/>
              <a:cs typeface="Cambria"/>
              <a:sym typeface="Cambria"/>
            </a:endParaRPr>
          </a:p>
          <a:p>
            <a:pPr indent="0" lvl="0" marL="0" rtl="0" algn="l">
              <a:spcBef>
                <a:spcPts val="0"/>
              </a:spcBef>
              <a:spcAft>
                <a:spcPts val="0"/>
              </a:spcAft>
              <a:buNone/>
            </a:pPr>
            <a:r>
              <a:t/>
            </a:r>
            <a:endParaRPr/>
          </a:p>
        </p:txBody>
      </p:sp>
      <p:sp>
        <p:nvSpPr>
          <p:cNvPr id="231" name="Google Shape;231;g21b3f4920c8_0_87: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1c81d061af_1_3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9" name="Google Shape;239;g21c81d061af_1_32: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This graph is a breakdown of the of scholars who have earned a c or better, a b or better and a D or better. This data shows that our scholars are excelling academically with many high school aged scholars on track to graduate. This data shows all scholars on both the traditional grading scale as well as the mastery based grading scale.</a:t>
            </a:r>
            <a:endParaRPr/>
          </a:p>
        </p:txBody>
      </p:sp>
      <p:sp>
        <p:nvSpPr>
          <p:cNvPr id="240" name="Google Shape;240;g21c81d061af_1_32: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1da5b53b0a_6_1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8" name="Google Shape;248;g21da5b53b0a_6_15: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This graph is a breakdown of the of scholars who have earned a c or better, a b or better and a D or better. This data shows that our scholars are excelling academically with many high school aged scholars on track to graduate. This data shows all scholars on both the traditional grading scale as well as the mastery based grading scale.</a:t>
            </a:r>
            <a:endParaRPr/>
          </a:p>
        </p:txBody>
      </p:sp>
      <p:sp>
        <p:nvSpPr>
          <p:cNvPr id="249" name="Google Shape;249;g21da5b53b0a_6_15: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17cfbddf37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5" name="Google Shape;95;g217cfbddf37_0_0: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1100">
                <a:latin typeface="Cambria"/>
                <a:ea typeface="Cambria"/>
                <a:cs typeface="Cambria"/>
                <a:sym typeface="Cambria"/>
              </a:rPr>
              <a:t>Star Reading and Attendance</a:t>
            </a:r>
            <a:endParaRPr b="1" sz="1100">
              <a:latin typeface="Cambria"/>
              <a:ea typeface="Cambria"/>
              <a:cs typeface="Cambria"/>
              <a:sym typeface="Cambria"/>
            </a:endParaRPr>
          </a:p>
          <a:p>
            <a:pPr indent="0" lvl="0" marL="0" rtl="0" algn="l">
              <a:spcBef>
                <a:spcPts val="0"/>
              </a:spcBef>
              <a:spcAft>
                <a:spcPts val="0"/>
              </a:spcAft>
              <a:buNone/>
            </a:pPr>
            <a:r>
              <a:rPr lang="en-US" sz="1100">
                <a:latin typeface="Cambria"/>
                <a:ea typeface="Cambria"/>
                <a:cs typeface="Cambria"/>
                <a:sym typeface="Cambria"/>
              </a:rPr>
              <a:t>Scholars that attended </a:t>
            </a:r>
            <a:r>
              <a:rPr lang="en-US" sz="1100">
                <a:solidFill>
                  <a:srgbClr val="202124"/>
                </a:solidFill>
                <a:highlight>
                  <a:schemeClr val="lt1"/>
                </a:highlight>
                <a:latin typeface="Cambria"/>
                <a:ea typeface="Cambria"/>
                <a:cs typeface="Cambria"/>
                <a:sym typeface="Cambria"/>
              </a:rPr>
              <a:t> ≥</a:t>
            </a:r>
            <a:r>
              <a:rPr lang="en-US" sz="1100">
                <a:latin typeface="Cambria"/>
                <a:ea typeface="Cambria"/>
                <a:cs typeface="Cambria"/>
                <a:sym typeface="Cambria"/>
              </a:rPr>
              <a:t>50% of their intervention live sessions with tutors, outperformed those that attended &lt;50% of sessions:</a:t>
            </a:r>
            <a:endParaRPr sz="1100">
              <a:latin typeface="Cambria"/>
              <a:ea typeface="Cambria"/>
              <a:cs typeface="Cambria"/>
              <a:sym typeface="Cambria"/>
            </a:endParaRPr>
          </a:p>
          <a:p>
            <a:pPr indent="-298450" lvl="0" marL="457200" rtl="0" algn="l">
              <a:spcBef>
                <a:spcPts val="0"/>
              </a:spcBef>
              <a:spcAft>
                <a:spcPts val="0"/>
              </a:spcAft>
              <a:buClr>
                <a:schemeClr val="dk1"/>
              </a:buClr>
              <a:buSzPts val="1100"/>
              <a:buFont typeface="Cambria"/>
              <a:buChar char="●"/>
            </a:pPr>
            <a:r>
              <a:rPr lang="en-US" sz="1100">
                <a:latin typeface="Cambria"/>
                <a:ea typeface="Cambria"/>
                <a:cs typeface="Cambria"/>
                <a:sym typeface="Cambria"/>
              </a:rPr>
              <a:t>35.7% of scholars that attended</a:t>
            </a:r>
            <a:r>
              <a:rPr lang="en-US" sz="1100">
                <a:solidFill>
                  <a:srgbClr val="202124"/>
                </a:solidFill>
                <a:highlight>
                  <a:schemeClr val="lt1"/>
                </a:highlight>
                <a:latin typeface="Cambria"/>
                <a:ea typeface="Cambria"/>
                <a:cs typeface="Cambria"/>
                <a:sym typeface="Cambria"/>
              </a:rPr>
              <a:t> </a:t>
            </a:r>
            <a:r>
              <a:rPr b="1" lang="en-US" sz="1100">
                <a:latin typeface="Cambria"/>
                <a:ea typeface="Cambria"/>
                <a:cs typeface="Cambria"/>
                <a:sym typeface="Cambria"/>
              </a:rPr>
              <a:t> &gt;50% </a:t>
            </a:r>
            <a:r>
              <a:rPr lang="en-US" sz="1100">
                <a:latin typeface="Cambria"/>
                <a:ea typeface="Cambria"/>
                <a:cs typeface="Cambria"/>
                <a:sym typeface="Cambria"/>
              </a:rPr>
              <a:t>of their intervention live sessions with tutors were </a:t>
            </a:r>
            <a:r>
              <a:rPr lang="en-US" sz="1100">
                <a:solidFill>
                  <a:srgbClr val="202124"/>
                </a:solidFill>
                <a:highlight>
                  <a:schemeClr val="lt1"/>
                </a:highlight>
                <a:latin typeface="Cambria"/>
                <a:ea typeface="Cambria"/>
                <a:cs typeface="Cambria"/>
                <a:sym typeface="Cambria"/>
              </a:rPr>
              <a:t>On-Watch or At/Above</a:t>
            </a:r>
            <a:endParaRPr sz="1100">
              <a:latin typeface="Cambria"/>
              <a:ea typeface="Cambria"/>
              <a:cs typeface="Cambria"/>
              <a:sym typeface="Cambria"/>
            </a:endParaRPr>
          </a:p>
          <a:p>
            <a:pPr indent="-298450" lvl="0" marL="457200" rtl="0" algn="l">
              <a:spcBef>
                <a:spcPts val="0"/>
              </a:spcBef>
              <a:spcAft>
                <a:spcPts val="0"/>
              </a:spcAft>
              <a:buClr>
                <a:schemeClr val="dk1"/>
              </a:buClr>
              <a:buSzPts val="1100"/>
              <a:buFont typeface="Cambria"/>
              <a:buChar char="●"/>
            </a:pPr>
            <a:r>
              <a:rPr lang="en-US" sz="1100">
                <a:latin typeface="Cambria"/>
                <a:ea typeface="Cambria"/>
                <a:cs typeface="Cambria"/>
                <a:sym typeface="Cambria"/>
              </a:rPr>
              <a:t>30.8% of scholars that attended</a:t>
            </a:r>
            <a:r>
              <a:rPr b="1" lang="en-US" sz="1100">
                <a:solidFill>
                  <a:srgbClr val="202124"/>
                </a:solidFill>
                <a:highlight>
                  <a:schemeClr val="lt1"/>
                </a:highlight>
                <a:latin typeface="Cambria"/>
                <a:ea typeface="Cambria"/>
                <a:cs typeface="Cambria"/>
                <a:sym typeface="Cambria"/>
              </a:rPr>
              <a:t> </a:t>
            </a:r>
            <a:r>
              <a:rPr b="1" lang="en-US" sz="1100">
                <a:latin typeface="Cambria"/>
                <a:ea typeface="Cambria"/>
                <a:cs typeface="Cambria"/>
                <a:sym typeface="Cambria"/>
              </a:rPr>
              <a:t>&lt;50%</a:t>
            </a:r>
            <a:r>
              <a:rPr lang="en-US" sz="1100">
                <a:latin typeface="Cambria"/>
                <a:ea typeface="Cambria"/>
                <a:cs typeface="Cambria"/>
                <a:sym typeface="Cambria"/>
              </a:rPr>
              <a:t> of their intervention live sessions with tutors were </a:t>
            </a:r>
            <a:r>
              <a:rPr lang="en-US" sz="1100">
                <a:solidFill>
                  <a:srgbClr val="202124"/>
                </a:solidFill>
                <a:highlight>
                  <a:schemeClr val="lt1"/>
                </a:highlight>
                <a:latin typeface="Cambria"/>
                <a:ea typeface="Cambria"/>
                <a:cs typeface="Cambria"/>
                <a:sym typeface="Cambria"/>
              </a:rPr>
              <a:t>On-Watch or At/Above</a:t>
            </a:r>
            <a:endParaRPr sz="1100">
              <a:latin typeface="Cambria"/>
              <a:ea typeface="Cambria"/>
              <a:cs typeface="Cambria"/>
              <a:sym typeface="Cambria"/>
            </a:endParaRPr>
          </a:p>
          <a:p>
            <a:pPr indent="-298450" lvl="0" marL="457200" rtl="0" algn="l">
              <a:spcBef>
                <a:spcPts val="0"/>
              </a:spcBef>
              <a:spcAft>
                <a:spcPts val="0"/>
              </a:spcAft>
              <a:buClr>
                <a:schemeClr val="dk1"/>
              </a:buClr>
              <a:buSzPts val="1100"/>
              <a:buFont typeface="Cambria"/>
              <a:buChar char="●"/>
            </a:pPr>
            <a:r>
              <a:rPr lang="en-US" sz="1100">
                <a:latin typeface="Cambria"/>
                <a:ea typeface="Cambria"/>
                <a:cs typeface="Cambria"/>
                <a:sym typeface="Cambria"/>
              </a:rPr>
              <a:t>25% of scholars who never attended were </a:t>
            </a:r>
            <a:r>
              <a:rPr lang="en-US" sz="1100">
                <a:solidFill>
                  <a:srgbClr val="202124"/>
                </a:solidFill>
                <a:highlight>
                  <a:schemeClr val="lt1"/>
                </a:highlight>
                <a:latin typeface="Cambria"/>
                <a:ea typeface="Cambria"/>
                <a:cs typeface="Cambria"/>
                <a:sym typeface="Cambria"/>
              </a:rPr>
              <a:t>On-Watch or At/Above.</a:t>
            </a:r>
            <a:endParaRPr/>
          </a:p>
        </p:txBody>
      </p:sp>
      <p:sp>
        <p:nvSpPr>
          <p:cNvPr id="96" name="Google Shape;96;g217cfbddf37_0_0: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1da5b53b0a_6_25: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7" name="Google Shape;257;g21da5b53b0a_6_25: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This graph is a breakdown of the of scholars who have earned a c or better, a b or better and a D or better. This data shows that our scholars are excelling academically with many high school aged scholars on track to graduate. This data shows all scholars on both the traditional grading scale as well as the mastery based grading scale.</a:t>
            </a:r>
            <a:endParaRPr/>
          </a:p>
        </p:txBody>
      </p:sp>
      <p:sp>
        <p:nvSpPr>
          <p:cNvPr id="258" name="Google Shape;258;g21da5b53b0a_6_25: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1da5b53b0a_6_3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6" name="Google Shape;266;g21da5b53b0a_6_34: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This graph is a breakdown of the of scholars who have earned a c or better, a b or better and a D or better. This data shows that our scholars are excelling academically with many high school aged scholars on track to graduate. This data shows all scholars on both the traditional grading scale as well as the mastery based grading scale.</a:t>
            </a:r>
            <a:endParaRPr/>
          </a:p>
        </p:txBody>
      </p:sp>
      <p:sp>
        <p:nvSpPr>
          <p:cNvPr id="267" name="Google Shape;267;g21da5b53b0a_6_34: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1da5b53b0a_6_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5" name="Google Shape;275;g21da5b53b0a_6_4: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This graph is a breakdown of the of scholars who have earned a c or better, a b or better and a D or better. This data shows that our scholars are excelling academically with many high school aged scholars on track to graduate. This data shows all scholars on both the traditional grading scale as well as the mastery based grading scale.</a:t>
            </a:r>
            <a:endParaRPr/>
          </a:p>
        </p:txBody>
      </p:sp>
      <p:sp>
        <p:nvSpPr>
          <p:cNvPr id="276" name="Google Shape;276;g21da5b53b0a_6_4: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1c81d061af_1_1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4" name="Google Shape;284;g21c81d061af_1_13: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The blue bar in this chart  shows the % of scholars who received at least 1 tier notice during the first semester of the school year for the specific subgroup. This number is in comparison to the overall number of students in that scope that went from tier 1 to tier 2.. The red bar indicates that 22% of the overall number of scholars in that scope went to tier 2 and the yellow show the number that went to tier 3.</a:t>
            </a:r>
            <a:endParaRPr/>
          </a:p>
        </p:txBody>
      </p:sp>
      <p:sp>
        <p:nvSpPr>
          <p:cNvPr id="285" name="Google Shape;285;g21c81d061af_1_13: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1c81d061af_1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3" name="Google Shape;293;g21c81d061af_1_0: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The blue bar in this chart  shows the % of scholars who received at least 1 tier notice during  the first semester of the school year. This number is in comparison to the overall number of </a:t>
            </a:r>
            <a:r>
              <a:rPr lang="en-US"/>
              <a:t>students</a:t>
            </a:r>
            <a:r>
              <a:rPr lang="en-US"/>
              <a:t> in that scope. The red bar indicates that 22% of the overall number of scholars in that scope went to tier 2 and the yellow show the number that went to tier 3.</a:t>
            </a:r>
            <a:endParaRPr/>
          </a:p>
        </p:txBody>
      </p:sp>
      <p:sp>
        <p:nvSpPr>
          <p:cNvPr id="294" name="Google Shape;294;g21c81d061af_1_0: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1da5b53b0a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2" name="Google Shape;302;g21da5b53b0a_0_0: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g21da5b53b0a_0_0: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17defd371e_1_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1" name="Google Shape;311;g217defd371e_1_8: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g217defd371e_1_8: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515f3c5ae5_2_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9" name="Google Shape;319;g1515f3c5ae5_2_30: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g1515f3c5ae5_2_30: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17defd371e_1_2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7" name="Google Shape;327;g217defd371e_1_23: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217defd371e_1_23: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17defd371e_1_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5" name="Google Shape;335;g217defd371e_1_1: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217defd371e_1_1: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17cfbddf37_0_9: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4" name="Google Shape;104;g217cfbddf37_0_9: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sz="1500"/>
              <a:t>Out of 80 6-12th grade EL scholars, it was noted that semester 1 ELA grades for scholars that attended 50% or more of their EL live sync sessions, were considerably higher that those for scholars that attended less than 50%.  </a:t>
            </a:r>
            <a:endParaRPr sz="1500"/>
          </a:p>
          <a:p>
            <a:pPr indent="0" lvl="0" marL="0" rtl="0" algn="l">
              <a:spcBef>
                <a:spcPts val="0"/>
              </a:spcBef>
              <a:spcAft>
                <a:spcPts val="0"/>
              </a:spcAft>
              <a:buClr>
                <a:schemeClr val="dk1"/>
              </a:buClr>
              <a:buFont typeface="Arial"/>
              <a:buNone/>
            </a:pPr>
            <a:r>
              <a:rPr lang="en-US" sz="1500"/>
              <a:t>&gt;50%: A- 30%, B- 41%, C- 22%, D- 4%, F- 4%(C or higher: 93%)</a:t>
            </a:r>
            <a:endParaRPr sz="1500"/>
          </a:p>
          <a:p>
            <a:pPr indent="0" lvl="0" marL="0" rtl="0" algn="l">
              <a:spcBef>
                <a:spcPts val="0"/>
              </a:spcBef>
              <a:spcAft>
                <a:spcPts val="0"/>
              </a:spcAft>
              <a:buClr>
                <a:schemeClr val="dk1"/>
              </a:buClr>
              <a:buFont typeface="Arial"/>
              <a:buNone/>
            </a:pPr>
            <a:r>
              <a:rPr lang="en-US" sz="1500"/>
              <a:t>&lt;50%: A- 6%, B- 13%, C- 36%, D- 30%, F- 15% (C or higher: 55%)</a:t>
            </a:r>
            <a:endParaRPr sz="1500"/>
          </a:p>
          <a:p>
            <a:pPr indent="0" lvl="0" marL="457200" rtl="0" algn="l">
              <a:spcBef>
                <a:spcPts val="0"/>
              </a:spcBef>
              <a:spcAft>
                <a:spcPts val="0"/>
              </a:spcAft>
              <a:buNone/>
            </a:pPr>
            <a:r>
              <a:t/>
            </a:r>
            <a:endParaRPr/>
          </a:p>
        </p:txBody>
      </p:sp>
      <p:sp>
        <p:nvSpPr>
          <p:cNvPr id="105" name="Google Shape;105;g217cfbddf37_0_9: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17defd371e_1_1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3" name="Google Shape;343;g217defd371e_1_16: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217defd371e_1_16: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17defd371e_1_3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1" name="Google Shape;351;g217defd371e_1_30: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217defd371e_1_30: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515f3c5ae5_2_3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9" name="Google Shape;359;g1515f3c5ae5_2_37:notes"/>
          <p:cNvSpPr txBox="1"/>
          <p:nvPr>
            <p:ph idx="1" type="body"/>
          </p:nvPr>
        </p:nvSpPr>
        <p:spPr>
          <a:xfrm>
            <a:off x="701675" y="4416425"/>
            <a:ext cx="5607050" cy="41830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1515f3c5ae5_2_37:notes"/>
          <p:cNvSpPr txBox="1"/>
          <p:nvPr>
            <p:ph idx="12" type="sldNum"/>
          </p:nvPr>
        </p:nvSpPr>
        <p:spPr>
          <a:xfrm>
            <a:off x="3970338" y="8829675"/>
            <a:ext cx="3038475" cy="46513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fd77a8eb6d_0_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2" name="Google Shape;112;g1fd77a8eb6d_0_1: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rgbClr val="202124"/>
                </a:solidFill>
                <a:highlight>
                  <a:srgbClr val="FFFFFF"/>
                </a:highlight>
                <a:latin typeface="Cambria"/>
                <a:ea typeface="Cambria"/>
                <a:cs typeface="Cambria"/>
                <a:sym typeface="Cambria"/>
              </a:rPr>
              <a:t>At MOY, 20% of K-5 EL scholars moved into In or Above Grade Level Material (GLM) in Lexia EL scholars moved into In or Above Grade Level Material (GLM) in Lexia</a:t>
            </a:r>
            <a:endParaRPr/>
          </a:p>
          <a:p>
            <a:pPr indent="0" lvl="0" marL="0" rtl="0" algn="l">
              <a:spcBef>
                <a:spcPts val="0"/>
              </a:spcBef>
              <a:spcAft>
                <a:spcPts val="0"/>
              </a:spcAft>
              <a:buNone/>
            </a:pPr>
            <a:r>
              <a:t/>
            </a:r>
            <a:endParaRPr sz="1100">
              <a:solidFill>
                <a:srgbClr val="202124"/>
              </a:solidFill>
              <a:highlight>
                <a:srgbClr val="FFFFFF"/>
              </a:highlight>
              <a:latin typeface="Cambria"/>
              <a:ea typeface="Cambria"/>
              <a:cs typeface="Cambria"/>
              <a:sym typeface="Cambria"/>
            </a:endParaRPr>
          </a:p>
        </p:txBody>
      </p:sp>
      <p:sp>
        <p:nvSpPr>
          <p:cNvPr id="113" name="Google Shape;113;g1fd77a8eb6d_0_1: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fd77a8eb6d_0_1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0" name="Google Shape;120;g1fd77a8eb6d_0_10: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For 612: At MOY, 20% of EL scholars had moved into In or Above Grade Level Material (GLM) in Lexia</a:t>
            </a:r>
            <a:endParaRPr/>
          </a:p>
          <a:p>
            <a:pPr indent="-317500" lvl="0" marL="457200" rtl="0" algn="l">
              <a:spcBef>
                <a:spcPts val="0"/>
              </a:spcBef>
              <a:spcAft>
                <a:spcPts val="0"/>
              </a:spcAft>
              <a:buClr>
                <a:schemeClr val="dk1"/>
              </a:buClr>
              <a:buSzPts val="1400"/>
              <a:buChar char="-"/>
            </a:pPr>
            <a:r>
              <a:rPr lang="en-US"/>
              <a:t>Word Study- 25% of EL scholars had moved into Intermediate or Advanced in Lexia</a:t>
            </a:r>
            <a:endParaRPr/>
          </a:p>
          <a:p>
            <a:pPr indent="-317500" lvl="0" marL="457200" rtl="0" algn="l">
              <a:spcBef>
                <a:spcPts val="0"/>
              </a:spcBef>
              <a:spcAft>
                <a:spcPts val="0"/>
              </a:spcAft>
              <a:buClr>
                <a:schemeClr val="dk1"/>
              </a:buClr>
              <a:buSzPts val="1400"/>
              <a:buChar char="-"/>
            </a:pPr>
            <a:r>
              <a:rPr lang="en-US"/>
              <a:t>Grammar- 16% % of EL scholars had moved into Intermediate or Advanced in Lexia</a:t>
            </a:r>
            <a:endParaRPr/>
          </a:p>
          <a:p>
            <a:pPr indent="-317500" lvl="0" marL="457200" rtl="0" algn="l">
              <a:spcBef>
                <a:spcPts val="0"/>
              </a:spcBef>
              <a:spcAft>
                <a:spcPts val="0"/>
              </a:spcAft>
              <a:buClr>
                <a:schemeClr val="dk1"/>
              </a:buClr>
              <a:buSzPts val="1400"/>
              <a:buChar char="-"/>
            </a:pPr>
            <a:r>
              <a:rPr lang="en-US"/>
              <a:t>Comprehension- 23% of EL scholars had moved into Intermediate or Advanced in Lexia</a:t>
            </a:r>
            <a:endParaRPr/>
          </a:p>
          <a:p>
            <a:pPr indent="0" lvl="0" marL="0" rtl="0" algn="l">
              <a:spcBef>
                <a:spcPts val="0"/>
              </a:spcBef>
              <a:spcAft>
                <a:spcPts val="0"/>
              </a:spcAft>
              <a:buNone/>
            </a:pPr>
            <a:r>
              <a:t/>
            </a:r>
            <a:endParaRPr/>
          </a:p>
        </p:txBody>
      </p:sp>
      <p:sp>
        <p:nvSpPr>
          <p:cNvPr id="121" name="Google Shape;121;g1fd77a8eb6d_0_10: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d77a8eb6d_0_2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 name="Google Shape;130;g1fd77a8eb6d_0_22: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1" name="Google Shape;131;g1fd77a8eb6d_0_22: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fd77a8eb6d_0_3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9" name="Google Shape;139;g1fd77a8eb6d_0_33: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0" name="Google Shape;140;g1fd77a8eb6d_0_33: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1b3f4920c8_0_3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8" name="Google Shape;148;g21b3f4920c8_0_38: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9" name="Google Shape;149;g21b3f4920c8_0_38: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1b3f4920c8_0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8" name="Google Shape;158;g21b3f4920c8_0_0: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9" name="Google Shape;159;g21b3f4920c8_0_0:notes"/>
          <p:cNvSpPr txBox="1"/>
          <p:nvPr>
            <p:ph idx="12" type="sldNum"/>
          </p:nvPr>
        </p:nvSpPr>
        <p:spPr>
          <a:xfrm>
            <a:off x="3970338" y="8829675"/>
            <a:ext cx="3038400" cy="4650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chemeClr val="dk1"/>
              </a:buClr>
              <a:buSzPts val="3200"/>
              <a:buFont typeface="Arial"/>
              <a:buNone/>
              <a:defRPr/>
            </a:lvl1pPr>
            <a:lvl2pPr lvl="1" algn="ctr">
              <a:spcBef>
                <a:spcPts val="560"/>
              </a:spcBef>
              <a:spcAft>
                <a:spcPts val="0"/>
              </a:spcAft>
              <a:buClr>
                <a:schemeClr val="dk1"/>
              </a:buClr>
              <a:buSzPts val="2800"/>
              <a:buFont typeface="Arial"/>
              <a:buNone/>
              <a:defRPr/>
            </a:lvl2pPr>
            <a:lvl3pPr lvl="2" algn="ctr">
              <a:spcBef>
                <a:spcPts val="480"/>
              </a:spcBef>
              <a:spcAft>
                <a:spcPts val="0"/>
              </a:spcAft>
              <a:buClr>
                <a:schemeClr val="dk1"/>
              </a:buClr>
              <a:buSzPts val="2400"/>
              <a:buFont typeface="Arial"/>
              <a:buNone/>
              <a:defRPr/>
            </a:lvl3pPr>
            <a:lvl4pPr lvl="3" algn="ctr">
              <a:spcBef>
                <a:spcPts val="400"/>
              </a:spcBef>
              <a:spcAft>
                <a:spcPts val="0"/>
              </a:spcAft>
              <a:buClr>
                <a:schemeClr val="dk1"/>
              </a:buClr>
              <a:buSzPts val="2000"/>
              <a:buFont typeface="Arial"/>
              <a:buNone/>
              <a:defRPr/>
            </a:lvl4pPr>
            <a:lvl5pPr lvl="4" algn="ctr">
              <a:spcBef>
                <a:spcPts val="400"/>
              </a:spcBef>
              <a:spcAft>
                <a:spcPts val="0"/>
              </a:spcAft>
              <a:buClr>
                <a:schemeClr val="dk1"/>
              </a:buClr>
              <a:buSzPts val="2000"/>
              <a:buFont typeface="Arial"/>
              <a:buNone/>
              <a:defRPr/>
            </a:lvl5pPr>
            <a:lvl6pPr lvl="5" algn="ctr">
              <a:spcBef>
                <a:spcPts val="400"/>
              </a:spcBef>
              <a:spcAft>
                <a:spcPts val="0"/>
              </a:spcAft>
              <a:buClr>
                <a:schemeClr val="dk1"/>
              </a:buClr>
              <a:buSzPts val="2000"/>
              <a:buFont typeface="Arial"/>
              <a:buNone/>
              <a:defRPr/>
            </a:lvl6pPr>
            <a:lvl7pPr lvl="6" algn="ctr">
              <a:spcBef>
                <a:spcPts val="400"/>
              </a:spcBef>
              <a:spcAft>
                <a:spcPts val="0"/>
              </a:spcAft>
              <a:buClr>
                <a:schemeClr val="dk1"/>
              </a:buClr>
              <a:buSzPts val="2000"/>
              <a:buFont typeface="Arial"/>
              <a:buNone/>
              <a:defRPr/>
            </a:lvl7pPr>
            <a:lvl8pPr lvl="7" algn="ctr">
              <a:spcBef>
                <a:spcPts val="400"/>
              </a:spcBef>
              <a:spcAft>
                <a:spcPts val="0"/>
              </a:spcAft>
              <a:buClr>
                <a:schemeClr val="dk1"/>
              </a:buClr>
              <a:buSzPts val="2000"/>
              <a:buFont typeface="Arial"/>
              <a:buNone/>
              <a:defRPr/>
            </a:lvl8pPr>
            <a:lvl9pPr lvl="8" algn="ctr">
              <a:spcBef>
                <a:spcPts val="400"/>
              </a:spcBef>
              <a:spcAft>
                <a:spcPts val="0"/>
              </a:spcAft>
              <a:buClr>
                <a:schemeClr val="dk1"/>
              </a:buClr>
              <a:buSzPts val="2000"/>
              <a:buFont typeface="Arial"/>
              <a:buNone/>
              <a:defRPr/>
            </a:lvl9pPr>
          </a:lstStyle>
          <a:p/>
        </p:txBody>
      </p:sp>
      <p:sp>
        <p:nvSpPr>
          <p:cNvPr id="18" name="Google Shape;18;p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1"/>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0" name="Google Shape;30;p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5"/>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6" name="Google Shape;36;p5"/>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7" name="Google Shape;37;p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3" name="Google Shape;43;p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4" name="Google Shape;44;p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45" name="Google Shape;45;p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46" name="Google Shape;46;p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2" name="Google Shape;62;p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69" name="Google Shape;69;p1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11" name="Google Shape;11;p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8.pn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4.pn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6.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4.png"/><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0.jpg"/><Relationship Id="rId5"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3"/>
          <p:cNvSpPr txBox="1"/>
          <p:nvPr>
            <p:ph type="ctrTitle"/>
          </p:nvPr>
        </p:nvSpPr>
        <p:spPr>
          <a:xfrm>
            <a:off x="685800" y="2514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400">
                <a:solidFill>
                  <a:srgbClr val="555555"/>
                </a:solidFill>
              </a:rPr>
              <a:t>Compass Charter Schools</a:t>
            </a:r>
            <a:endParaRPr sz="1400">
              <a:solidFill>
                <a:srgbClr val="B20000"/>
              </a:solidFill>
            </a:endParaRPr>
          </a:p>
        </p:txBody>
      </p:sp>
      <p:sp>
        <p:nvSpPr>
          <p:cNvPr id="90" name="Google Shape;90;p13"/>
          <p:cNvSpPr txBox="1"/>
          <p:nvPr>
            <p:ph idx="1" type="subTitle"/>
          </p:nvPr>
        </p:nvSpPr>
        <p:spPr>
          <a:xfrm>
            <a:off x="1371600" y="3886200"/>
            <a:ext cx="6400800" cy="1600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200"/>
              <a:buFont typeface="Arial"/>
              <a:buNone/>
            </a:pPr>
            <a:r>
              <a:rPr b="1" lang="en-US" sz="2200"/>
              <a:t>Academic Services Division Board Report</a:t>
            </a:r>
            <a:endParaRPr b="1" sz="2200"/>
          </a:p>
          <a:p>
            <a:pPr indent="0" lvl="0" marL="0" rtl="0" algn="ctr">
              <a:spcBef>
                <a:spcPts val="0"/>
              </a:spcBef>
              <a:spcAft>
                <a:spcPts val="0"/>
              </a:spcAft>
              <a:buClr>
                <a:schemeClr val="dk1"/>
              </a:buClr>
              <a:buSzPts val="2200"/>
              <a:buFont typeface="Arial"/>
              <a:buNone/>
            </a:pPr>
            <a:r>
              <a:rPr b="1" lang="en-US" sz="2200"/>
              <a:t>Supplemental Data Charts</a:t>
            </a:r>
            <a:endParaRPr b="1" sz="2200"/>
          </a:p>
          <a:p>
            <a:pPr indent="0" lvl="0" marL="0" rtl="0" algn="ctr">
              <a:spcBef>
                <a:spcPts val="400"/>
              </a:spcBef>
              <a:spcAft>
                <a:spcPts val="0"/>
              </a:spcAft>
              <a:buClr>
                <a:schemeClr val="dk1"/>
              </a:buClr>
              <a:buSzPts val="2000"/>
              <a:buFont typeface="Arial"/>
              <a:buNone/>
            </a:pPr>
            <a:r>
              <a:rPr lang="en-US" sz="2000"/>
              <a:t>March 25, 2023</a:t>
            </a:r>
            <a:endParaRPr sz="2000"/>
          </a:p>
        </p:txBody>
      </p:sp>
      <p:cxnSp>
        <p:nvCxnSpPr>
          <p:cNvPr id="91" name="Google Shape;91;p13"/>
          <p:cNvCxnSpPr/>
          <p:nvPr/>
        </p:nvCxnSpPr>
        <p:spPr>
          <a:xfrm>
            <a:off x="2362200" y="2895600"/>
            <a:ext cx="4419600" cy="0"/>
          </a:xfrm>
          <a:prstGeom prst="straightConnector1">
            <a:avLst/>
          </a:prstGeom>
          <a:noFill/>
          <a:ln cap="flat" cmpd="sng" w="9525">
            <a:solidFill>
              <a:srgbClr val="555555"/>
            </a:solidFill>
            <a:prstDash val="solid"/>
            <a:round/>
            <a:headEnd len="med" w="med" type="none"/>
            <a:tailEnd len="med" w="med" type="none"/>
          </a:ln>
        </p:spPr>
      </p:cxnSp>
      <p:pic>
        <p:nvPicPr>
          <p:cNvPr id="92" name="Google Shape;92;p13"/>
          <p:cNvPicPr preferRelativeResize="0"/>
          <p:nvPr/>
        </p:nvPicPr>
        <p:blipFill rotWithShape="1">
          <a:blip r:embed="rId4">
            <a:alphaModFix/>
          </a:blip>
          <a:srcRect b="0" l="0" r="0" t="0"/>
          <a:stretch/>
        </p:blipFill>
        <p:spPr>
          <a:xfrm>
            <a:off x="3767138" y="1066800"/>
            <a:ext cx="1609725" cy="1609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22"/>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Online Learning</a:t>
            </a:r>
            <a:endParaRPr sz="2400"/>
          </a:p>
        </p:txBody>
      </p:sp>
      <p:pic>
        <p:nvPicPr>
          <p:cNvPr id="171" name="Google Shape;171;p22"/>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172" name="Google Shape;172;p22"/>
          <p:cNvSpPr txBox="1"/>
          <p:nvPr/>
        </p:nvSpPr>
        <p:spPr>
          <a:xfrm>
            <a:off x="220200" y="1527750"/>
            <a:ext cx="87036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Clr>
                <a:schemeClr val="dk1"/>
              </a:buClr>
              <a:buSzPts val="1100"/>
              <a:buFont typeface="Arial"/>
              <a:buNone/>
            </a:pPr>
            <a:r>
              <a:rPr lang="en-US" sz="2400">
                <a:solidFill>
                  <a:schemeClr val="dk1"/>
                </a:solidFill>
              </a:rPr>
              <a:t>2022-23 Compass Charter Schools of Los Angeles Semester 1 Passing Rate C/3 or Higher</a:t>
            </a:r>
            <a:endParaRPr sz="2400"/>
          </a:p>
        </p:txBody>
      </p:sp>
      <p:pic>
        <p:nvPicPr>
          <p:cNvPr id="173" name="Google Shape;173;p22" title="Chart"/>
          <p:cNvPicPr preferRelativeResize="0"/>
          <p:nvPr/>
        </p:nvPicPr>
        <p:blipFill>
          <a:blip r:embed="rId5">
            <a:alphaModFix/>
          </a:blip>
          <a:stretch>
            <a:fillRect/>
          </a:stretch>
        </p:blipFill>
        <p:spPr>
          <a:xfrm>
            <a:off x="593900" y="2506650"/>
            <a:ext cx="7956200" cy="3353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23"/>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Online Learning</a:t>
            </a:r>
            <a:endParaRPr sz="2400"/>
          </a:p>
        </p:txBody>
      </p:sp>
      <p:pic>
        <p:nvPicPr>
          <p:cNvPr id="180" name="Google Shape;180;p23"/>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181" name="Google Shape;181;p23"/>
          <p:cNvSpPr txBox="1"/>
          <p:nvPr/>
        </p:nvSpPr>
        <p:spPr>
          <a:xfrm>
            <a:off x="267775" y="1612050"/>
            <a:ext cx="86475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Clr>
                <a:schemeClr val="dk1"/>
              </a:buClr>
              <a:buSzPts val="1100"/>
              <a:buFont typeface="Arial"/>
              <a:buNone/>
            </a:pPr>
            <a:r>
              <a:rPr lang="en-US" sz="2400">
                <a:solidFill>
                  <a:schemeClr val="dk1"/>
                </a:solidFill>
              </a:rPr>
              <a:t>2022-23 Compass Charter Schools of Los Angeles Semester 1 Online Passing Rate D/2 or Higher</a:t>
            </a:r>
            <a:endParaRPr sz="2400"/>
          </a:p>
        </p:txBody>
      </p:sp>
      <p:pic>
        <p:nvPicPr>
          <p:cNvPr id="182" name="Google Shape;182;p23" title="Chart"/>
          <p:cNvPicPr preferRelativeResize="0"/>
          <p:nvPr/>
        </p:nvPicPr>
        <p:blipFill>
          <a:blip r:embed="rId5">
            <a:alphaModFix/>
          </a:blip>
          <a:stretch>
            <a:fillRect/>
          </a:stretch>
        </p:blipFill>
        <p:spPr>
          <a:xfrm>
            <a:off x="921175" y="2736088"/>
            <a:ext cx="7693802" cy="3243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24"/>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Online Learning</a:t>
            </a:r>
            <a:endParaRPr sz="2400"/>
          </a:p>
        </p:txBody>
      </p:sp>
      <p:pic>
        <p:nvPicPr>
          <p:cNvPr id="189" name="Google Shape;189;p24"/>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190" name="Google Shape;190;p24"/>
          <p:cNvSpPr txBox="1"/>
          <p:nvPr/>
        </p:nvSpPr>
        <p:spPr>
          <a:xfrm>
            <a:off x="169375" y="1573975"/>
            <a:ext cx="88443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Clr>
                <a:schemeClr val="dk1"/>
              </a:buClr>
              <a:buSzPts val="1100"/>
              <a:buFont typeface="Arial"/>
              <a:buNone/>
            </a:pPr>
            <a:r>
              <a:rPr lang="en-US" sz="2400">
                <a:solidFill>
                  <a:schemeClr val="dk1"/>
                </a:solidFill>
              </a:rPr>
              <a:t>2022-23 Compass Charter Schools of San Diego Semester 1 Online Passing Rate C/3 or Higher</a:t>
            </a:r>
            <a:endParaRPr sz="2400"/>
          </a:p>
        </p:txBody>
      </p:sp>
      <p:pic>
        <p:nvPicPr>
          <p:cNvPr id="191" name="Google Shape;191;p24" title="Chart"/>
          <p:cNvPicPr preferRelativeResize="0"/>
          <p:nvPr/>
        </p:nvPicPr>
        <p:blipFill>
          <a:blip r:embed="rId5">
            <a:alphaModFix/>
          </a:blip>
          <a:stretch>
            <a:fillRect/>
          </a:stretch>
        </p:blipFill>
        <p:spPr>
          <a:xfrm>
            <a:off x="716700" y="2705275"/>
            <a:ext cx="7749657" cy="32668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25"/>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Online Learning</a:t>
            </a:r>
            <a:endParaRPr sz="2400"/>
          </a:p>
        </p:txBody>
      </p:sp>
      <p:pic>
        <p:nvPicPr>
          <p:cNvPr id="198" name="Google Shape;198;p25"/>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199" name="Google Shape;199;p25"/>
          <p:cNvSpPr txBox="1"/>
          <p:nvPr/>
        </p:nvSpPr>
        <p:spPr>
          <a:xfrm>
            <a:off x="341725" y="1630175"/>
            <a:ext cx="88161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Clr>
                <a:schemeClr val="dk1"/>
              </a:buClr>
              <a:buSzPts val="1100"/>
              <a:buFont typeface="Arial"/>
              <a:buNone/>
            </a:pPr>
            <a:r>
              <a:rPr lang="en-US" sz="2400">
                <a:solidFill>
                  <a:schemeClr val="dk1"/>
                </a:solidFill>
              </a:rPr>
              <a:t>2022-23 Compass Charters Schools of San Diego Semester 1 Online Passing Rate D/2  or Higher</a:t>
            </a:r>
            <a:endParaRPr sz="2400"/>
          </a:p>
        </p:txBody>
      </p:sp>
      <p:pic>
        <p:nvPicPr>
          <p:cNvPr id="200" name="Google Shape;200;p25" title="Chart"/>
          <p:cNvPicPr preferRelativeResize="0"/>
          <p:nvPr/>
        </p:nvPicPr>
        <p:blipFill>
          <a:blip r:embed="rId5">
            <a:alphaModFix/>
          </a:blip>
          <a:stretch>
            <a:fillRect/>
          </a:stretch>
        </p:blipFill>
        <p:spPr>
          <a:xfrm>
            <a:off x="638132" y="2609075"/>
            <a:ext cx="7867731" cy="3316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26"/>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Online Learning</a:t>
            </a:r>
            <a:endParaRPr sz="2400"/>
          </a:p>
        </p:txBody>
      </p:sp>
      <p:pic>
        <p:nvPicPr>
          <p:cNvPr id="207" name="Google Shape;207;p26"/>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208" name="Google Shape;208;p26"/>
          <p:cNvSpPr txBox="1"/>
          <p:nvPr/>
        </p:nvSpPr>
        <p:spPr>
          <a:xfrm>
            <a:off x="155425" y="1517750"/>
            <a:ext cx="88722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Clr>
                <a:schemeClr val="dk1"/>
              </a:buClr>
              <a:buSzPts val="1100"/>
              <a:buFont typeface="Arial"/>
              <a:buNone/>
            </a:pPr>
            <a:r>
              <a:rPr lang="en-US" sz="2400">
                <a:solidFill>
                  <a:schemeClr val="dk1"/>
                </a:solidFill>
              </a:rPr>
              <a:t>2022-23 Compass Charters Schools of Yolo Semester 1 Online Passing Rate C/3 or Higher</a:t>
            </a:r>
            <a:endParaRPr sz="2400"/>
          </a:p>
        </p:txBody>
      </p:sp>
      <p:pic>
        <p:nvPicPr>
          <p:cNvPr id="209" name="Google Shape;209;p26" title="Chart"/>
          <p:cNvPicPr preferRelativeResize="0"/>
          <p:nvPr/>
        </p:nvPicPr>
        <p:blipFill>
          <a:blip r:embed="rId5">
            <a:alphaModFix/>
          </a:blip>
          <a:stretch>
            <a:fillRect/>
          </a:stretch>
        </p:blipFill>
        <p:spPr>
          <a:xfrm>
            <a:off x="650013" y="2496650"/>
            <a:ext cx="7883033" cy="33231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4" name="Shape 214"/>
        <p:cNvGrpSpPr/>
        <p:nvPr/>
      </p:nvGrpSpPr>
      <p:grpSpPr>
        <a:xfrm>
          <a:off x="0" y="0"/>
          <a:ext cx="0" cy="0"/>
          <a:chOff x="0" y="0"/>
          <a:chExt cx="0" cy="0"/>
        </a:xfrm>
      </p:grpSpPr>
      <p:sp>
        <p:nvSpPr>
          <p:cNvPr id="215" name="Google Shape;215;p27"/>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Online Learning</a:t>
            </a:r>
            <a:endParaRPr sz="2400"/>
          </a:p>
        </p:txBody>
      </p:sp>
      <p:pic>
        <p:nvPicPr>
          <p:cNvPr id="216" name="Google Shape;216;p27"/>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217" name="Google Shape;217;p27"/>
          <p:cNvSpPr txBox="1"/>
          <p:nvPr/>
        </p:nvSpPr>
        <p:spPr>
          <a:xfrm>
            <a:off x="341725" y="1461550"/>
            <a:ext cx="8816100" cy="97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Clr>
                <a:schemeClr val="dk1"/>
              </a:buClr>
              <a:buSzPts val="1100"/>
              <a:buFont typeface="Arial"/>
              <a:buNone/>
            </a:pPr>
            <a:r>
              <a:rPr lang="en-US" sz="2400">
                <a:solidFill>
                  <a:schemeClr val="dk1"/>
                </a:solidFill>
              </a:rPr>
              <a:t>2022-23 Compass Charter Schools of Yolo Semester 1 Online Passing Rate D/2 or Higher</a:t>
            </a:r>
            <a:endParaRPr sz="2400"/>
          </a:p>
        </p:txBody>
      </p:sp>
      <p:pic>
        <p:nvPicPr>
          <p:cNvPr id="218" name="Google Shape;218;p27" title="Chart"/>
          <p:cNvPicPr preferRelativeResize="0"/>
          <p:nvPr/>
        </p:nvPicPr>
        <p:blipFill>
          <a:blip r:embed="rId5">
            <a:alphaModFix/>
          </a:blip>
          <a:stretch>
            <a:fillRect/>
          </a:stretch>
        </p:blipFill>
        <p:spPr>
          <a:xfrm>
            <a:off x="583350" y="2592850"/>
            <a:ext cx="8016354" cy="3379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3" name="Shape 223"/>
        <p:cNvGrpSpPr/>
        <p:nvPr/>
      </p:nvGrpSpPr>
      <p:grpSpPr>
        <a:xfrm>
          <a:off x="0" y="0"/>
          <a:ext cx="0" cy="0"/>
          <a:chOff x="0" y="0"/>
          <a:chExt cx="0" cy="0"/>
        </a:xfrm>
      </p:grpSpPr>
      <p:sp>
        <p:nvSpPr>
          <p:cNvPr id="224" name="Google Shape;224;p28"/>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Online Learning</a:t>
            </a:r>
            <a:endParaRPr sz="2400"/>
          </a:p>
        </p:txBody>
      </p:sp>
      <p:pic>
        <p:nvPicPr>
          <p:cNvPr id="225" name="Google Shape;225;p28"/>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226" name="Google Shape;226;p28" title="Chart"/>
          <p:cNvPicPr preferRelativeResize="0"/>
          <p:nvPr/>
        </p:nvPicPr>
        <p:blipFill>
          <a:blip r:embed="rId5">
            <a:alphaModFix/>
          </a:blip>
          <a:stretch>
            <a:fillRect/>
          </a:stretch>
        </p:blipFill>
        <p:spPr>
          <a:xfrm>
            <a:off x="341725" y="2034800"/>
            <a:ext cx="8499599" cy="3705675"/>
          </a:xfrm>
          <a:prstGeom prst="rect">
            <a:avLst/>
          </a:prstGeom>
          <a:noFill/>
          <a:ln>
            <a:noFill/>
          </a:ln>
        </p:spPr>
      </p:pic>
      <p:sp>
        <p:nvSpPr>
          <p:cNvPr id="227" name="Google Shape;227;p28"/>
          <p:cNvSpPr txBox="1"/>
          <p:nvPr/>
        </p:nvSpPr>
        <p:spPr>
          <a:xfrm>
            <a:off x="121800" y="1480700"/>
            <a:ext cx="8900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t>Online Learning Connection Meeting Attendance for Semester 1</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29"/>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Online Learning</a:t>
            </a:r>
            <a:endParaRPr sz="2400"/>
          </a:p>
        </p:txBody>
      </p:sp>
      <p:pic>
        <p:nvPicPr>
          <p:cNvPr id="234" name="Google Shape;234;p29"/>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235" name="Google Shape;235;p29"/>
          <p:cNvSpPr txBox="1"/>
          <p:nvPr/>
        </p:nvSpPr>
        <p:spPr>
          <a:xfrm>
            <a:off x="905475" y="1499650"/>
            <a:ext cx="84996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2400">
                <a:solidFill>
                  <a:schemeClr val="dk1"/>
                </a:solidFill>
              </a:rPr>
              <a:t>2022-23 Online Learning Fall Tiered Re-engagement</a:t>
            </a:r>
            <a:endParaRPr sz="2400"/>
          </a:p>
        </p:txBody>
      </p:sp>
      <p:pic>
        <p:nvPicPr>
          <p:cNvPr id="236" name="Google Shape;236;p29" title="Chart"/>
          <p:cNvPicPr preferRelativeResize="0"/>
          <p:nvPr/>
        </p:nvPicPr>
        <p:blipFill>
          <a:blip r:embed="rId5">
            <a:alphaModFix/>
          </a:blip>
          <a:stretch>
            <a:fillRect/>
          </a:stretch>
        </p:blipFill>
        <p:spPr>
          <a:xfrm>
            <a:off x="152400" y="2053750"/>
            <a:ext cx="8839200" cy="3696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
        <p:nvSpPr>
          <p:cNvPr id="242" name="Google Shape;242;p30"/>
          <p:cNvSpPr txBox="1"/>
          <p:nvPr>
            <p:ph type="title"/>
          </p:nvPr>
        </p:nvSpPr>
        <p:spPr>
          <a:xfrm>
            <a:off x="341725" y="1524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Options Learning </a:t>
            </a:r>
            <a:endParaRPr sz="2400"/>
          </a:p>
        </p:txBody>
      </p:sp>
      <p:pic>
        <p:nvPicPr>
          <p:cNvPr id="243" name="Google Shape;243;p30"/>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244" name="Google Shape;244;p30"/>
          <p:cNvPicPr preferRelativeResize="0"/>
          <p:nvPr/>
        </p:nvPicPr>
        <p:blipFill>
          <a:blip r:embed="rId5">
            <a:alphaModFix/>
          </a:blip>
          <a:stretch>
            <a:fillRect/>
          </a:stretch>
        </p:blipFill>
        <p:spPr>
          <a:xfrm>
            <a:off x="956550" y="1511850"/>
            <a:ext cx="7501649" cy="4554124"/>
          </a:xfrm>
          <a:prstGeom prst="rect">
            <a:avLst/>
          </a:prstGeom>
          <a:noFill/>
          <a:ln>
            <a:noFill/>
          </a:ln>
        </p:spPr>
      </p:pic>
      <p:sp>
        <p:nvSpPr>
          <p:cNvPr id="245" name="Google Shape;245;p30"/>
          <p:cNvSpPr txBox="1"/>
          <p:nvPr/>
        </p:nvSpPr>
        <p:spPr>
          <a:xfrm>
            <a:off x="341725" y="1004350"/>
            <a:ext cx="88161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800"/>
              </a:spcBef>
              <a:spcAft>
                <a:spcPts val="600"/>
              </a:spcAft>
              <a:buClr>
                <a:schemeClr val="dk1"/>
              </a:buClr>
              <a:buSzPts val="1100"/>
              <a:buFont typeface="Arial"/>
              <a:buNone/>
            </a:pPr>
            <a:r>
              <a:rPr lang="en-US" sz="2400"/>
              <a:t>Grading </a:t>
            </a:r>
            <a:r>
              <a:rPr lang="en-US" sz="2400"/>
              <a:t>Breakdown</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0" name="Shape 250"/>
        <p:cNvGrpSpPr/>
        <p:nvPr/>
      </p:nvGrpSpPr>
      <p:grpSpPr>
        <a:xfrm>
          <a:off x="0" y="0"/>
          <a:ext cx="0" cy="0"/>
          <a:chOff x="0" y="0"/>
          <a:chExt cx="0" cy="0"/>
        </a:xfrm>
      </p:grpSpPr>
      <p:sp>
        <p:nvSpPr>
          <p:cNvPr id="251" name="Google Shape;251;p31"/>
          <p:cNvSpPr txBox="1"/>
          <p:nvPr>
            <p:ph type="title"/>
          </p:nvPr>
        </p:nvSpPr>
        <p:spPr>
          <a:xfrm>
            <a:off x="341725" y="1524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Options Learning </a:t>
            </a:r>
            <a:endParaRPr sz="2400"/>
          </a:p>
        </p:txBody>
      </p:sp>
      <p:pic>
        <p:nvPicPr>
          <p:cNvPr id="252" name="Google Shape;252;p31"/>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253" name="Google Shape;253;p31"/>
          <p:cNvSpPr txBox="1"/>
          <p:nvPr/>
        </p:nvSpPr>
        <p:spPr>
          <a:xfrm>
            <a:off x="341725" y="1004350"/>
            <a:ext cx="88161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800"/>
              </a:spcBef>
              <a:spcAft>
                <a:spcPts val="600"/>
              </a:spcAft>
              <a:buClr>
                <a:schemeClr val="dk1"/>
              </a:buClr>
              <a:buSzPts val="1100"/>
              <a:buFont typeface="Arial"/>
              <a:buNone/>
            </a:pPr>
            <a:r>
              <a:rPr lang="en-US" sz="2400"/>
              <a:t>Grading </a:t>
            </a:r>
            <a:r>
              <a:rPr lang="en-US" sz="2400"/>
              <a:t>Breakdown</a:t>
            </a:r>
            <a:endParaRPr sz="2400"/>
          </a:p>
        </p:txBody>
      </p:sp>
      <p:pic>
        <p:nvPicPr>
          <p:cNvPr id="254" name="Google Shape;254;p31"/>
          <p:cNvPicPr preferRelativeResize="0"/>
          <p:nvPr/>
        </p:nvPicPr>
        <p:blipFill>
          <a:blip r:embed="rId5">
            <a:alphaModFix/>
          </a:blip>
          <a:stretch>
            <a:fillRect/>
          </a:stretch>
        </p:blipFill>
        <p:spPr>
          <a:xfrm>
            <a:off x="498538" y="1579325"/>
            <a:ext cx="8146920" cy="426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7" name="Shape 97"/>
        <p:cNvGrpSpPr/>
        <p:nvPr/>
      </p:nvGrpSpPr>
      <p:grpSpPr>
        <a:xfrm>
          <a:off x="0" y="0"/>
          <a:ext cx="0" cy="0"/>
          <a:chOff x="0" y="0"/>
          <a:chExt cx="0" cy="0"/>
        </a:xfrm>
      </p:grpSpPr>
      <p:sp>
        <p:nvSpPr>
          <p:cNvPr id="98" name="Google Shape;98;p14"/>
          <p:cNvSpPr txBox="1"/>
          <p:nvPr>
            <p:ph type="title"/>
          </p:nvPr>
        </p:nvSpPr>
        <p:spPr>
          <a:xfrm>
            <a:off x="341725" y="7620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Academic</a:t>
            </a:r>
            <a:r>
              <a:rPr lang="en-US"/>
              <a:t> Support</a:t>
            </a:r>
            <a:endParaRPr/>
          </a:p>
          <a:p>
            <a:pPr indent="0" lvl="0" marL="0" rtl="0" algn="ctr">
              <a:spcBef>
                <a:spcPts val="0"/>
              </a:spcBef>
              <a:spcAft>
                <a:spcPts val="0"/>
              </a:spcAft>
              <a:buNone/>
            </a:pPr>
            <a:r>
              <a:rPr lang="en-US" sz="2400">
                <a:solidFill>
                  <a:schemeClr val="dk1"/>
                </a:solidFill>
              </a:rPr>
              <a:t>Intervention Tutoring Attendance and MOY Reading Scores</a:t>
            </a:r>
            <a:endParaRPr sz="2400">
              <a:solidFill>
                <a:schemeClr val="dk1"/>
              </a:solidFill>
            </a:endParaRPr>
          </a:p>
          <a:p>
            <a:pPr indent="0" lvl="0" marL="0" rtl="0" algn="ctr">
              <a:spcBef>
                <a:spcPts val="0"/>
              </a:spcBef>
              <a:spcAft>
                <a:spcPts val="0"/>
              </a:spcAft>
              <a:buClr>
                <a:schemeClr val="dk1"/>
              </a:buClr>
              <a:buFont typeface="Arial"/>
              <a:buNone/>
            </a:pPr>
            <a:r>
              <a:t/>
            </a:r>
            <a:endParaRPr sz="2800">
              <a:solidFill>
                <a:schemeClr val="dk1"/>
              </a:solidFill>
            </a:endParaRPr>
          </a:p>
          <a:p>
            <a:pPr indent="0" lvl="0" marL="0" rtl="0" algn="ctr">
              <a:spcBef>
                <a:spcPts val="0"/>
              </a:spcBef>
              <a:spcAft>
                <a:spcPts val="0"/>
              </a:spcAft>
              <a:buSzPts val="1100"/>
              <a:buNone/>
            </a:pPr>
            <a:r>
              <a:t/>
            </a:r>
            <a:endParaRPr sz="2800"/>
          </a:p>
        </p:txBody>
      </p:sp>
      <p:pic>
        <p:nvPicPr>
          <p:cNvPr id="99" name="Google Shape;99;p14"/>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100" name="Google Shape;100;p14" title="Chart"/>
          <p:cNvPicPr preferRelativeResize="0"/>
          <p:nvPr/>
        </p:nvPicPr>
        <p:blipFill>
          <a:blip r:embed="rId5">
            <a:alphaModFix/>
          </a:blip>
          <a:stretch>
            <a:fillRect/>
          </a:stretch>
        </p:blipFill>
        <p:spPr>
          <a:xfrm>
            <a:off x="0" y="2348929"/>
            <a:ext cx="4572000" cy="2827022"/>
          </a:xfrm>
          <a:prstGeom prst="rect">
            <a:avLst/>
          </a:prstGeom>
          <a:noFill/>
          <a:ln>
            <a:noFill/>
          </a:ln>
        </p:spPr>
      </p:pic>
      <p:pic>
        <p:nvPicPr>
          <p:cNvPr id="101" name="Google Shape;101;p14" title="Chart"/>
          <p:cNvPicPr preferRelativeResize="0"/>
          <p:nvPr/>
        </p:nvPicPr>
        <p:blipFill>
          <a:blip r:embed="rId6">
            <a:alphaModFix/>
          </a:blip>
          <a:stretch>
            <a:fillRect/>
          </a:stretch>
        </p:blipFill>
        <p:spPr>
          <a:xfrm>
            <a:off x="4524625" y="2407108"/>
            <a:ext cx="4572000" cy="28270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p32"/>
          <p:cNvSpPr txBox="1"/>
          <p:nvPr>
            <p:ph type="title"/>
          </p:nvPr>
        </p:nvSpPr>
        <p:spPr>
          <a:xfrm>
            <a:off x="341725" y="1524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Options Learning </a:t>
            </a:r>
            <a:endParaRPr sz="2400"/>
          </a:p>
        </p:txBody>
      </p:sp>
      <p:pic>
        <p:nvPicPr>
          <p:cNvPr id="261" name="Google Shape;261;p32"/>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262" name="Google Shape;262;p32"/>
          <p:cNvSpPr txBox="1"/>
          <p:nvPr/>
        </p:nvSpPr>
        <p:spPr>
          <a:xfrm>
            <a:off x="341725" y="1004350"/>
            <a:ext cx="88161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800"/>
              </a:spcBef>
              <a:spcAft>
                <a:spcPts val="600"/>
              </a:spcAft>
              <a:buClr>
                <a:schemeClr val="dk1"/>
              </a:buClr>
              <a:buSzPts val="1100"/>
              <a:buFont typeface="Arial"/>
              <a:buNone/>
            </a:pPr>
            <a:r>
              <a:rPr lang="en-US" sz="2400"/>
              <a:t>Grading </a:t>
            </a:r>
            <a:r>
              <a:rPr lang="en-US" sz="2400"/>
              <a:t>Breakdown</a:t>
            </a:r>
            <a:endParaRPr sz="2400"/>
          </a:p>
        </p:txBody>
      </p:sp>
      <p:pic>
        <p:nvPicPr>
          <p:cNvPr id="263" name="Google Shape;263;p32"/>
          <p:cNvPicPr preferRelativeResize="0"/>
          <p:nvPr/>
        </p:nvPicPr>
        <p:blipFill>
          <a:blip r:embed="rId5">
            <a:alphaModFix/>
          </a:blip>
          <a:stretch>
            <a:fillRect/>
          </a:stretch>
        </p:blipFill>
        <p:spPr>
          <a:xfrm>
            <a:off x="1069025" y="1501525"/>
            <a:ext cx="7465050" cy="4576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8" name="Shape 268"/>
        <p:cNvGrpSpPr/>
        <p:nvPr/>
      </p:nvGrpSpPr>
      <p:grpSpPr>
        <a:xfrm>
          <a:off x="0" y="0"/>
          <a:ext cx="0" cy="0"/>
          <a:chOff x="0" y="0"/>
          <a:chExt cx="0" cy="0"/>
        </a:xfrm>
      </p:grpSpPr>
      <p:sp>
        <p:nvSpPr>
          <p:cNvPr id="269" name="Google Shape;269;p33"/>
          <p:cNvSpPr txBox="1"/>
          <p:nvPr>
            <p:ph type="title"/>
          </p:nvPr>
        </p:nvSpPr>
        <p:spPr>
          <a:xfrm>
            <a:off x="341725" y="1524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Options Learning </a:t>
            </a:r>
            <a:endParaRPr sz="2400"/>
          </a:p>
        </p:txBody>
      </p:sp>
      <p:pic>
        <p:nvPicPr>
          <p:cNvPr id="270" name="Google Shape;270;p33"/>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271" name="Google Shape;271;p33"/>
          <p:cNvSpPr txBox="1"/>
          <p:nvPr/>
        </p:nvSpPr>
        <p:spPr>
          <a:xfrm>
            <a:off x="341725" y="1004350"/>
            <a:ext cx="88161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800"/>
              </a:spcBef>
              <a:spcAft>
                <a:spcPts val="600"/>
              </a:spcAft>
              <a:buClr>
                <a:schemeClr val="dk1"/>
              </a:buClr>
              <a:buSzPts val="1100"/>
              <a:buFont typeface="Arial"/>
              <a:buNone/>
            </a:pPr>
            <a:r>
              <a:rPr lang="en-US" sz="2400"/>
              <a:t>Grading </a:t>
            </a:r>
            <a:r>
              <a:rPr lang="en-US" sz="2400"/>
              <a:t>Breakdown</a:t>
            </a:r>
            <a:endParaRPr sz="2400"/>
          </a:p>
        </p:txBody>
      </p:sp>
      <p:pic>
        <p:nvPicPr>
          <p:cNvPr id="272" name="Google Shape;272;p33"/>
          <p:cNvPicPr preferRelativeResize="0"/>
          <p:nvPr/>
        </p:nvPicPr>
        <p:blipFill>
          <a:blip r:embed="rId5">
            <a:alphaModFix/>
          </a:blip>
          <a:stretch>
            <a:fillRect/>
          </a:stretch>
        </p:blipFill>
        <p:spPr>
          <a:xfrm>
            <a:off x="859900" y="1494050"/>
            <a:ext cx="7598299" cy="44695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7" name="Shape 277"/>
        <p:cNvGrpSpPr/>
        <p:nvPr/>
      </p:nvGrpSpPr>
      <p:grpSpPr>
        <a:xfrm>
          <a:off x="0" y="0"/>
          <a:ext cx="0" cy="0"/>
          <a:chOff x="0" y="0"/>
          <a:chExt cx="0" cy="0"/>
        </a:xfrm>
      </p:grpSpPr>
      <p:sp>
        <p:nvSpPr>
          <p:cNvPr id="278" name="Google Shape;278;p34"/>
          <p:cNvSpPr txBox="1"/>
          <p:nvPr>
            <p:ph type="title"/>
          </p:nvPr>
        </p:nvSpPr>
        <p:spPr>
          <a:xfrm>
            <a:off x="341725" y="1524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Options Learning </a:t>
            </a:r>
            <a:endParaRPr sz="2400"/>
          </a:p>
        </p:txBody>
      </p:sp>
      <p:pic>
        <p:nvPicPr>
          <p:cNvPr id="279" name="Google Shape;279;p34"/>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280" name="Google Shape;280;p34"/>
          <p:cNvSpPr txBox="1"/>
          <p:nvPr/>
        </p:nvSpPr>
        <p:spPr>
          <a:xfrm>
            <a:off x="341725" y="1004350"/>
            <a:ext cx="8816100" cy="554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800"/>
              </a:spcBef>
              <a:spcAft>
                <a:spcPts val="600"/>
              </a:spcAft>
              <a:buClr>
                <a:schemeClr val="dk1"/>
              </a:buClr>
              <a:buSzPts val="1100"/>
              <a:buFont typeface="Arial"/>
              <a:buNone/>
            </a:pPr>
            <a:r>
              <a:rPr lang="en-US" sz="2400"/>
              <a:t>Connection Meeting Attendance</a:t>
            </a:r>
            <a:endParaRPr sz="2400"/>
          </a:p>
        </p:txBody>
      </p:sp>
      <p:pic>
        <p:nvPicPr>
          <p:cNvPr id="281" name="Google Shape;281;p34"/>
          <p:cNvPicPr preferRelativeResize="0"/>
          <p:nvPr/>
        </p:nvPicPr>
        <p:blipFill>
          <a:blip r:embed="rId5">
            <a:alphaModFix/>
          </a:blip>
          <a:stretch>
            <a:fillRect/>
          </a:stretch>
        </p:blipFill>
        <p:spPr>
          <a:xfrm>
            <a:off x="1081263" y="1655075"/>
            <a:ext cx="7337025" cy="4412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Google Shape;287;p35"/>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Options Learning </a:t>
            </a:r>
            <a:endParaRPr sz="2400"/>
          </a:p>
        </p:txBody>
      </p:sp>
      <p:pic>
        <p:nvPicPr>
          <p:cNvPr id="288" name="Google Shape;288;p35"/>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289" name="Google Shape;289;p35"/>
          <p:cNvSpPr txBox="1"/>
          <p:nvPr/>
        </p:nvSpPr>
        <p:spPr>
          <a:xfrm>
            <a:off x="341725" y="1461550"/>
            <a:ext cx="88161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Clr>
                <a:schemeClr val="dk1"/>
              </a:buClr>
              <a:buSzPts val="1100"/>
              <a:buFont typeface="Arial"/>
              <a:buNone/>
            </a:pPr>
            <a:r>
              <a:t/>
            </a:r>
            <a:endParaRPr sz="2400"/>
          </a:p>
        </p:txBody>
      </p:sp>
      <p:pic>
        <p:nvPicPr>
          <p:cNvPr id="290" name="Google Shape;290;p35"/>
          <p:cNvPicPr preferRelativeResize="0"/>
          <p:nvPr/>
        </p:nvPicPr>
        <p:blipFill rotWithShape="1">
          <a:blip r:embed="rId5">
            <a:alphaModFix/>
          </a:blip>
          <a:srcRect b="0" l="764" r="0" t="0"/>
          <a:stretch/>
        </p:blipFill>
        <p:spPr>
          <a:xfrm>
            <a:off x="1245200" y="1638500"/>
            <a:ext cx="7213000" cy="4322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sp>
        <p:nvSpPr>
          <p:cNvPr id="296" name="Google Shape;296;p36"/>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Options Learning </a:t>
            </a:r>
            <a:endParaRPr sz="2400"/>
          </a:p>
        </p:txBody>
      </p:sp>
      <p:pic>
        <p:nvPicPr>
          <p:cNvPr id="297" name="Google Shape;297;p36"/>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298" name="Google Shape;298;p36"/>
          <p:cNvSpPr txBox="1"/>
          <p:nvPr/>
        </p:nvSpPr>
        <p:spPr>
          <a:xfrm>
            <a:off x="341725" y="1461550"/>
            <a:ext cx="88161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Clr>
                <a:schemeClr val="dk1"/>
              </a:buClr>
              <a:buSzPts val="1100"/>
              <a:buFont typeface="Arial"/>
              <a:buNone/>
            </a:pPr>
            <a:r>
              <a:t/>
            </a:r>
            <a:endParaRPr sz="2400"/>
          </a:p>
        </p:txBody>
      </p:sp>
      <p:pic>
        <p:nvPicPr>
          <p:cNvPr id="299" name="Google Shape;299;p36"/>
          <p:cNvPicPr preferRelativeResize="0"/>
          <p:nvPr/>
        </p:nvPicPr>
        <p:blipFill>
          <a:blip r:embed="rId5">
            <a:alphaModFix/>
          </a:blip>
          <a:stretch>
            <a:fillRect/>
          </a:stretch>
        </p:blipFill>
        <p:spPr>
          <a:xfrm>
            <a:off x="1447900" y="1752600"/>
            <a:ext cx="6812100" cy="4141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4" name="Shape 304"/>
        <p:cNvGrpSpPr/>
        <p:nvPr/>
      </p:nvGrpSpPr>
      <p:grpSpPr>
        <a:xfrm>
          <a:off x="0" y="0"/>
          <a:ext cx="0" cy="0"/>
          <a:chOff x="0" y="0"/>
          <a:chExt cx="0" cy="0"/>
        </a:xfrm>
      </p:grpSpPr>
      <p:sp>
        <p:nvSpPr>
          <p:cNvPr id="305" name="Google Shape;305;p37"/>
          <p:cNvSpPr txBox="1"/>
          <p:nvPr>
            <p:ph type="title"/>
          </p:nvPr>
        </p:nvSpPr>
        <p:spPr>
          <a:xfrm>
            <a:off x="685800" y="409275"/>
            <a:ext cx="7772400" cy="14175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4100"/>
              <a:t>Special Education</a:t>
            </a:r>
            <a:endParaRPr sz="4100"/>
          </a:p>
          <a:p>
            <a:pPr indent="0" lvl="0" marL="0" rtl="0" algn="ctr">
              <a:spcBef>
                <a:spcPts val="0"/>
              </a:spcBef>
              <a:spcAft>
                <a:spcPts val="0"/>
              </a:spcAft>
              <a:buNone/>
            </a:pPr>
            <a:r>
              <a:rPr lang="en-US" sz="4100"/>
              <a:t>Enrollment </a:t>
            </a:r>
            <a:endParaRPr sz="4100"/>
          </a:p>
          <a:p>
            <a:pPr indent="0" lvl="0" marL="0" rtl="0" algn="ctr">
              <a:spcBef>
                <a:spcPts val="0"/>
              </a:spcBef>
              <a:spcAft>
                <a:spcPts val="0"/>
              </a:spcAft>
              <a:buSzPts val="1100"/>
              <a:buNone/>
            </a:pPr>
            <a:r>
              <a:t/>
            </a:r>
            <a:endParaRPr sz="2800"/>
          </a:p>
        </p:txBody>
      </p:sp>
      <p:pic>
        <p:nvPicPr>
          <p:cNvPr id="306" name="Google Shape;306;p37"/>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307" name="Google Shape;307;p37"/>
          <p:cNvPicPr preferRelativeResize="0"/>
          <p:nvPr/>
        </p:nvPicPr>
        <p:blipFill>
          <a:blip r:embed="rId5">
            <a:alphaModFix/>
          </a:blip>
          <a:stretch>
            <a:fillRect/>
          </a:stretch>
        </p:blipFill>
        <p:spPr>
          <a:xfrm>
            <a:off x="4572000" y="1510025"/>
            <a:ext cx="4358580" cy="4614551"/>
          </a:xfrm>
          <a:prstGeom prst="rect">
            <a:avLst/>
          </a:prstGeom>
          <a:noFill/>
          <a:ln>
            <a:noFill/>
          </a:ln>
        </p:spPr>
      </p:pic>
      <p:sp>
        <p:nvSpPr>
          <p:cNvPr id="308" name="Google Shape;308;p37"/>
          <p:cNvSpPr txBox="1"/>
          <p:nvPr/>
        </p:nvSpPr>
        <p:spPr>
          <a:xfrm>
            <a:off x="419275" y="1707025"/>
            <a:ext cx="4013100" cy="204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Enrollment for special education scholars at Compass Charter Schools over the past 5 years.   </a:t>
            </a:r>
            <a:endParaRPr/>
          </a:p>
          <a:p>
            <a:pPr indent="0" lvl="0" marL="0" rtl="0" algn="l">
              <a:spcBef>
                <a:spcPts val="0"/>
              </a:spcBef>
              <a:spcAft>
                <a:spcPts val="0"/>
              </a:spcAft>
              <a:buNone/>
            </a:pPr>
            <a:r>
              <a:rPr lang="en-US"/>
              <a:t>The percentage of scholars enrolled at Compass at the October Census Day has increased from 6% in 2018-19 to 15% in 2022-23.</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900"/>
              <a:t>graph from PARSECGO 3/15/2023</a:t>
            </a:r>
            <a:endParaRPr sz="9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p38"/>
          <p:cNvSpPr txBox="1"/>
          <p:nvPr>
            <p:ph type="title"/>
          </p:nvPr>
        </p:nvSpPr>
        <p:spPr>
          <a:xfrm>
            <a:off x="685800" y="45315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Staff Support</a:t>
            </a:r>
            <a:endParaRPr/>
          </a:p>
          <a:p>
            <a:pPr indent="0" lvl="0" marL="0" rtl="0" algn="ctr">
              <a:spcBef>
                <a:spcPts val="0"/>
              </a:spcBef>
              <a:spcAft>
                <a:spcPts val="0"/>
              </a:spcAft>
              <a:buSzPts val="1100"/>
              <a:buNone/>
            </a:pPr>
            <a:r>
              <a:rPr lang="en-US" sz="2300">
                <a:solidFill>
                  <a:schemeClr val="dk1"/>
                </a:solidFill>
              </a:rPr>
              <a:t>CCS of </a:t>
            </a:r>
            <a:r>
              <a:rPr lang="en-US" sz="2300">
                <a:solidFill>
                  <a:schemeClr val="dk1"/>
                </a:solidFill>
              </a:rPr>
              <a:t>Los Angeles MOY STAR Participation </a:t>
            </a:r>
            <a:r>
              <a:rPr lang="en-US" sz="2300">
                <a:solidFill>
                  <a:schemeClr val="dk1"/>
                </a:solidFill>
              </a:rPr>
              <a:t>Comparison</a:t>
            </a:r>
            <a:r>
              <a:rPr lang="en-US" sz="2300">
                <a:solidFill>
                  <a:schemeClr val="dk1"/>
                </a:solidFill>
              </a:rPr>
              <a:t> 2021-2022 and 2022 - 2023</a:t>
            </a:r>
            <a:r>
              <a:rPr lang="en-US" sz="2800">
                <a:solidFill>
                  <a:schemeClr val="dk1"/>
                </a:solidFill>
              </a:rPr>
              <a:t> </a:t>
            </a:r>
            <a:endParaRPr sz="2800"/>
          </a:p>
        </p:txBody>
      </p:sp>
      <p:pic>
        <p:nvPicPr>
          <p:cNvPr id="315" name="Google Shape;315;p38"/>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316" name="Google Shape;316;p38" title="Chart"/>
          <p:cNvPicPr preferRelativeResize="0"/>
          <p:nvPr/>
        </p:nvPicPr>
        <p:blipFill rotWithShape="1">
          <a:blip r:embed="rId5">
            <a:alphaModFix/>
          </a:blip>
          <a:srcRect b="4193" l="2077" r="4351" t="4046"/>
          <a:stretch/>
        </p:blipFill>
        <p:spPr>
          <a:xfrm>
            <a:off x="540500" y="1723225"/>
            <a:ext cx="7700724" cy="419519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1" name="Shape 321"/>
        <p:cNvGrpSpPr/>
        <p:nvPr/>
      </p:nvGrpSpPr>
      <p:grpSpPr>
        <a:xfrm>
          <a:off x="0" y="0"/>
          <a:ext cx="0" cy="0"/>
          <a:chOff x="0" y="0"/>
          <a:chExt cx="0" cy="0"/>
        </a:xfrm>
      </p:grpSpPr>
      <p:sp>
        <p:nvSpPr>
          <p:cNvPr id="322" name="Google Shape;322;p39"/>
          <p:cNvSpPr txBox="1"/>
          <p:nvPr>
            <p:ph type="title"/>
          </p:nvPr>
        </p:nvSpPr>
        <p:spPr>
          <a:xfrm>
            <a:off x="685800" y="228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Staff Support</a:t>
            </a:r>
            <a:endParaRPr/>
          </a:p>
          <a:p>
            <a:pPr indent="0" lvl="0" marL="0" rtl="0" algn="ctr">
              <a:spcBef>
                <a:spcPts val="0"/>
              </a:spcBef>
              <a:spcAft>
                <a:spcPts val="0"/>
              </a:spcAft>
              <a:buClr>
                <a:schemeClr val="dk1"/>
              </a:buClr>
              <a:buSzPts val="1100"/>
              <a:buFont typeface="Arial"/>
              <a:buNone/>
            </a:pPr>
            <a:r>
              <a:rPr lang="en-US" sz="2600">
                <a:solidFill>
                  <a:schemeClr val="dk1"/>
                </a:solidFill>
              </a:rPr>
              <a:t>CCS of Los Angeles STAR Data:</a:t>
            </a:r>
            <a:endParaRPr sz="2600">
              <a:solidFill>
                <a:schemeClr val="dk1"/>
              </a:solidFill>
            </a:endParaRPr>
          </a:p>
          <a:p>
            <a:pPr indent="0" lvl="0" marL="0" rtl="0" algn="ctr">
              <a:spcBef>
                <a:spcPts val="0"/>
              </a:spcBef>
              <a:spcAft>
                <a:spcPts val="0"/>
              </a:spcAft>
              <a:buClr>
                <a:schemeClr val="dk1"/>
              </a:buClr>
              <a:buSzPts val="1100"/>
              <a:buFont typeface="Arial"/>
              <a:buNone/>
            </a:pPr>
            <a:r>
              <a:rPr lang="en-US" sz="2600">
                <a:solidFill>
                  <a:schemeClr val="dk1"/>
                </a:solidFill>
              </a:rPr>
              <a:t>BOY to MOY Growth</a:t>
            </a:r>
            <a:endParaRPr sz="2600"/>
          </a:p>
        </p:txBody>
      </p:sp>
      <p:pic>
        <p:nvPicPr>
          <p:cNvPr id="323" name="Google Shape;323;p39"/>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324" name="Google Shape;324;p39" title="Chart"/>
          <p:cNvPicPr preferRelativeResize="0"/>
          <p:nvPr/>
        </p:nvPicPr>
        <p:blipFill rotWithShape="1">
          <a:blip r:embed="rId5">
            <a:alphaModFix/>
          </a:blip>
          <a:srcRect b="3793" l="1545" r="8590" t="2774"/>
          <a:stretch/>
        </p:blipFill>
        <p:spPr>
          <a:xfrm>
            <a:off x="874200" y="1577925"/>
            <a:ext cx="7395600" cy="42717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p40"/>
          <p:cNvSpPr txBox="1"/>
          <p:nvPr>
            <p:ph type="title"/>
          </p:nvPr>
        </p:nvSpPr>
        <p:spPr>
          <a:xfrm>
            <a:off x="685800" y="45315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Staff Support</a:t>
            </a:r>
            <a:endParaRPr/>
          </a:p>
          <a:p>
            <a:pPr indent="0" lvl="0" marL="0" rtl="0" algn="ctr">
              <a:spcBef>
                <a:spcPts val="0"/>
              </a:spcBef>
              <a:spcAft>
                <a:spcPts val="0"/>
              </a:spcAft>
              <a:buSzPts val="1100"/>
              <a:buNone/>
            </a:pPr>
            <a:r>
              <a:rPr lang="en-US" sz="2300">
                <a:solidFill>
                  <a:schemeClr val="dk1"/>
                </a:solidFill>
              </a:rPr>
              <a:t>CCS of San Diego</a:t>
            </a:r>
            <a:r>
              <a:rPr lang="en-US" sz="2300">
                <a:solidFill>
                  <a:schemeClr val="dk1"/>
                </a:solidFill>
              </a:rPr>
              <a:t> MOY STAR Participation Comparison 2021-2022 and 2022 - 2023</a:t>
            </a:r>
            <a:r>
              <a:rPr lang="en-US" sz="2800">
                <a:solidFill>
                  <a:schemeClr val="dk1"/>
                </a:solidFill>
              </a:rPr>
              <a:t> </a:t>
            </a:r>
            <a:endParaRPr sz="2800"/>
          </a:p>
        </p:txBody>
      </p:sp>
      <p:pic>
        <p:nvPicPr>
          <p:cNvPr id="331" name="Google Shape;331;p40"/>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332" name="Google Shape;332;p40" title="Chart"/>
          <p:cNvPicPr preferRelativeResize="0"/>
          <p:nvPr/>
        </p:nvPicPr>
        <p:blipFill rotWithShape="1">
          <a:blip r:embed="rId5">
            <a:alphaModFix/>
          </a:blip>
          <a:srcRect b="2463" l="1897" r="5552" t="3152"/>
          <a:stretch/>
        </p:blipFill>
        <p:spPr>
          <a:xfrm>
            <a:off x="763775" y="1697850"/>
            <a:ext cx="7616451" cy="43152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7" name="Shape 337"/>
        <p:cNvGrpSpPr/>
        <p:nvPr/>
      </p:nvGrpSpPr>
      <p:grpSpPr>
        <a:xfrm>
          <a:off x="0" y="0"/>
          <a:ext cx="0" cy="0"/>
          <a:chOff x="0" y="0"/>
          <a:chExt cx="0" cy="0"/>
        </a:xfrm>
      </p:grpSpPr>
      <p:sp>
        <p:nvSpPr>
          <p:cNvPr id="338" name="Google Shape;338;p41"/>
          <p:cNvSpPr txBox="1"/>
          <p:nvPr>
            <p:ph type="title"/>
          </p:nvPr>
        </p:nvSpPr>
        <p:spPr>
          <a:xfrm>
            <a:off x="685800" y="228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Staff Support</a:t>
            </a:r>
            <a:endParaRPr/>
          </a:p>
          <a:p>
            <a:pPr indent="0" lvl="0" marL="0" rtl="0" algn="ctr">
              <a:spcBef>
                <a:spcPts val="0"/>
              </a:spcBef>
              <a:spcAft>
                <a:spcPts val="0"/>
              </a:spcAft>
              <a:buSzPts val="1100"/>
              <a:buNone/>
            </a:pPr>
            <a:r>
              <a:rPr lang="en-US" sz="2800">
                <a:solidFill>
                  <a:schemeClr val="dk1"/>
                </a:solidFill>
              </a:rPr>
              <a:t>CCS of San Diego</a:t>
            </a:r>
            <a:r>
              <a:rPr lang="en-US" sz="2800">
                <a:solidFill>
                  <a:schemeClr val="dk1"/>
                </a:solidFill>
              </a:rPr>
              <a:t> STAR Data: </a:t>
            </a:r>
            <a:endParaRPr sz="2800">
              <a:solidFill>
                <a:schemeClr val="dk1"/>
              </a:solidFill>
            </a:endParaRPr>
          </a:p>
          <a:p>
            <a:pPr indent="0" lvl="0" marL="0" rtl="0" algn="ctr">
              <a:spcBef>
                <a:spcPts val="0"/>
              </a:spcBef>
              <a:spcAft>
                <a:spcPts val="0"/>
              </a:spcAft>
              <a:buSzPts val="1100"/>
              <a:buNone/>
            </a:pPr>
            <a:r>
              <a:rPr lang="en-US" sz="2800">
                <a:solidFill>
                  <a:schemeClr val="dk1"/>
                </a:solidFill>
              </a:rPr>
              <a:t>BOY to MOY Growth</a:t>
            </a:r>
            <a:endParaRPr sz="2800"/>
          </a:p>
        </p:txBody>
      </p:sp>
      <p:pic>
        <p:nvPicPr>
          <p:cNvPr id="339" name="Google Shape;339;p41"/>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340" name="Google Shape;340;p41" title="Chart"/>
          <p:cNvPicPr preferRelativeResize="0"/>
          <p:nvPr/>
        </p:nvPicPr>
        <p:blipFill rotWithShape="1">
          <a:blip r:embed="rId5">
            <a:alphaModFix/>
          </a:blip>
          <a:srcRect b="3092" l="2069" r="9128" t="3475"/>
          <a:stretch/>
        </p:blipFill>
        <p:spPr>
          <a:xfrm>
            <a:off x="917788" y="1708700"/>
            <a:ext cx="7308426" cy="42717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6" name="Shape 106"/>
        <p:cNvGrpSpPr/>
        <p:nvPr/>
      </p:nvGrpSpPr>
      <p:grpSpPr>
        <a:xfrm>
          <a:off x="0" y="0"/>
          <a:ext cx="0" cy="0"/>
          <a:chOff x="0" y="0"/>
          <a:chExt cx="0" cy="0"/>
        </a:xfrm>
      </p:grpSpPr>
      <p:sp>
        <p:nvSpPr>
          <p:cNvPr id="107" name="Google Shape;107;p15"/>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Academic Support</a:t>
            </a:r>
            <a:endParaRPr/>
          </a:p>
          <a:p>
            <a:pPr indent="0" lvl="0" marL="0" rtl="0" algn="ctr">
              <a:spcBef>
                <a:spcPts val="0"/>
              </a:spcBef>
              <a:spcAft>
                <a:spcPts val="0"/>
              </a:spcAft>
              <a:buNone/>
            </a:pPr>
            <a:r>
              <a:rPr lang="en-US" sz="2400">
                <a:solidFill>
                  <a:schemeClr val="dk1"/>
                </a:solidFill>
              </a:rPr>
              <a:t>English Learners: Attendance and Semester 1 ELA Grades</a:t>
            </a:r>
            <a:endParaRPr sz="2400">
              <a:solidFill>
                <a:schemeClr val="dk1"/>
              </a:solidFill>
            </a:endParaRPr>
          </a:p>
          <a:p>
            <a:pPr indent="0" lvl="0" marL="0" rtl="0" algn="ctr">
              <a:spcBef>
                <a:spcPts val="0"/>
              </a:spcBef>
              <a:spcAft>
                <a:spcPts val="0"/>
              </a:spcAft>
              <a:buSzPts val="1100"/>
              <a:buNone/>
            </a:pPr>
            <a:r>
              <a:t/>
            </a:r>
            <a:endParaRPr sz="2800"/>
          </a:p>
        </p:txBody>
      </p:sp>
      <p:pic>
        <p:nvPicPr>
          <p:cNvPr id="108" name="Google Shape;108;p15"/>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109" name="Google Shape;109;p15" title="Chart"/>
          <p:cNvPicPr preferRelativeResize="0"/>
          <p:nvPr/>
        </p:nvPicPr>
        <p:blipFill>
          <a:blip r:embed="rId5">
            <a:alphaModFix/>
          </a:blip>
          <a:stretch>
            <a:fillRect/>
          </a:stretch>
        </p:blipFill>
        <p:spPr>
          <a:xfrm>
            <a:off x="864891" y="1600200"/>
            <a:ext cx="7364709" cy="44208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5" name="Shape 345"/>
        <p:cNvGrpSpPr/>
        <p:nvPr/>
      </p:nvGrpSpPr>
      <p:grpSpPr>
        <a:xfrm>
          <a:off x="0" y="0"/>
          <a:ext cx="0" cy="0"/>
          <a:chOff x="0" y="0"/>
          <a:chExt cx="0" cy="0"/>
        </a:xfrm>
      </p:grpSpPr>
      <p:sp>
        <p:nvSpPr>
          <p:cNvPr id="346" name="Google Shape;346;p42"/>
          <p:cNvSpPr txBox="1"/>
          <p:nvPr>
            <p:ph type="title"/>
          </p:nvPr>
        </p:nvSpPr>
        <p:spPr>
          <a:xfrm>
            <a:off x="685800" y="45315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Staff Support</a:t>
            </a:r>
            <a:endParaRPr/>
          </a:p>
          <a:p>
            <a:pPr indent="0" lvl="0" marL="0" rtl="0" algn="ctr">
              <a:spcBef>
                <a:spcPts val="0"/>
              </a:spcBef>
              <a:spcAft>
                <a:spcPts val="0"/>
              </a:spcAft>
              <a:buSzPts val="1100"/>
              <a:buNone/>
            </a:pPr>
            <a:r>
              <a:rPr lang="en-US" sz="2300">
                <a:solidFill>
                  <a:schemeClr val="dk1"/>
                </a:solidFill>
              </a:rPr>
              <a:t>CCS of Yolo</a:t>
            </a:r>
            <a:r>
              <a:rPr lang="en-US" sz="2300">
                <a:solidFill>
                  <a:schemeClr val="dk1"/>
                </a:solidFill>
              </a:rPr>
              <a:t> MOY STAR Participation Comparison </a:t>
            </a:r>
            <a:endParaRPr sz="2300">
              <a:solidFill>
                <a:schemeClr val="dk1"/>
              </a:solidFill>
            </a:endParaRPr>
          </a:p>
          <a:p>
            <a:pPr indent="0" lvl="0" marL="0" rtl="0" algn="ctr">
              <a:spcBef>
                <a:spcPts val="0"/>
              </a:spcBef>
              <a:spcAft>
                <a:spcPts val="0"/>
              </a:spcAft>
              <a:buSzPts val="1100"/>
              <a:buNone/>
            </a:pPr>
            <a:r>
              <a:rPr lang="en-US" sz="2300">
                <a:solidFill>
                  <a:schemeClr val="dk1"/>
                </a:solidFill>
              </a:rPr>
              <a:t>2021-2022 and 2022 - 2023</a:t>
            </a:r>
            <a:r>
              <a:rPr lang="en-US" sz="2800">
                <a:solidFill>
                  <a:schemeClr val="dk1"/>
                </a:solidFill>
              </a:rPr>
              <a:t> </a:t>
            </a:r>
            <a:endParaRPr sz="2800"/>
          </a:p>
        </p:txBody>
      </p:sp>
      <p:pic>
        <p:nvPicPr>
          <p:cNvPr id="347" name="Google Shape;347;p42"/>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348" name="Google Shape;348;p42" title="Chart"/>
          <p:cNvPicPr preferRelativeResize="0"/>
          <p:nvPr/>
        </p:nvPicPr>
        <p:blipFill rotWithShape="1">
          <a:blip r:embed="rId5">
            <a:alphaModFix/>
          </a:blip>
          <a:srcRect b="4721" l="1558" r="3995" t="5001"/>
          <a:stretch/>
        </p:blipFill>
        <p:spPr>
          <a:xfrm>
            <a:off x="685800" y="1810400"/>
            <a:ext cx="7772400" cy="4127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53" name="Shape 353"/>
        <p:cNvGrpSpPr/>
        <p:nvPr/>
      </p:nvGrpSpPr>
      <p:grpSpPr>
        <a:xfrm>
          <a:off x="0" y="0"/>
          <a:ext cx="0" cy="0"/>
          <a:chOff x="0" y="0"/>
          <a:chExt cx="0" cy="0"/>
        </a:xfrm>
      </p:grpSpPr>
      <p:sp>
        <p:nvSpPr>
          <p:cNvPr id="354" name="Google Shape;354;p43"/>
          <p:cNvSpPr txBox="1"/>
          <p:nvPr>
            <p:ph type="title"/>
          </p:nvPr>
        </p:nvSpPr>
        <p:spPr>
          <a:xfrm>
            <a:off x="685800" y="228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Staff Support</a:t>
            </a:r>
            <a:endParaRPr/>
          </a:p>
          <a:p>
            <a:pPr indent="0" lvl="0" marL="0" rtl="0" algn="ctr">
              <a:spcBef>
                <a:spcPts val="0"/>
              </a:spcBef>
              <a:spcAft>
                <a:spcPts val="0"/>
              </a:spcAft>
              <a:buSzPts val="1100"/>
              <a:buNone/>
            </a:pPr>
            <a:r>
              <a:rPr lang="en-US" sz="2800">
                <a:solidFill>
                  <a:schemeClr val="dk1"/>
                </a:solidFill>
              </a:rPr>
              <a:t>CCS of Yolo</a:t>
            </a:r>
            <a:r>
              <a:rPr lang="en-US" sz="2800">
                <a:solidFill>
                  <a:schemeClr val="dk1"/>
                </a:solidFill>
              </a:rPr>
              <a:t> STAR Data: BOY to MOY Growth</a:t>
            </a:r>
            <a:endParaRPr sz="2800"/>
          </a:p>
        </p:txBody>
      </p:sp>
      <p:pic>
        <p:nvPicPr>
          <p:cNvPr id="355" name="Google Shape;355;p43"/>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356" name="Google Shape;356;p43" title="Chart"/>
          <p:cNvPicPr preferRelativeResize="0"/>
          <p:nvPr/>
        </p:nvPicPr>
        <p:blipFill rotWithShape="1">
          <a:blip r:embed="rId5">
            <a:alphaModFix/>
          </a:blip>
          <a:srcRect b="4359" l="2074" r="10005" t="5003"/>
          <a:stretch/>
        </p:blipFill>
        <p:spPr>
          <a:xfrm>
            <a:off x="954113" y="1720325"/>
            <a:ext cx="7235775" cy="41438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1" name="Shape 361"/>
        <p:cNvGrpSpPr/>
        <p:nvPr/>
      </p:nvGrpSpPr>
      <p:grpSpPr>
        <a:xfrm>
          <a:off x="0" y="0"/>
          <a:ext cx="0" cy="0"/>
          <a:chOff x="0" y="0"/>
          <a:chExt cx="0" cy="0"/>
        </a:xfrm>
      </p:grpSpPr>
      <p:sp>
        <p:nvSpPr>
          <p:cNvPr id="362" name="Google Shape;362;p44"/>
          <p:cNvSpPr txBox="1"/>
          <p:nvPr>
            <p:ph type="title"/>
          </p:nvPr>
        </p:nvSpPr>
        <p:spPr>
          <a:xfrm>
            <a:off x="685800" y="2286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Questions?</a:t>
            </a:r>
            <a:endParaRPr/>
          </a:p>
        </p:txBody>
      </p:sp>
      <p:pic>
        <p:nvPicPr>
          <p:cNvPr id="363" name="Google Shape;363;p44"/>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364" name="Google Shape;364;p44"/>
          <p:cNvPicPr preferRelativeResize="0"/>
          <p:nvPr/>
        </p:nvPicPr>
        <p:blipFill rotWithShape="1">
          <a:blip r:embed="rId5">
            <a:alphaModFix/>
          </a:blip>
          <a:srcRect b="0" l="0" r="0" t="0"/>
          <a:stretch/>
        </p:blipFill>
        <p:spPr>
          <a:xfrm>
            <a:off x="3361531" y="1456531"/>
            <a:ext cx="2420937" cy="2420937"/>
          </a:xfrm>
          <a:prstGeom prst="rect">
            <a:avLst/>
          </a:prstGeom>
          <a:noFill/>
          <a:ln>
            <a:noFill/>
          </a:ln>
        </p:spPr>
      </p:pic>
      <p:sp>
        <p:nvSpPr>
          <p:cNvPr id="365" name="Google Shape;365;p44"/>
          <p:cNvSpPr txBox="1"/>
          <p:nvPr/>
        </p:nvSpPr>
        <p:spPr>
          <a:xfrm>
            <a:off x="927550" y="3962400"/>
            <a:ext cx="7530900" cy="1889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2400"/>
              <a:buFont typeface="Arial"/>
              <a:buNone/>
            </a:pPr>
            <a:r>
              <a:rPr b="0" i="0" lang="en-US" sz="2400" u="none" cap="none" strike="noStrike">
                <a:solidFill>
                  <a:srgbClr val="000000"/>
                </a:solidFill>
                <a:latin typeface="Arial"/>
                <a:ea typeface="Arial"/>
                <a:cs typeface="Arial"/>
                <a:sym typeface="Arial"/>
              </a:rPr>
              <a:t>Contact:</a:t>
            </a:r>
            <a:endParaRPr/>
          </a:p>
          <a:p>
            <a:pPr indent="0" lvl="0" marL="0" marR="0" rtl="0" algn="l">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400"/>
              <a:buFont typeface="Arial"/>
              <a:buNone/>
            </a:pPr>
            <a:r>
              <a:rPr lang="en-US" sz="2400"/>
              <a:t>Aviva Ebner, Ph.D.</a:t>
            </a:r>
            <a:r>
              <a:rPr b="0" i="0" lang="en-US" sz="2400" u="none" cap="none" strike="noStrike">
                <a:solidFill>
                  <a:srgbClr val="000000"/>
                </a:solidFill>
                <a:latin typeface="Arial"/>
                <a:ea typeface="Arial"/>
                <a:cs typeface="Arial"/>
                <a:sym typeface="Arial"/>
              </a:rPr>
              <a:t> |</a:t>
            </a:r>
            <a:r>
              <a:rPr lang="en-US" sz="2400"/>
              <a:t> Assistant Superintendent &amp; </a:t>
            </a:r>
            <a:endParaRPr sz="2400"/>
          </a:p>
          <a:p>
            <a:pPr indent="0" lvl="0" marL="0" marR="0" rtl="0" algn="l">
              <a:spcBef>
                <a:spcPts val="0"/>
              </a:spcBef>
              <a:spcAft>
                <a:spcPts val="0"/>
              </a:spcAft>
              <a:buClr>
                <a:srgbClr val="000000"/>
              </a:buClr>
              <a:buSzPts val="2400"/>
              <a:buFont typeface="Arial"/>
              <a:buNone/>
            </a:pPr>
            <a:r>
              <a:rPr lang="en-US" sz="2400"/>
              <a:t>Chief Academic Officer</a:t>
            </a:r>
            <a:endParaRPr/>
          </a:p>
          <a:p>
            <a:pPr indent="0" lvl="0" marL="0" marR="0" rtl="0" algn="l">
              <a:spcBef>
                <a:spcPts val="0"/>
              </a:spcBef>
              <a:spcAft>
                <a:spcPts val="0"/>
              </a:spcAft>
              <a:buClr>
                <a:srgbClr val="000000"/>
              </a:buClr>
              <a:buSzPts val="2400"/>
              <a:buFont typeface="Arial"/>
              <a:buNone/>
            </a:pPr>
            <a:r>
              <a:rPr lang="en-US" sz="2400"/>
              <a:t>805-358-4381</a:t>
            </a:r>
            <a:endParaRPr/>
          </a:p>
          <a:p>
            <a:pPr indent="0" lvl="0" marL="0" marR="0" rtl="0" algn="l">
              <a:spcBef>
                <a:spcPts val="0"/>
              </a:spcBef>
              <a:spcAft>
                <a:spcPts val="0"/>
              </a:spcAft>
              <a:buClr>
                <a:srgbClr val="000000"/>
              </a:buClr>
              <a:buSzPts val="2400"/>
              <a:buFont typeface="Arial"/>
              <a:buNone/>
            </a:pPr>
            <a:r>
              <a:rPr lang="en-US" sz="2400"/>
              <a:t>aebner@compasscharters.org</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4" name="Shape 114"/>
        <p:cNvGrpSpPr/>
        <p:nvPr/>
      </p:nvGrpSpPr>
      <p:grpSpPr>
        <a:xfrm>
          <a:off x="0" y="0"/>
          <a:ext cx="0" cy="0"/>
          <a:chOff x="0" y="0"/>
          <a:chExt cx="0" cy="0"/>
        </a:xfrm>
      </p:grpSpPr>
      <p:sp>
        <p:nvSpPr>
          <p:cNvPr id="115" name="Google Shape;115;p16"/>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Academic Support</a:t>
            </a:r>
            <a:endParaRPr/>
          </a:p>
          <a:p>
            <a:pPr indent="0" lvl="0" marL="0" rtl="0" algn="ctr">
              <a:spcBef>
                <a:spcPts val="0"/>
              </a:spcBef>
              <a:spcAft>
                <a:spcPts val="0"/>
              </a:spcAft>
              <a:buNone/>
            </a:pPr>
            <a:r>
              <a:rPr lang="en-US" sz="2400">
                <a:solidFill>
                  <a:schemeClr val="dk1"/>
                </a:solidFill>
              </a:rPr>
              <a:t>English Learners: </a:t>
            </a:r>
            <a:r>
              <a:rPr lang="en-US" sz="2400">
                <a:solidFill>
                  <a:schemeClr val="dk1"/>
                </a:solidFill>
              </a:rPr>
              <a:t>TK-5 grade Lexia Progress in Grade Level Material (GLM)</a:t>
            </a:r>
            <a:endParaRPr sz="2400"/>
          </a:p>
        </p:txBody>
      </p:sp>
      <p:pic>
        <p:nvPicPr>
          <p:cNvPr id="116" name="Google Shape;116;p16"/>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117" name="Google Shape;117;p16"/>
          <p:cNvPicPr preferRelativeResize="0"/>
          <p:nvPr/>
        </p:nvPicPr>
        <p:blipFill>
          <a:blip r:embed="rId5">
            <a:alphaModFix/>
          </a:blip>
          <a:stretch>
            <a:fillRect/>
          </a:stretch>
        </p:blipFill>
        <p:spPr>
          <a:xfrm>
            <a:off x="152400" y="2721375"/>
            <a:ext cx="8839200" cy="9359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2" name="Shape 122"/>
        <p:cNvGrpSpPr/>
        <p:nvPr/>
      </p:nvGrpSpPr>
      <p:grpSpPr>
        <a:xfrm>
          <a:off x="0" y="0"/>
          <a:ext cx="0" cy="0"/>
          <a:chOff x="0" y="0"/>
          <a:chExt cx="0" cy="0"/>
        </a:xfrm>
      </p:grpSpPr>
      <p:sp>
        <p:nvSpPr>
          <p:cNvPr id="123" name="Google Shape;123;p17"/>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Academic Support</a:t>
            </a:r>
            <a:endParaRPr/>
          </a:p>
          <a:p>
            <a:pPr indent="0" lvl="0" marL="0" rtl="0" algn="ctr">
              <a:spcBef>
                <a:spcPts val="0"/>
              </a:spcBef>
              <a:spcAft>
                <a:spcPts val="0"/>
              </a:spcAft>
              <a:buNone/>
            </a:pPr>
            <a:r>
              <a:rPr lang="en-US" sz="2400">
                <a:solidFill>
                  <a:schemeClr val="dk1"/>
                </a:solidFill>
              </a:rPr>
              <a:t>English Learners: </a:t>
            </a:r>
            <a:r>
              <a:rPr lang="en-US" sz="2400">
                <a:solidFill>
                  <a:schemeClr val="dk1"/>
                </a:solidFill>
              </a:rPr>
              <a:t>6-12 grade Lexia Progress in Word Study, Grammar and Reading Comprehension Skills</a:t>
            </a:r>
            <a:endParaRPr sz="2400"/>
          </a:p>
        </p:txBody>
      </p:sp>
      <p:pic>
        <p:nvPicPr>
          <p:cNvPr id="124" name="Google Shape;124;p17"/>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125" name="Google Shape;125;p17"/>
          <p:cNvPicPr preferRelativeResize="0"/>
          <p:nvPr/>
        </p:nvPicPr>
        <p:blipFill>
          <a:blip r:embed="rId5">
            <a:alphaModFix/>
          </a:blip>
          <a:stretch>
            <a:fillRect/>
          </a:stretch>
        </p:blipFill>
        <p:spPr>
          <a:xfrm>
            <a:off x="296161" y="1975950"/>
            <a:ext cx="8581743" cy="855228"/>
          </a:xfrm>
          <a:prstGeom prst="rect">
            <a:avLst/>
          </a:prstGeom>
          <a:noFill/>
          <a:ln>
            <a:noFill/>
          </a:ln>
        </p:spPr>
      </p:pic>
      <p:pic>
        <p:nvPicPr>
          <p:cNvPr id="126" name="Google Shape;126;p17"/>
          <p:cNvPicPr preferRelativeResize="0"/>
          <p:nvPr/>
        </p:nvPicPr>
        <p:blipFill>
          <a:blip r:embed="rId6">
            <a:alphaModFix/>
          </a:blip>
          <a:stretch>
            <a:fillRect/>
          </a:stretch>
        </p:blipFill>
        <p:spPr>
          <a:xfrm>
            <a:off x="256450" y="4751917"/>
            <a:ext cx="8581742" cy="795729"/>
          </a:xfrm>
          <a:prstGeom prst="rect">
            <a:avLst/>
          </a:prstGeom>
          <a:noFill/>
          <a:ln>
            <a:noFill/>
          </a:ln>
        </p:spPr>
      </p:pic>
      <p:pic>
        <p:nvPicPr>
          <p:cNvPr id="127" name="Google Shape;127;p17"/>
          <p:cNvPicPr preferRelativeResize="0"/>
          <p:nvPr/>
        </p:nvPicPr>
        <p:blipFill>
          <a:blip r:embed="rId7">
            <a:alphaModFix/>
          </a:blip>
          <a:stretch>
            <a:fillRect/>
          </a:stretch>
        </p:blipFill>
        <p:spPr>
          <a:xfrm>
            <a:off x="296161" y="3393136"/>
            <a:ext cx="8274231" cy="8552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Academic Support</a:t>
            </a:r>
            <a:endParaRPr/>
          </a:p>
          <a:p>
            <a:pPr indent="0" lvl="0" marL="0" rtl="0" algn="ctr">
              <a:spcBef>
                <a:spcPts val="0"/>
              </a:spcBef>
              <a:spcAft>
                <a:spcPts val="0"/>
              </a:spcAft>
              <a:buNone/>
            </a:pPr>
            <a:r>
              <a:rPr lang="en-US" sz="2400">
                <a:solidFill>
                  <a:schemeClr val="dk1"/>
                </a:solidFill>
              </a:rPr>
              <a:t>504 Counts by Charter and Program</a:t>
            </a:r>
            <a:endParaRPr sz="2400"/>
          </a:p>
        </p:txBody>
      </p:sp>
      <p:pic>
        <p:nvPicPr>
          <p:cNvPr id="134" name="Google Shape;134;p18"/>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135" name="Google Shape;135;p18" title="Chart"/>
          <p:cNvPicPr preferRelativeResize="0"/>
          <p:nvPr/>
        </p:nvPicPr>
        <p:blipFill>
          <a:blip r:embed="rId5">
            <a:alphaModFix/>
          </a:blip>
          <a:stretch>
            <a:fillRect/>
          </a:stretch>
        </p:blipFill>
        <p:spPr>
          <a:xfrm>
            <a:off x="0" y="2413400"/>
            <a:ext cx="4612820" cy="2588909"/>
          </a:xfrm>
          <a:prstGeom prst="rect">
            <a:avLst/>
          </a:prstGeom>
          <a:noFill/>
          <a:ln>
            <a:noFill/>
          </a:ln>
        </p:spPr>
      </p:pic>
      <p:pic>
        <p:nvPicPr>
          <p:cNvPr id="136" name="Google Shape;136;p18" title="Chart"/>
          <p:cNvPicPr preferRelativeResize="0"/>
          <p:nvPr/>
        </p:nvPicPr>
        <p:blipFill>
          <a:blip r:embed="rId6">
            <a:alphaModFix/>
          </a:blip>
          <a:stretch>
            <a:fillRect/>
          </a:stretch>
        </p:blipFill>
        <p:spPr>
          <a:xfrm>
            <a:off x="4531166" y="2413400"/>
            <a:ext cx="4612834" cy="2725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1" name="Shape 141"/>
        <p:cNvGrpSpPr/>
        <p:nvPr/>
      </p:nvGrpSpPr>
      <p:grpSpPr>
        <a:xfrm>
          <a:off x="0" y="0"/>
          <a:ext cx="0" cy="0"/>
          <a:chOff x="0" y="0"/>
          <a:chExt cx="0" cy="0"/>
        </a:xfrm>
      </p:grpSpPr>
      <p:sp>
        <p:nvSpPr>
          <p:cNvPr id="142" name="Google Shape;142;p19"/>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Academic Support</a:t>
            </a:r>
            <a:endParaRPr/>
          </a:p>
          <a:p>
            <a:pPr indent="0" lvl="0" marL="0" rtl="0" algn="ctr">
              <a:spcBef>
                <a:spcPts val="0"/>
              </a:spcBef>
              <a:spcAft>
                <a:spcPts val="0"/>
              </a:spcAft>
              <a:buNone/>
            </a:pPr>
            <a:r>
              <a:rPr lang="en-US" sz="2400">
                <a:solidFill>
                  <a:schemeClr val="dk1"/>
                </a:solidFill>
              </a:rPr>
              <a:t>SST </a:t>
            </a:r>
            <a:r>
              <a:rPr lang="en-US" sz="2400">
                <a:solidFill>
                  <a:schemeClr val="dk1"/>
                </a:solidFill>
              </a:rPr>
              <a:t>Counts by Charter and Program</a:t>
            </a:r>
            <a:endParaRPr sz="2400"/>
          </a:p>
        </p:txBody>
      </p:sp>
      <p:pic>
        <p:nvPicPr>
          <p:cNvPr id="143" name="Google Shape;143;p19"/>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pic>
        <p:nvPicPr>
          <p:cNvPr id="144" name="Google Shape;144;p19" title="Chart"/>
          <p:cNvPicPr preferRelativeResize="0"/>
          <p:nvPr/>
        </p:nvPicPr>
        <p:blipFill>
          <a:blip r:embed="rId5">
            <a:alphaModFix/>
          </a:blip>
          <a:stretch>
            <a:fillRect/>
          </a:stretch>
        </p:blipFill>
        <p:spPr>
          <a:xfrm>
            <a:off x="7" y="2280938"/>
            <a:ext cx="4497843" cy="3015154"/>
          </a:xfrm>
          <a:prstGeom prst="rect">
            <a:avLst/>
          </a:prstGeom>
          <a:noFill/>
          <a:ln>
            <a:noFill/>
          </a:ln>
        </p:spPr>
      </p:pic>
      <p:pic>
        <p:nvPicPr>
          <p:cNvPr id="145" name="Google Shape;145;p19" title="Chart"/>
          <p:cNvPicPr preferRelativeResize="0"/>
          <p:nvPr/>
        </p:nvPicPr>
        <p:blipFill>
          <a:blip r:embed="rId6">
            <a:alphaModFix/>
          </a:blip>
          <a:stretch>
            <a:fillRect/>
          </a:stretch>
        </p:blipFill>
        <p:spPr>
          <a:xfrm>
            <a:off x="4353702" y="2280950"/>
            <a:ext cx="4714098" cy="29549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0" name="Shape 150"/>
        <p:cNvGrpSpPr/>
        <p:nvPr/>
      </p:nvGrpSpPr>
      <p:grpSpPr>
        <a:xfrm>
          <a:off x="0" y="0"/>
          <a:ext cx="0" cy="0"/>
          <a:chOff x="0" y="0"/>
          <a:chExt cx="0" cy="0"/>
        </a:xfrm>
      </p:grpSpPr>
      <p:sp>
        <p:nvSpPr>
          <p:cNvPr id="151" name="Google Shape;151;p20"/>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Online Learning</a:t>
            </a:r>
            <a:endParaRPr sz="2400"/>
          </a:p>
        </p:txBody>
      </p:sp>
      <p:pic>
        <p:nvPicPr>
          <p:cNvPr id="152" name="Google Shape;152;p20"/>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153" name="Google Shape;153;p20"/>
          <p:cNvSpPr txBox="1"/>
          <p:nvPr/>
        </p:nvSpPr>
        <p:spPr>
          <a:xfrm>
            <a:off x="487175" y="1752600"/>
            <a:ext cx="5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4" name="Google Shape;154;p20"/>
          <p:cNvSpPr txBox="1"/>
          <p:nvPr/>
        </p:nvSpPr>
        <p:spPr>
          <a:xfrm>
            <a:off x="833700" y="1598725"/>
            <a:ext cx="83103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Clr>
                <a:schemeClr val="dk1"/>
              </a:buClr>
              <a:buSzPts val="1100"/>
              <a:buFont typeface="Arial"/>
              <a:buNone/>
            </a:pPr>
            <a:r>
              <a:rPr lang="en-US" sz="2400">
                <a:solidFill>
                  <a:schemeClr val="dk1"/>
                </a:solidFill>
              </a:rPr>
              <a:t>2022-23 Semester 1 Online Passing Rate C/3 or Higher </a:t>
            </a:r>
            <a:endParaRPr sz="2800"/>
          </a:p>
        </p:txBody>
      </p:sp>
      <p:pic>
        <p:nvPicPr>
          <p:cNvPr id="155" name="Google Shape;155;p20" title="Chart"/>
          <p:cNvPicPr preferRelativeResize="0"/>
          <p:nvPr/>
        </p:nvPicPr>
        <p:blipFill>
          <a:blip r:embed="rId5">
            <a:alphaModFix/>
          </a:blip>
          <a:stretch>
            <a:fillRect/>
          </a:stretch>
        </p:blipFill>
        <p:spPr>
          <a:xfrm>
            <a:off x="341725" y="2305225"/>
            <a:ext cx="8509323" cy="3587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0" name="Shape 160"/>
        <p:cNvGrpSpPr/>
        <p:nvPr/>
      </p:nvGrpSpPr>
      <p:grpSpPr>
        <a:xfrm>
          <a:off x="0" y="0"/>
          <a:ext cx="0" cy="0"/>
          <a:chOff x="0" y="0"/>
          <a:chExt cx="0" cy="0"/>
        </a:xfrm>
      </p:grpSpPr>
      <p:sp>
        <p:nvSpPr>
          <p:cNvPr id="161" name="Google Shape;161;p21"/>
          <p:cNvSpPr txBox="1"/>
          <p:nvPr>
            <p:ph type="title"/>
          </p:nvPr>
        </p:nvSpPr>
        <p:spPr>
          <a:xfrm>
            <a:off x="341725" y="609600"/>
            <a:ext cx="849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Online Learning</a:t>
            </a:r>
            <a:endParaRPr sz="2400"/>
          </a:p>
        </p:txBody>
      </p:sp>
      <p:pic>
        <p:nvPicPr>
          <p:cNvPr id="162" name="Google Shape;162;p21"/>
          <p:cNvPicPr preferRelativeResize="0"/>
          <p:nvPr/>
        </p:nvPicPr>
        <p:blipFill rotWithShape="1">
          <a:blip r:embed="rId4">
            <a:alphaModFix/>
          </a:blip>
          <a:srcRect b="0" l="0" r="0" t="0"/>
          <a:stretch/>
        </p:blipFill>
        <p:spPr>
          <a:xfrm>
            <a:off x="8458200" y="6124575"/>
            <a:ext cx="609600" cy="576263"/>
          </a:xfrm>
          <a:prstGeom prst="rect">
            <a:avLst/>
          </a:prstGeom>
          <a:noFill/>
          <a:ln>
            <a:noFill/>
          </a:ln>
        </p:spPr>
      </p:pic>
      <p:sp>
        <p:nvSpPr>
          <p:cNvPr id="163" name="Google Shape;163;p21"/>
          <p:cNvSpPr txBox="1"/>
          <p:nvPr/>
        </p:nvSpPr>
        <p:spPr>
          <a:xfrm>
            <a:off x="637475" y="1752600"/>
            <a:ext cx="8169600" cy="554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600"/>
              </a:spcAft>
              <a:buClr>
                <a:schemeClr val="dk1"/>
              </a:buClr>
              <a:buSzPts val="1100"/>
              <a:buFont typeface="Arial"/>
              <a:buNone/>
            </a:pPr>
            <a:r>
              <a:rPr lang="en-US" sz="2400">
                <a:solidFill>
                  <a:schemeClr val="dk1"/>
                </a:solidFill>
              </a:rPr>
              <a:t>2022-23 Semester 1 Online Passing Rate D/2 or Higher</a:t>
            </a:r>
            <a:endParaRPr sz="2800"/>
          </a:p>
        </p:txBody>
      </p:sp>
      <p:pic>
        <p:nvPicPr>
          <p:cNvPr id="164" name="Google Shape;164;p21" title="Chart"/>
          <p:cNvPicPr preferRelativeResize="0"/>
          <p:nvPr/>
        </p:nvPicPr>
        <p:blipFill>
          <a:blip r:embed="rId5">
            <a:alphaModFix/>
          </a:blip>
          <a:stretch>
            <a:fillRect/>
          </a:stretch>
        </p:blipFill>
        <p:spPr>
          <a:xfrm>
            <a:off x="596500" y="2459100"/>
            <a:ext cx="8161849" cy="34406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