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77650" cy="13716000"/>
  <p:notesSz cx="10691813" cy="7559675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41" d="100"/>
          <a:sy n="41" d="100"/>
        </p:scale>
        <p:origin x="69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tnichols@csmci.com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914399" y="7132319"/>
            <a:ext cx="10972799" cy="457199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8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Prepared for: Compass Charter Schools</a:t>
            </a:r>
            <a:endParaRPr lang="en-US" sz="28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0" y="4389119"/>
            <a:ext cx="9235440" cy="109727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8" name="Rectangle 7"/>
          <p:cNvSpPr/>
          <p:nvPr/>
        </p:nvSpPr>
        <p:spPr bwMode="auto">
          <a:xfrm>
            <a:off x="914399" y="4754880"/>
            <a:ext cx="7680960" cy="457199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Financials through Dec 31, 2022</a:t>
            </a:r>
            <a:endParaRPr lang="en-US" sz="2800" b="0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721840" y="365759"/>
            <a:ext cx="9326879" cy="1307592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10" name="Rectangle 9"/>
          <p:cNvSpPr/>
          <p:nvPr/>
        </p:nvSpPr>
        <p:spPr bwMode="auto">
          <a:xfrm>
            <a:off x="914399" y="6217920"/>
            <a:ext cx="11247120" cy="73151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4800" b="1" i="0" u="none" strike="noStrike" dirty="0">
                <a:solidFill>
                  <a:srgbClr val="053C44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Monthly Financial Board Report</a:t>
            </a:r>
            <a:endParaRPr lang="en-US" sz="4800" b="1" i="0" u="none" strike="noStrike" dirty="0" err="1">
              <a:solidFill>
                <a:srgbClr val="053C44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14399" y="457199"/>
            <a:ext cx="4480559" cy="1920240"/>
          </a:xfrm>
          <a:prstGeom prst="rect">
            <a:avLst/>
          </a:prstGeom>
          <a:blipFill>
            <a:blip r:embed="rId3"/>
            <a:stretch>
              <a:fillRect t="24000" b="24000"/>
            </a:stretch>
          </a:blipFill>
        </p:spPr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14399" y="12252959"/>
          <a:ext cx="13441680" cy="726120"/>
        </p:xfrm>
        <a:graphic>
          <a:graphicData uri="http://schemas.openxmlformats.org/drawingml/2006/table">
            <a:tbl>
              <a:tblPr/>
              <a:tblGrid>
                <a:gridCol w="1344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6120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0F243E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Prepared by School's CSMC SBM - Kristin Nowak</a:t>
                      </a:r>
                      <a:endParaRPr lang="en-US" sz="2400" b="0" i="0" u="none" strike="noStrike" dirty="0" err="1">
                        <a:solidFill>
                          <a:srgbClr val="0F243E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150335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150335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150335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93920" y="1828799"/>
          <a:ext cx="17935920" cy="1503359"/>
        </p:xfrm>
        <a:graphic>
          <a:graphicData uri="http://schemas.openxmlformats.org/drawingml/2006/table">
            <a:tbl>
              <a:tblPr/>
              <a:tblGrid>
                <a:gridCol w="276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Audit firm selection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 700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CARES, ESSER, ESSER II, ESSER III, ELOG, ARP expenditure report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8" name="Rectangle 7"/>
          <p:cNvSpPr/>
          <p:nvPr/>
        </p:nvSpPr>
        <p:spPr bwMode="auto">
          <a:xfrm>
            <a:off x="8366760" y="640080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Looking Ahead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12252959"/>
            <a:ext cx="24323040" cy="1234440"/>
          </a:xfrm>
          <a:prstGeom prst="rect">
            <a:avLst/>
          </a:prstGeom>
          <a:noFill/>
        </p:spPr>
      </p:sp>
      <p:sp>
        <p:nvSpPr>
          <p:cNvPr id="10" name="Rectangle 9"/>
          <p:cNvSpPr/>
          <p:nvPr/>
        </p:nvSpPr>
        <p:spPr bwMode="auto">
          <a:xfrm>
            <a:off x="914399" y="12710159"/>
            <a:ext cx="1911095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" name="Rectangle 10"/>
          <p:cNvSpPr/>
          <p:nvPr/>
        </p:nvSpPr>
        <p:spPr bwMode="auto">
          <a:xfrm>
            <a:off x="914399" y="12801600"/>
            <a:ext cx="1536192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00000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1/15/2023 4:16:37 PM for Compass Charter Schools</a:t>
            </a:r>
            <a:endParaRPr lang="en-US" sz="1600" b="0" i="0" u="none" strike="noStrike" dirty="0" err="1">
              <a:solidFill>
                <a:srgbClr val="000000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2"/>
            <a:stretch>
              <a:fillRect t="18000" b="18000"/>
            </a:stretch>
          </a:blipFill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914399" y="914399"/>
            <a:ext cx="3657599" cy="914399"/>
          </a:xfrm>
          <a:prstGeom prst="rect">
            <a:avLst/>
          </a:prstGeom>
          <a:blipFill>
            <a:blip r:embed="rId2"/>
            <a:stretch>
              <a:fillRect t="6000" b="6000"/>
            </a:stretch>
          </a:blipFill>
        </p:spPr>
      </p:sp>
      <p:sp>
        <p:nvSpPr>
          <p:cNvPr id="7" name="Rectangle 6"/>
          <p:cNvSpPr/>
          <p:nvPr/>
        </p:nvSpPr>
        <p:spPr bwMode="auto">
          <a:xfrm>
            <a:off x="1828799" y="5943600"/>
            <a:ext cx="11155680" cy="2070000"/>
          </a:xfrm>
          <a:prstGeom prst="rect">
            <a:avLst/>
          </a:prstGeom>
          <a:solidFill>
            <a:srgbClr val="FFFFFF"/>
          </a:solidFill>
        </p:spPr>
        <p:txBody>
          <a:bodyPr horzOverflow="overflow" wrap="square" lIns="203039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4800" b="1" i="0" u="none" strike="noStrike" dirty="0">
                <a:solidFill>
                  <a:srgbClr val="053C44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HELPING THE EDUCATION MOVEMENT SUCCEED ONE SCHOOL AT A TIME</a:t>
            </a:r>
            <a:endParaRPr lang="en-US" sz="4800" b="1" i="0" u="none" strike="noStrike" dirty="0" err="1">
              <a:solidFill>
                <a:srgbClr val="053C44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5179040" y="0"/>
            <a:ext cx="9144000" cy="1371600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9" name="Rectangle 8"/>
          <p:cNvSpPr/>
          <p:nvPr/>
        </p:nvSpPr>
        <p:spPr bwMode="auto">
          <a:xfrm>
            <a:off x="16002000" y="12161520"/>
            <a:ext cx="7772399" cy="640080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b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1/15/2023 4:16:36 PM for Compass Charter Schools</a:t>
            </a:r>
            <a:endParaRPr lang="en-US" sz="18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6002000" y="8686800"/>
            <a:ext cx="4023360" cy="2286000"/>
          </a:xfrm>
          <a:prstGeom prst="rect">
            <a:avLst/>
          </a:prstGeom>
          <a:noFill/>
        </p:spPr>
        <p:txBody>
          <a:bodyPr horzOverflow="clip" wrap="none" lIns="25559" tIns="0" rIns="25560" bIns="0" rtlCol="0" anchor="ctr">
            <a:noAutofit/>
          </a:bodyPr>
          <a:lstStyle/>
          <a:p>
            <a:pPr algn="l">
              <a:lnSpc>
                <a:spcPct val="95000"/>
              </a:lnSpc>
              <a:spcBef>
                <a:spcPts val="2528"/>
              </a:spcBef>
            </a:pPr>
            <a:r>
              <a:rPr sz="1800" b="1" i="0" u="sng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info@csmci.com</a:t>
            </a:r>
            <a:br/>
            <a:r>
              <a:rPr sz="18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Office:</a:t>
            </a:r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 888.994.CSMC</a:t>
            </a:r>
            <a:br/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43460 Ridge Park Dr., Ste. 100 </a:t>
            </a:r>
            <a:br/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Temecula, Ca 92590</a:t>
            </a:r>
            <a:endParaRPr lang="en-US" sz="1800" b="0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14399" y="12618719"/>
            <a:ext cx="2286000" cy="258840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www.csmci.com</a:t>
            </a:r>
            <a:endParaRPr lang="en-US" sz="18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624559" y="11612879"/>
            <a:ext cx="822960" cy="853919"/>
          </a:xfrm>
          <a:prstGeom prst="rect">
            <a:avLst/>
          </a:prstGeom>
          <a:blipFill>
            <a:blip r:embed="rId3"/>
            <a:stretch>
              <a:fillRect l="6000" r="6000"/>
            </a:stretch>
          </a:blipFill>
        </p:spPr>
      </p:sp>
      <p:sp>
        <p:nvSpPr>
          <p:cNvPr id="13" name="Rectangle 12"/>
          <p:cNvSpPr/>
          <p:nvPr/>
        </p:nvSpPr>
        <p:spPr bwMode="auto">
          <a:xfrm>
            <a:off x="13441680" y="12495959"/>
            <a:ext cx="1188720" cy="274319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1200" b="1" i="0" u="none" strike="noStrike" dirty="0">
                <a:solidFill>
                  <a:srgbClr val="17365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Charter Vision</a:t>
            </a:r>
            <a:endParaRPr lang="en-US" sz="1200" b="1" i="0" u="none" strike="noStrike" dirty="0" err="1">
              <a:solidFill>
                <a:srgbClr val="17365D"/>
              </a:solidFill>
              <a:latin typeface="Segoe UI" pitchFamily="34" charset="0"/>
              <a:ea typeface="Segoe UI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3441680" y="11490479"/>
            <a:ext cx="1188720" cy="202680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t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1200" b="1" i="0" u="none" strike="noStrike" dirty="0">
                <a:solidFill>
                  <a:srgbClr val="17365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POWERED BY:</a:t>
            </a:r>
            <a:endParaRPr lang="en-US" sz="1200" b="1" i="0" u="none" strike="noStrike" dirty="0" err="1">
              <a:solidFill>
                <a:srgbClr val="17365D"/>
              </a:solidFill>
              <a:latin typeface="Segoe UI" pitchFamily="34" charset="0"/>
              <a:ea typeface="Segoe U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0" y="4572000"/>
            <a:ext cx="1554480" cy="557784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92561"/>
              </p:ext>
            </p:extLst>
          </p:nvPr>
        </p:nvGraphicFramePr>
        <p:xfrm>
          <a:off x="2651760" y="2286000"/>
          <a:ext cx="20526479" cy="4208107"/>
        </p:xfrm>
        <a:graphic>
          <a:graphicData uri="http://schemas.openxmlformats.org/drawingml/2006/table">
            <a:tbl>
              <a:tblPr/>
              <a:tblGrid>
                <a:gridCol w="20526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20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Actual to Budget: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85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This report is as of Dec 31, 2022, compared against our board-approved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 budget.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YTD Revenues Through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Dec 31, 2022,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are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$13,339,082.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YTD Expenses Through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Dec 31, 2022,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are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$14,901,625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Therefore, net income is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($1,562,543)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20" marB="10151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58712"/>
              </p:ext>
            </p:extLst>
          </p:nvPr>
        </p:nvGraphicFramePr>
        <p:xfrm>
          <a:off x="2651760" y="7405920"/>
          <a:ext cx="20574000" cy="2538431"/>
        </p:xfrm>
        <a:graphic>
          <a:graphicData uri="http://schemas.openxmlformats.org/drawingml/2006/table">
            <a:tbl>
              <a:tblPr/>
              <a:tblGrid>
                <a:gridCol w="2057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63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Balance Sheet: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21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7920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 of Dec 31, 2022, we had total cash of $11,649,036, short-term liabilities of $4,560,345, and long-term liabilities of $0. The ending fund balance is</a:t>
                      </a:r>
                      <a:br>
                        <a:rPr dirty="0"/>
                      </a:b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$7,987,081.</a:t>
                      </a:r>
                      <a:br>
                        <a:rPr dirty="0"/>
                      </a:b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1" marT="101519" marB="10151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0" y="274319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0" y="0"/>
            <a:ext cx="24323040" cy="1920240"/>
          </a:xfrm>
          <a:prstGeom prst="rect">
            <a:avLst/>
          </a:prstGeom>
          <a:noFill/>
        </p:spPr>
      </p:sp>
      <p:sp>
        <p:nvSpPr>
          <p:cNvPr id="10" name="Rectangle 9"/>
          <p:cNvSpPr/>
          <p:nvPr/>
        </p:nvSpPr>
        <p:spPr bwMode="auto">
          <a:xfrm>
            <a:off x="0" y="0"/>
            <a:ext cx="24323040" cy="192024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1" name="Rectangle 10"/>
          <p:cNvSpPr/>
          <p:nvPr/>
        </p:nvSpPr>
        <p:spPr bwMode="auto">
          <a:xfrm>
            <a:off x="8366760" y="685799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Financial Summary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12024360"/>
            <a:ext cx="24323040" cy="1234440"/>
          </a:xfrm>
          <a:prstGeom prst="rect">
            <a:avLst/>
          </a:prstGeom>
          <a:noFill/>
        </p:spPr>
      </p:sp>
      <p:sp>
        <p:nvSpPr>
          <p:cNvPr id="13" name="Rectangle 12"/>
          <p:cNvSpPr/>
          <p:nvPr/>
        </p:nvSpPr>
        <p:spPr bwMode="auto">
          <a:xfrm>
            <a:off x="20116799" y="12070079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4" name="Rectangle 13"/>
          <p:cNvSpPr/>
          <p:nvPr/>
        </p:nvSpPr>
        <p:spPr bwMode="auto">
          <a:xfrm>
            <a:off x="365759" y="1248155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5" name="Rectangle 14"/>
          <p:cNvSpPr/>
          <p:nvPr/>
        </p:nvSpPr>
        <p:spPr bwMode="auto">
          <a:xfrm>
            <a:off x="914399" y="1257300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1/15/2023 4:16:36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06119"/>
            <a:ext cx="24323040" cy="1158479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06119"/>
            <a:ext cx="24323040" cy="1158479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06119"/>
            <a:ext cx="24323040" cy="10362239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16484760" y="9985319"/>
            <a:ext cx="6878880" cy="1567440"/>
          </a:xfrm>
          <a:prstGeom prst="rect">
            <a:avLst/>
          </a:prstGeom>
          <a:solidFill>
            <a:srgbClr val="FFC000"/>
          </a:solidFill>
        </p:spPr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73079" y="8465760"/>
          <a:ext cx="9143997" cy="3705188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Ratio (Liquidity)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0F243E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Ability to pay short-term obligations</a:t>
                      </a:r>
                      <a:endParaRPr lang="en-US" sz="1800" b="0" i="0" u="none" strike="noStrike" dirty="0" err="1">
                        <a:solidFill>
                          <a:srgbClr val="0F243E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2"/>
                      <a:stretch>
                        <a:fillRect l="25000" t="26000" r="24000" b="26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2.7</a:t>
                      </a:r>
                      <a:endParaRPr lang="en-US" sz="2000" b="1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1.0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(Current Assets) / (Current Liabilities)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65880" y="3816719"/>
          <a:ext cx="9143997" cy="3705188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Cash Ratio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Ability to meet short-term obligations with cash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3"/>
                      <a:stretch>
                        <a:fillRect l="19000" r="19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255.4 %</a:t>
                      </a:r>
                      <a:endParaRPr lang="en-US" sz="2000" b="0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100.0 %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(Cash) / (Current Liabilities)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290200" y="5037479"/>
          <a:ext cx="9143997" cy="3659467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Defensive Interval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20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Months of continued operation without incoming funds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4"/>
                      <a:stretch>
                        <a:fillRect l="24000" t="5000" r="25000" b="19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4.4</a:t>
                      </a:r>
                      <a:endParaRPr lang="en-US" sz="2000" b="1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3 months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25559" marB="2556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(Cash + Securities + AR)/(Average Expenses for Past 12 Months)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4651560" y="2134440"/>
            <a:ext cx="15021719" cy="1331279"/>
          </a:xfrm>
          <a:prstGeom prst="rect">
            <a:avLst/>
          </a:prstGeom>
          <a:solidFill>
            <a:srgbClr val="EDF2F7"/>
          </a:solidFill>
        </p:spPr>
      </p:sp>
      <p:sp>
        <p:nvSpPr>
          <p:cNvPr id="12" name="Rectangle 11"/>
          <p:cNvSpPr/>
          <p:nvPr/>
        </p:nvSpPr>
        <p:spPr bwMode="auto">
          <a:xfrm>
            <a:off x="6396119" y="2414159"/>
            <a:ext cx="11531520" cy="771840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2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The chart below explains some of the parameters that the school’s leadership can evaluate to understand their financial health, and potential areas of weakness.
</a:t>
            </a:r>
            <a:endParaRPr lang="en-US" sz="22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3124800"/>
            <a:ext cx="1920240" cy="82296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4" name="Rectangle 13"/>
          <p:cNvSpPr/>
          <p:nvPr/>
        </p:nvSpPr>
        <p:spPr bwMode="auto">
          <a:xfrm>
            <a:off x="0" y="12168360"/>
            <a:ext cx="24323040" cy="1222559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19916639" y="12202200"/>
            <a:ext cx="3383280" cy="1188720"/>
          </a:xfrm>
          <a:prstGeom prst="rect">
            <a:avLst/>
          </a:prstGeom>
          <a:blipFill>
            <a:blip r:embed="rId6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374759" y="1261368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1289160" y="1270512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1/15/2023 4:16:30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0" y="0"/>
            <a:ext cx="24323040" cy="1806119"/>
          </a:xfrm>
          <a:prstGeom prst="rect">
            <a:avLst/>
          </a:prstGeom>
          <a:noFill/>
        </p:spPr>
      </p:sp>
      <p:sp>
        <p:nvSpPr>
          <p:cNvPr id="19" name="Rectangle 18"/>
          <p:cNvSpPr/>
          <p:nvPr/>
        </p:nvSpPr>
        <p:spPr bwMode="auto">
          <a:xfrm>
            <a:off x="0" y="0"/>
            <a:ext cx="24323040" cy="180611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20" name="Rectangle 19"/>
          <p:cNvSpPr/>
          <p:nvPr/>
        </p:nvSpPr>
        <p:spPr bwMode="auto">
          <a:xfrm>
            <a:off x="1657799" y="632879"/>
            <a:ext cx="21010319" cy="54036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58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Understanding the Financial Health of the Organization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12079" y="8961119"/>
          <a:ext cx="4572000" cy="164778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920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Revenue Summary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20" marR="101519" marT="101520" marB="10151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/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Actual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$13,339,082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$14,830,764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Budget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-10.1 %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356079" y="8961119"/>
          <a:ext cx="4572000" cy="164778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920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Expense Summary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20" marT="101520" marB="10151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/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$14,901,625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$15,081,663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Budget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-1.2 %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3441680" y="3629159"/>
            <a:ext cx="7315199" cy="466343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4297679" y="3629159"/>
            <a:ext cx="7315199" cy="466343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" name="Rectangle 9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1" name="Rectangle 10"/>
          <p:cNvSpPr/>
          <p:nvPr/>
        </p:nvSpPr>
        <p:spPr bwMode="auto">
          <a:xfrm>
            <a:off x="1691640" y="685799"/>
            <a:ext cx="2093975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7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Compass Charter Schools Financial Snapshot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2743199"/>
            <a:ext cx="1920240" cy="82296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3" name="Rectangle 12"/>
          <p:cNvSpPr/>
          <p:nvPr/>
        </p:nvSpPr>
        <p:spPr bwMode="auto">
          <a:xfrm>
            <a:off x="17373600" y="2011680"/>
            <a:ext cx="3474719" cy="1188720"/>
          </a:xfrm>
          <a:prstGeom prst="rect">
            <a:avLst/>
          </a:prstGeom>
          <a:solidFill>
            <a:srgbClr val="FFC000"/>
          </a:solidFill>
        </p:spPr>
      </p:sp>
      <p:sp>
        <p:nvSpPr>
          <p:cNvPr id="14" name="Rectangle 13"/>
          <p:cNvSpPr/>
          <p:nvPr/>
        </p:nvSpPr>
        <p:spPr bwMode="auto">
          <a:xfrm>
            <a:off x="17465040" y="2468880"/>
            <a:ext cx="640080" cy="450000"/>
          </a:xfrm>
          <a:prstGeom prst="rect">
            <a:avLst/>
          </a:prstGeom>
          <a:blipFill>
            <a:blip r:embed="rId5"/>
            <a:stretch>
              <a:fillRect l="20000" r="20000"/>
            </a:stretch>
          </a:blipFill>
        </p:spPr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8196559" y="2217599"/>
          <a:ext cx="2560320" cy="777240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196559" y="2217599"/>
          <a:ext cx="2560320" cy="274319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1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 Balance</a:t>
                      </a:r>
                      <a:endParaRPr lang="en-US" sz="1800" b="0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20000" marT="0" marB="0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8196559" y="2491920"/>
          <a:ext cx="2560320" cy="463296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3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$11,649,036</a:t>
                      </a:r>
                      <a:endParaRPr lang="en-US" sz="3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2000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 bwMode="auto">
          <a:xfrm>
            <a:off x="9052560" y="2103119"/>
            <a:ext cx="621792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FY 2022-2023, July - December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0" y="12298680"/>
            <a:ext cx="24323040" cy="1188720"/>
          </a:xfrm>
          <a:prstGeom prst="rect">
            <a:avLst/>
          </a:prstGeom>
          <a:noFill/>
        </p:spPr>
      </p:sp>
      <p:sp>
        <p:nvSpPr>
          <p:cNvPr id="20" name="Rectangle 19"/>
          <p:cNvSpPr/>
          <p:nvPr/>
        </p:nvSpPr>
        <p:spPr bwMode="auto">
          <a:xfrm>
            <a:off x="19933918" y="12298680"/>
            <a:ext cx="3383280" cy="1188720"/>
          </a:xfrm>
          <a:prstGeom prst="rect">
            <a:avLst/>
          </a:prstGeom>
          <a:blipFill>
            <a:blip r:embed="rId6"/>
            <a:stretch>
              <a:fillRect t="18000" b="18000"/>
            </a:stretch>
          </a:blipFill>
        </p:spPr>
      </p:sp>
      <p:sp>
        <p:nvSpPr>
          <p:cNvPr id="21" name="Rectangle 20"/>
          <p:cNvSpPr/>
          <p:nvPr/>
        </p:nvSpPr>
        <p:spPr bwMode="auto">
          <a:xfrm>
            <a:off x="365759" y="1266444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2" name="Rectangle 21"/>
          <p:cNvSpPr/>
          <p:nvPr/>
        </p:nvSpPr>
        <p:spPr bwMode="auto">
          <a:xfrm>
            <a:off x="1280160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1/15/2023 4:16:36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35199" y="3108960"/>
          <a:ext cx="17245440" cy="3409528"/>
        </p:xfrm>
        <a:graphic>
          <a:graphicData uri="http://schemas.openxmlformats.org/drawingml/2006/table">
            <a:tbl>
              <a:tblPr/>
              <a:tblGrid>
                <a:gridCol w="352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8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July - Last Closed</a:t>
                      </a:r>
                      <a:endParaRPr lang="en-US" sz="18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ED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8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2022-2023</a:t>
                      </a:r>
                      <a:endParaRPr lang="en-US" sz="18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ED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 Description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Variance $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Total Budget %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Remaining 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LCFF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$10,133,203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$11,694,407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($1,561,204)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$25,500,258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39.7 %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$15,367,055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Federal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$574,617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$1,612,473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($1,037,856)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$2,369,008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24.3 %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$1,794,391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Other State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$1,625,358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$554,969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$1,070,389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$1,173,818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138.5 %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($451,540)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Local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$1,005,904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$968,915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$36,989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$2,110,755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47.7 %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$1,104,851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$13,339,082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$14,830,764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($1,491,682)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$31,153,839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42.8 %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$17,814,757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242315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 bwMode="auto">
          <a:xfrm>
            <a:off x="9052560" y="2103119"/>
            <a:ext cx="621792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FY 2022-2023, July - December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58239" y="6538319"/>
          <a:ext cx="17220960" cy="4578087"/>
        </p:xfrm>
        <a:graphic>
          <a:graphicData uri="http://schemas.openxmlformats.org/drawingml/2006/table">
            <a:tbl>
              <a:tblPr/>
              <a:tblGrid>
                <a:gridCol w="350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Certificated Salaries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$5,889,810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$5,909,198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$19,389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$12,433,234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47.4 %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$6,543,425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Classified Salaries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$1,718,005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$1,740,828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$22,823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$3,495,638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49.1 %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$1,777,633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Employee Benefits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$2,500,014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$2,600,525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$100,512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$5,221,939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47.9 %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$2,721,925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Personnel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$10,107,828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$10,250,551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$142,723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$21,150,811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47.8 %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$11,042,983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Books and Supplies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$2,065,336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$2,419,532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$354,195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$5,229,464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39.5 %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$3,164,128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Services &amp; Other Operating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$2,728,461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$2,411,580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($316,881)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$5,044,207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54.1 %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$2,315,746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Other Outgo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0.0 %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Operational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$4,793,797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$4,831,112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$37,315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$10,273,671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46.7 %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$5,479,874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$14,901,625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$15,081,663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$180,038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$31,424,482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47.4 %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$16,522,857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Net Income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($1,562,543)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($250,899)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($1,311,644)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($270,643)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577.3 %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$1,291,900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20116439" y="2103119"/>
            <a:ext cx="3657599" cy="3200400"/>
          </a:xfrm>
          <a:prstGeom prst="rect">
            <a:avLst/>
          </a:prstGeom>
          <a:solidFill>
            <a:srgbClr val="FFB619"/>
          </a:solidFill>
        </p:spPr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438279" y="2240279"/>
          <a:ext cx="3013920" cy="2926072"/>
        </p:xfrm>
        <a:graphic>
          <a:graphicData uri="http://schemas.openxmlformats.org/drawingml/2006/table">
            <a:tbl>
              <a:tblPr/>
              <a:tblGrid>
                <a:gridCol w="301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Revenue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$13,339,082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Expenses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$14,901,625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Surplus / (Deficit)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($1,562,543)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20116439" y="6789600"/>
            <a:ext cx="3657599" cy="3474719"/>
          </a:xfrm>
          <a:prstGeom prst="rect">
            <a:avLst/>
          </a:prstGeom>
          <a:solidFill>
            <a:srgbClr val="F2F2F2"/>
          </a:solidFill>
        </p:spPr>
      </p:sp>
      <p:sp>
        <p:nvSpPr>
          <p:cNvPr id="13" name="Rectangle 12"/>
          <p:cNvSpPr/>
          <p:nvPr/>
        </p:nvSpPr>
        <p:spPr bwMode="auto">
          <a:xfrm>
            <a:off x="20253599" y="7086960"/>
            <a:ext cx="3383280" cy="2880360"/>
          </a:xfrm>
          <a:prstGeom prst="rect">
            <a:avLst/>
          </a:prstGeom>
          <a:solidFill>
            <a:srgbClr val="F2F2F2"/>
          </a:solidFill>
        </p:spPr>
        <p:txBody>
          <a:bodyPr horzOverflow="overflow" wrap="square" lIns="25560" tIns="0" rIns="25558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F243E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This report displays all actual and budgeted revenue and expenditures by object code series and by month. This report can be useful in ensuring you receive your revenue in a timely manner and that you stay within the board approved expenditure levels.</a:t>
            </a:r>
            <a:endParaRPr lang="en-US" sz="1800" b="0" i="0" u="none" strike="noStrike" dirty="0" err="1">
              <a:solidFill>
                <a:srgbClr val="0F243E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5" name="Rectangle 14"/>
          <p:cNvSpPr/>
          <p:nvPr/>
        </p:nvSpPr>
        <p:spPr bwMode="auto">
          <a:xfrm>
            <a:off x="8451000" y="685799"/>
            <a:ext cx="742139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Actual to Budget Summary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12207239"/>
            <a:ext cx="24323040" cy="1280160"/>
          </a:xfrm>
          <a:prstGeom prst="rect">
            <a:avLst/>
          </a:prstGeom>
          <a:noFill/>
        </p:spPr>
      </p:sp>
      <p:sp>
        <p:nvSpPr>
          <p:cNvPr id="17" name="Rectangle 16"/>
          <p:cNvSpPr/>
          <p:nvPr/>
        </p:nvSpPr>
        <p:spPr bwMode="auto">
          <a:xfrm>
            <a:off x="20299680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8" name="Rectangle 17"/>
          <p:cNvSpPr/>
          <p:nvPr/>
        </p:nvSpPr>
        <p:spPr bwMode="auto">
          <a:xfrm>
            <a:off x="91439" y="1266444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9" name="Rectangle 18"/>
          <p:cNvSpPr/>
          <p:nvPr/>
        </p:nvSpPr>
        <p:spPr bwMode="auto">
          <a:xfrm>
            <a:off x="1005840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1/15/2023 4:16:37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6377760" y="2651760"/>
            <a:ext cx="11567159" cy="420623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023360" y="6949439"/>
          <a:ext cx="7366320" cy="4823795"/>
        </p:xfrm>
        <a:graphic>
          <a:graphicData uri="http://schemas.openxmlformats.org/drawingml/2006/table">
            <a:tbl>
              <a:tblPr/>
              <a:tblGrid>
                <a:gridCol w="224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 Amount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or Projected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July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$5,888,993.16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August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$9,485,434.42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September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$11,881,276.91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October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$11,673,018.17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November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$11,157,901.31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December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$11,575,940.87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January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$12,274,921.27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February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$11,294,552.84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March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$10,367,581.00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April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$9,459,720.14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$8,217,541.31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June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$9,307,312.07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801600" y="6949439"/>
          <a:ext cx="7281360" cy="4823795"/>
        </p:xfrm>
        <a:graphic>
          <a:graphicData uri="http://schemas.openxmlformats.org/drawingml/2006/table">
            <a:tbl>
              <a:tblPr/>
              <a:tblGrid>
                <a:gridCol w="216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 w="9524" cmpd="sng">
                      <a:solidFill>
                        <a:srgbClr val="D3D3D3"/>
                      </a:solidFill>
                      <a:prstDash val="solid"/>
                    </a:lnR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Cash Amount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 w="9524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or Projected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July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$10,343,078.82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August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$9,380,680.82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September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$10,015,077.91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October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$9,037,403.55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November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$10,969,843.83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December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$11,649,036.39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January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$10,354,972.00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February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$8,475,201.00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March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$10,730,579.00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April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$10,650,234.00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$10,355,047.00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June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$11,799,912.00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0" name="Rectangle 9"/>
          <p:cNvSpPr/>
          <p:nvPr/>
        </p:nvSpPr>
        <p:spPr bwMode="auto">
          <a:xfrm>
            <a:off x="4943159" y="731519"/>
            <a:ext cx="1443563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Monthly Cash Balance Over Time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2926079"/>
            <a:ext cx="1920240" cy="8229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" name="Rectangle 11"/>
          <p:cNvSpPr/>
          <p:nvPr/>
        </p:nvSpPr>
        <p:spPr bwMode="auto">
          <a:xfrm>
            <a:off x="8732520" y="1920240"/>
            <a:ext cx="685800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Current fiscal year and prior year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12298680"/>
            <a:ext cx="24323040" cy="1188720"/>
          </a:xfrm>
          <a:prstGeom prst="rect">
            <a:avLst/>
          </a:prstGeom>
          <a:noFill/>
        </p:spPr>
      </p:sp>
      <p:sp>
        <p:nvSpPr>
          <p:cNvPr id="14" name="Rectangle 13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4"/>
            <a:stretch>
              <a:fillRect t="18000" b="18000"/>
            </a:stretch>
          </a:blipFill>
        </p:spPr>
      </p:sp>
      <p:sp>
        <p:nvSpPr>
          <p:cNvPr id="15" name="Rectangle 14"/>
          <p:cNvSpPr/>
          <p:nvPr/>
        </p:nvSpPr>
        <p:spPr bwMode="auto">
          <a:xfrm>
            <a:off x="914399" y="12664440"/>
            <a:ext cx="1883663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6" name="Rectangle 15"/>
          <p:cNvSpPr/>
          <p:nvPr/>
        </p:nvSpPr>
        <p:spPr bwMode="auto">
          <a:xfrm>
            <a:off x="914399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1/15/2023 4:16:37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54320" y="3300119"/>
          <a:ext cx="7789678" cy="5218165"/>
        </p:xfrm>
        <a:graphic>
          <a:graphicData uri="http://schemas.openxmlformats.org/drawingml/2006/table">
            <a:tbl>
              <a:tblPr/>
              <a:tblGrid>
                <a:gridCol w="4601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$11,649,036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Accounts Receivables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$582,417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Prepaid Expenses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$305,393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Current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$360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Current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$12,537,207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Security Deposits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$10,220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Other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$10,220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Assets</a:t>
                      </a:r>
                      <a:endParaRPr lang="en-US" sz="1600" b="1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$12,547,426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239360" y="3300119"/>
          <a:ext cx="7775280" cy="7242032"/>
        </p:xfrm>
        <a:graphic>
          <a:graphicData uri="http://schemas.openxmlformats.org/drawingml/2006/table">
            <a:tbl>
              <a:tblPr/>
              <a:tblGrid>
                <a:gridCol w="4624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Liabilities and Net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Liabilities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Accounts Payable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$2,188,619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Accrued Salaries, Payroll Taxes, Postemployment Benefits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$919,792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Deposits held on behalf of other employees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$212,072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Deferred Revenue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$1,239,862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Current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$4,560,345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Long Term Liabilities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Long Term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$0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$4,560,345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Net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Unrestricted Net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$9,549,625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Profit/Loss YTD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($1,562,543)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Net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$7,987,081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Liabilities and Net Assets</a:t>
                      </a:r>
                      <a:endParaRPr lang="en-US" sz="1600" b="1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$12,547,426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0" y="266723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5766119" y="1967759"/>
            <a:ext cx="12790799" cy="1217160"/>
          </a:xfrm>
          <a:prstGeom prst="rect">
            <a:avLst/>
          </a:prstGeom>
          <a:solidFill>
            <a:srgbClr val="F2F2F2"/>
          </a:solidFill>
        </p:spPr>
      </p:sp>
      <p:sp>
        <p:nvSpPr>
          <p:cNvPr id="10" name="Rectangle 9"/>
          <p:cNvSpPr/>
          <p:nvPr/>
        </p:nvSpPr>
        <p:spPr bwMode="auto">
          <a:xfrm>
            <a:off x="6217920" y="2058119"/>
            <a:ext cx="11887200" cy="1036080"/>
          </a:xfrm>
          <a:prstGeom prst="rect">
            <a:avLst/>
          </a:prstGeom>
          <a:noFill/>
        </p:spPr>
        <p:txBody>
          <a:bodyPr horzOverflow="overflow" wrap="square" lIns="101519" tIns="101520" rIns="101520" bIns="101519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The balance sheet displays all of the school’s assets and the school’s obligations (‘liabilities’) at a particular point in time. It is a useful way to ensure the school has enough money to pay off its debts. </a:t>
            </a:r>
            <a:endParaRPr lang="en-US" sz="18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469520" y="1967759"/>
          <a:ext cx="3329280" cy="1042416"/>
        </p:xfrm>
        <a:graphic>
          <a:graphicData uri="http://schemas.openxmlformats.org/drawingml/2006/table">
            <a:tbl>
              <a:tblPr/>
              <a:tblGrid>
                <a:gridCol w="332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879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Liquidity Ratio</a:t>
                      </a:r>
                      <a:endParaRPr lang="en-US" sz="18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4800" b="1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2.7</a:t>
                      </a:r>
                      <a:endParaRPr lang="en-US" sz="4800" b="1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20000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0" y="0"/>
            <a:ext cx="24323040" cy="185724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3" name="Rectangle 12"/>
          <p:cNvSpPr/>
          <p:nvPr/>
        </p:nvSpPr>
        <p:spPr bwMode="auto">
          <a:xfrm>
            <a:off x="2096640" y="438120"/>
            <a:ext cx="20130479" cy="981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41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Balance Sheet Summary FY 2022-2023 - December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12273840"/>
            <a:ext cx="24323040" cy="1213559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20002319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365759" y="1271015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1280160" y="1280160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1/15/2023 4:16:37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70840" y="2584079"/>
          <a:ext cx="667332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2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Executive VP of Client Services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Tom Nichols</a:t>
                      </a:r>
                      <a:br/>
                      <a:r>
                        <a:rPr sz="1800" b="0" i="0" u="sng" strike="noStrike" dirty="0">
                          <a:solidFill>
                            <a:srgbClr val="0000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  <a:hlinkClick r:id="rId3"/>
                        </a:rPr>
                        <a:t>tnichols@csmci.com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9360" y="4477679"/>
          <a:ext cx="659628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4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School Business Manager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Kristin Nowak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knowak@csmci.com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069760" y="4477679"/>
          <a:ext cx="655884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5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Account Manager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Mai Luong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mluong@csmci.com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069760" y="6371279"/>
          <a:ext cx="652032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6"/>
                      <a:stretch>
                        <a:fillRect l="29000" t="5000" r="29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Associate AM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Kimber Nelson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knelson@csmci.com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0" y="2912400"/>
            <a:ext cx="1920240" cy="82296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069760" y="2584079"/>
          <a:ext cx="653976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5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Regional AM Director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Mai Luong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mluong@csmci.com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3" name="Rectangle 12"/>
          <p:cNvSpPr/>
          <p:nvPr/>
        </p:nvSpPr>
        <p:spPr bwMode="auto">
          <a:xfrm>
            <a:off x="7582319" y="680399"/>
            <a:ext cx="9158760" cy="469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CSMC Charter School Support Team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12260159"/>
            <a:ext cx="24323040" cy="1227240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19956599" y="12298680"/>
            <a:ext cx="3383280" cy="1188720"/>
          </a:xfrm>
          <a:prstGeom prst="rect">
            <a:avLst/>
          </a:prstGeom>
          <a:blipFill>
            <a:blip r:embed="rId8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0" y="1270079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914399" y="1279223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1/15/2023 4:16:37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93920" y="2286000"/>
          <a:ext cx="17935920" cy="9966959"/>
        </p:xfrm>
        <a:graphic>
          <a:graphicData uri="http://schemas.openxmlformats.org/drawingml/2006/table">
            <a:tbl>
              <a:tblPr/>
              <a:tblGrid>
                <a:gridCol w="276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1/16/2023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Mid-January - Several special education reports due;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1/25/2023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1/28/2023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Board Meeting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1/31/2023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Federal Cash Management Data Collection (CMDC)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ASES attendance and expenditure reports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2/1/2023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School Accountability Report Card (SARC) due in CDE portal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Regional Office Hours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2/7/2023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Workshop:  State and Federal programs compliance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2/9/2023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Workshop:  State and Federal programs compliance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2/13/2023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Mid-Month: ASES applications for next year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2/15/2023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Property tax exemption requests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2/16/2023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Virtual Office Hours, open to all CSMC clients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2/22/2023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Regional Office Hours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3/11/2023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Winter Consolidated Application / CARS report possibly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3/15/2023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Second Interim Financial Report state deadline, authorizers may require earlier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3/18/2023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Varies: Special education MOE pre-test;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3/25/2023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Board Meeting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3/29/2023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2697480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9" name="Rectangle 8"/>
          <p:cNvSpPr/>
          <p:nvPr/>
        </p:nvSpPr>
        <p:spPr bwMode="auto">
          <a:xfrm>
            <a:off x="8366760" y="640080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Looking Ahead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12252959"/>
            <a:ext cx="24323040" cy="1234440"/>
          </a:xfrm>
          <a:prstGeom prst="rect">
            <a:avLst/>
          </a:prstGeom>
          <a:noFill/>
        </p:spPr>
      </p:sp>
      <p:sp>
        <p:nvSpPr>
          <p:cNvPr id="11" name="Rectangle 10"/>
          <p:cNvSpPr/>
          <p:nvPr/>
        </p:nvSpPr>
        <p:spPr bwMode="auto">
          <a:xfrm>
            <a:off x="914399" y="12710159"/>
            <a:ext cx="1911095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2" name="Rectangle 11"/>
          <p:cNvSpPr/>
          <p:nvPr/>
        </p:nvSpPr>
        <p:spPr bwMode="auto">
          <a:xfrm>
            <a:off x="914399" y="12801600"/>
            <a:ext cx="1536192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00000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1/15/2023 4:16:37 PM for Compass Charter Schools</a:t>
            </a:r>
            <a:endParaRPr lang="en-US" sz="1600" b="0" i="0" u="none" strike="noStrike" dirty="0" err="1">
              <a:solidFill>
                <a:srgbClr val="000000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Telerik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1286</Words>
  <Application>Microsoft Office PowerPoint</Application>
  <PresentationFormat>Custom</PresentationFormat>
  <Paragraphs>367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Microsoft Sans Serif</vt:lpstr>
      <vt:lpstr>Montserrat</vt:lpstr>
      <vt:lpstr>Segoe UI</vt:lpstr>
      <vt:lpstr>Telerik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Kristin Nowak</cp:lastModifiedBy>
  <cp:revision>1</cp:revision>
  <dcterms:modified xsi:type="dcterms:W3CDTF">2023-01-17T18:55:14Z</dcterms:modified>
</cp:coreProperties>
</file>