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5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6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7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20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21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22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23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24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28"/>
  </p:notesMasterIdLst>
  <p:sldIdLst>
    <p:sldId id="256" r:id="rId3"/>
    <p:sldId id="257" r:id="rId4"/>
    <p:sldId id="258" r:id="rId5"/>
    <p:sldId id="259" r:id="rId6"/>
    <p:sldId id="266" r:id="rId7"/>
    <p:sldId id="296" r:id="rId8"/>
    <p:sldId id="297" r:id="rId9"/>
    <p:sldId id="265" r:id="rId10"/>
    <p:sldId id="299" r:id="rId11"/>
    <p:sldId id="260" r:id="rId12"/>
    <p:sldId id="300" r:id="rId13"/>
    <p:sldId id="273" r:id="rId14"/>
    <p:sldId id="283" r:id="rId15"/>
    <p:sldId id="302" r:id="rId16"/>
    <p:sldId id="303" r:id="rId17"/>
    <p:sldId id="304" r:id="rId18"/>
    <p:sldId id="305" r:id="rId19"/>
    <p:sldId id="271" r:id="rId20"/>
    <p:sldId id="290" r:id="rId21"/>
    <p:sldId id="291" r:id="rId22"/>
    <p:sldId id="292" r:id="rId23"/>
    <p:sldId id="293" r:id="rId24"/>
    <p:sldId id="294" r:id="rId25"/>
    <p:sldId id="295" r:id="rId26"/>
    <p:sldId id="261" r:id="rId27"/>
  </p:sldIdLst>
  <p:sldSz cx="9144000" cy="6858000" type="screen4x3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17265167333081"/>
          <c:y val="0.24344193639435804"/>
          <c:w val="0.72161330107129218"/>
          <c:h val="0.39831046083195387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Trending Curriculum Requests</a:t>
            </a:r>
            <a:r>
              <a:rPr lang="en-US" sz="20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 sz="2000" b="1">
                <a:solidFill>
                  <a:schemeClr val="tx1"/>
                </a:solidFill>
              </a:defRPr>
            </a:pPr>
            <a:endParaRPr lang="en-US" sz="2000" b="1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October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Games/Puzzles</c:v>
                </c:pt>
                <c:pt idx="1">
                  <c:v>History </c:v>
                </c:pt>
                <c:pt idx="2">
                  <c:v>Usborne</c:v>
                </c:pt>
                <c:pt idx="3">
                  <c:v>Saxon Math </c:v>
                </c:pt>
                <c:pt idx="4">
                  <c:v>Lakeshore Learning 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15</c:v>
                </c:pt>
                <c:pt idx="1">
                  <c:v>6</c:v>
                </c:pt>
                <c:pt idx="2">
                  <c:v>4</c:v>
                </c:pt>
                <c:pt idx="3">
                  <c:v>3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D9-4587-8B69-DF23CEF7A25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November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Games/Puzzles</c:v>
                </c:pt>
                <c:pt idx="1">
                  <c:v>History </c:v>
                </c:pt>
                <c:pt idx="2">
                  <c:v>Usborne</c:v>
                </c:pt>
                <c:pt idx="3">
                  <c:v>Saxon Math </c:v>
                </c:pt>
                <c:pt idx="4">
                  <c:v>Lakeshore Learning 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4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D9-4587-8B69-DF23CEF7A25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December </c:v>
                </c:pt>
              </c:strCache>
            </c:strRef>
          </c:tx>
          <c:spPr>
            <a:solidFill>
              <a:schemeClr val="accent1">
                <a:shade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Games/Puzzles</c:v>
                </c:pt>
                <c:pt idx="1">
                  <c:v>History </c:v>
                </c:pt>
                <c:pt idx="2">
                  <c:v>Usborne</c:v>
                </c:pt>
                <c:pt idx="3">
                  <c:v>Saxon Math </c:v>
                </c:pt>
                <c:pt idx="4">
                  <c:v>Lakeshore Learning 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5</c:v>
                </c:pt>
                <c:pt idx="1">
                  <c:v>6</c:v>
                </c:pt>
                <c:pt idx="2">
                  <c:v>6</c:v>
                </c:pt>
                <c:pt idx="3">
                  <c:v>5</c:v>
                </c:pt>
                <c:pt idx="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ED9-4587-8B69-DF23CEF7A2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270896"/>
        <c:axId val="304739640"/>
      </c:barChart>
      <c:catAx>
        <c:axId val="60270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4739640"/>
        <c:crosses val="autoZero"/>
        <c:auto val="1"/>
        <c:lblAlgn val="ctr"/>
        <c:lblOffset val="100"/>
        <c:noMultiLvlLbl val="0"/>
      </c:catAx>
      <c:valAx>
        <c:axId val="304739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27089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997585429171261"/>
          <c:y val="0.17376219915310581"/>
          <c:w val="0.50580531587584299"/>
          <c:h val="0.7439395187947958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326-4450-9E89-60842C87967C}"/>
              </c:ext>
            </c:extLst>
          </c:dPt>
          <c:dPt>
            <c:idx val="1"/>
            <c:bubble3D val="0"/>
            <c:spPr>
              <a:solidFill>
                <a:srgbClr val="EA7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326-4450-9E89-60842C87967C}"/>
              </c:ext>
            </c:extLst>
          </c:dPt>
          <c:dPt>
            <c:idx val="2"/>
            <c:bubble3D val="0"/>
            <c:spPr>
              <a:solidFill>
                <a:srgbClr val="0000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326-4450-9E89-60842C87967C}"/>
              </c:ext>
            </c:extLst>
          </c:dPt>
          <c:dPt>
            <c:idx val="3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326-4450-9E89-60842C87967C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326-4450-9E89-60842C87967C}"/>
              </c:ext>
            </c:extLst>
          </c:dPt>
          <c:dLbls>
            <c:dLbl>
              <c:idx val="1"/>
              <c:layout>
                <c:manualLayout>
                  <c:x val="-9.8846787479406922E-2"/>
                  <c:y val="-8.722741433021806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326-4450-9E89-60842C8796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Sheet1!$A$2:$A$6</c:f>
              <c:strCache>
                <c:ptCount val="5"/>
                <c:pt idx="0">
                  <c:v>Renaissance</c:v>
                </c:pt>
                <c:pt idx="1">
                  <c:v>School Pathways</c:v>
                </c:pt>
                <c:pt idx="2">
                  <c:v>BrainPOP</c:v>
                </c:pt>
                <c:pt idx="3">
                  <c:v>Lexia</c:v>
                </c:pt>
                <c:pt idx="4">
                  <c:v>Starfall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1981</c:v>
                </c:pt>
                <c:pt idx="1">
                  <c:v>2552</c:v>
                </c:pt>
                <c:pt idx="2">
                  <c:v>600</c:v>
                </c:pt>
                <c:pt idx="3">
                  <c:v>306</c:v>
                </c:pt>
                <c:pt idx="4">
                  <c:v>184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326-4450-9E89-60842C87967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6589829072024977E-2"/>
          <c:y val="0.91662907845141761"/>
          <c:w val="0.91317948518379188"/>
          <c:h val="8.33709215485824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January</c:v>
                </c:pt>
              </c:strCache>
            </c:strRef>
          </c:tx>
          <c:spPr>
            <a:solidFill>
              <a:srgbClr val="0057B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Resolution Times In Hours</c:v>
                </c:pt>
                <c:pt idx="1">
                  <c:v>Initial Response Times in Hours</c:v>
                </c:pt>
                <c:pt idx="2">
                  <c:v>New Tickets 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21</c:v>
                </c:pt>
                <c:pt idx="1">
                  <c:v>5</c:v>
                </c:pt>
                <c:pt idx="2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01-489E-8C18-77E1EB3AF3F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December</c:v>
                </c:pt>
              </c:strCache>
            </c:strRef>
          </c:tx>
          <c:spPr>
            <a:solidFill>
              <a:srgbClr val="EA76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Resolution Times In Hours</c:v>
                </c:pt>
                <c:pt idx="1">
                  <c:v>Initial Response Times in Hours</c:v>
                </c:pt>
                <c:pt idx="2">
                  <c:v>New Tickets 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27</c:v>
                </c:pt>
                <c:pt idx="1">
                  <c:v>4</c:v>
                </c:pt>
                <c:pt idx="2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01-489E-8C18-77E1EB3AF3F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875210288"/>
        <c:axId val="875210704"/>
      </c:barChart>
      <c:catAx>
        <c:axId val="8752102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5210704"/>
        <c:crosses val="autoZero"/>
        <c:auto val="1"/>
        <c:lblAlgn val="ctr"/>
        <c:lblOffset val="100"/>
        <c:noMultiLvlLbl val="0"/>
      </c:catAx>
      <c:valAx>
        <c:axId val="87521070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875210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January</c:v>
                </c:pt>
              </c:strCache>
            </c:strRef>
          </c:tx>
          <c:spPr>
            <a:solidFill>
              <a:srgbClr val="0057B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Scholars Submitted</c:v>
                </c:pt>
                <c:pt idx="1">
                  <c:v>Staff Submitted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41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DE-4C20-B6F9-494A50EC811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December</c:v>
                </c:pt>
              </c:strCache>
            </c:strRef>
          </c:tx>
          <c:spPr>
            <a:solidFill>
              <a:srgbClr val="EA76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Scholars Submitted</c:v>
                </c:pt>
                <c:pt idx="1">
                  <c:v>Staff Submitted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64</c:v>
                </c:pt>
                <c:pt idx="1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DE-4C20-B6F9-494A50EC811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875210288"/>
        <c:axId val="875210704"/>
      </c:barChart>
      <c:catAx>
        <c:axId val="8752102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5210704"/>
        <c:crosses val="autoZero"/>
        <c:auto val="1"/>
        <c:lblAlgn val="ctr"/>
        <c:lblOffset val="100"/>
        <c:noMultiLvlLbl val="0"/>
      </c:catAx>
      <c:valAx>
        <c:axId val="87521070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875210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January</c:v>
                </c:pt>
              </c:strCache>
            </c:strRef>
          </c:tx>
          <c:spPr>
            <a:solidFill>
              <a:srgbClr val="0057B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Password Reset</c:v>
                </c:pt>
                <c:pt idx="1">
                  <c:v>ClassLink Wrong URL/Login Help</c:v>
                </c:pt>
                <c:pt idx="2">
                  <c:v>Laptop Hardware Warranty</c:v>
                </c:pt>
                <c:pt idx="3">
                  <c:v>Adobe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14</c:v>
                </c:pt>
                <c:pt idx="1">
                  <c:v>5</c:v>
                </c:pt>
                <c:pt idx="2">
                  <c:v>15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9F-464F-BB5D-5A4214455A5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December</c:v>
                </c:pt>
              </c:strCache>
            </c:strRef>
          </c:tx>
          <c:spPr>
            <a:solidFill>
              <a:srgbClr val="EA76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Password Reset</c:v>
                </c:pt>
                <c:pt idx="1">
                  <c:v>ClassLink Wrong URL/Login Help</c:v>
                </c:pt>
                <c:pt idx="2">
                  <c:v>Laptop Hardware Warranty</c:v>
                </c:pt>
                <c:pt idx="3">
                  <c:v>Adobe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26</c:v>
                </c:pt>
                <c:pt idx="1">
                  <c:v>12</c:v>
                </c:pt>
                <c:pt idx="2">
                  <c:v>13</c:v>
                </c:pt>
                <c:pt idx="3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9F-464F-BB5D-5A4214455A5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009523776"/>
        <c:axId val="1009527520"/>
      </c:barChart>
      <c:catAx>
        <c:axId val="10095237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9527520"/>
        <c:crosses val="autoZero"/>
        <c:auto val="1"/>
        <c:lblAlgn val="ctr"/>
        <c:lblOffset val="100"/>
        <c:noMultiLvlLbl val="0"/>
      </c:catAx>
      <c:valAx>
        <c:axId val="1009527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9523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52477034120734"/>
          <c:y val="2.8125000000000001E-2"/>
          <c:w val="0.84369406167979"/>
          <c:h val="0.8020944881889763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 of Staff completed Cyber Security Training</c:v>
                </c:pt>
              </c:strCache>
            </c:strRef>
          </c:tx>
          <c:spPr>
            <a:solidFill>
              <a:srgbClr val="0057B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January</c:v>
                </c:pt>
                <c:pt idx="1">
                  <c:v>December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87</c:v>
                </c:pt>
                <c:pt idx="1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4D-4BF5-9048-28D02AEA351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Percentage of Staff Phished</c:v>
                </c:pt>
              </c:strCache>
            </c:strRef>
          </c:tx>
          <c:spPr>
            <a:solidFill>
              <a:srgbClr val="EA76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January</c:v>
                </c:pt>
                <c:pt idx="1">
                  <c:v>December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4D-4BF5-9048-28D02AEA351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009523776"/>
        <c:axId val="1009527520"/>
      </c:barChart>
      <c:catAx>
        <c:axId val="10095237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9527520"/>
        <c:crosses val="autoZero"/>
        <c:auto val="1"/>
        <c:lblAlgn val="ctr"/>
        <c:lblOffset val="100"/>
        <c:noMultiLvlLbl val="0"/>
      </c:catAx>
      <c:valAx>
        <c:axId val="1009527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9523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r>
              <a:rPr lang="en-US" sz="2400" dirty="0">
                <a:latin typeface="+mj-lt"/>
              </a:rPr>
              <a:t>Learning </a:t>
            </a:r>
            <a:r>
              <a:rPr lang="en-US" sz="2400" dirty="0" smtClean="0">
                <a:latin typeface="+mj-lt"/>
              </a:rPr>
              <a:t>Program &amp;</a:t>
            </a:r>
            <a:r>
              <a:rPr lang="en-US" sz="2400" baseline="0" dirty="0" smtClean="0">
                <a:latin typeface="+mj-lt"/>
              </a:rPr>
              <a:t> Grade Span</a:t>
            </a:r>
            <a:r>
              <a:rPr lang="en-US" sz="2400" dirty="0" smtClean="0">
                <a:latin typeface="+mj-lt"/>
              </a:rPr>
              <a:t> </a:t>
            </a:r>
            <a:endParaRPr lang="en-US" sz="2400" dirty="0">
              <a:latin typeface="+mj-lt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Online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Los Angeles Elementary</c:v>
                </c:pt>
                <c:pt idx="1">
                  <c:v>Los Angeles Middle School</c:v>
                </c:pt>
                <c:pt idx="2">
                  <c:v>Los Angeles High School</c:v>
                </c:pt>
                <c:pt idx="3">
                  <c:v>San Diego Elementary</c:v>
                </c:pt>
                <c:pt idx="4">
                  <c:v>San Diego Middle School</c:v>
                </c:pt>
                <c:pt idx="5">
                  <c:v>San Diego High School</c:v>
                </c:pt>
                <c:pt idx="6">
                  <c:v>Yolo Elementary</c:v>
                </c:pt>
                <c:pt idx="7">
                  <c:v>Yolo Middle School</c:v>
                </c:pt>
                <c:pt idx="8">
                  <c:v>Yolo High School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108</c:v>
                </c:pt>
                <c:pt idx="1">
                  <c:v>84</c:v>
                </c:pt>
                <c:pt idx="2">
                  <c:v>117</c:v>
                </c:pt>
                <c:pt idx="3">
                  <c:v>69</c:v>
                </c:pt>
                <c:pt idx="4">
                  <c:v>68</c:v>
                </c:pt>
                <c:pt idx="5">
                  <c:v>91</c:v>
                </c:pt>
                <c:pt idx="6">
                  <c:v>30</c:v>
                </c:pt>
                <c:pt idx="7">
                  <c:v>24</c:v>
                </c:pt>
                <c:pt idx="8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94-41D4-99ED-1D9E10986B4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Options</c:v>
                </c:pt>
              </c:strCache>
            </c:strRef>
          </c:tx>
          <c:spPr>
            <a:solidFill>
              <a:srgbClr val="0000C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Los Angeles Elementary</c:v>
                </c:pt>
                <c:pt idx="1">
                  <c:v>Los Angeles Middle School</c:v>
                </c:pt>
                <c:pt idx="2">
                  <c:v>Los Angeles High School</c:v>
                </c:pt>
                <c:pt idx="3">
                  <c:v>San Diego Elementary</c:v>
                </c:pt>
                <c:pt idx="4">
                  <c:v>San Diego Middle School</c:v>
                </c:pt>
                <c:pt idx="5">
                  <c:v>San Diego High School</c:v>
                </c:pt>
                <c:pt idx="6">
                  <c:v>Yolo Elementary</c:v>
                </c:pt>
                <c:pt idx="7">
                  <c:v>Yolo Middle School</c:v>
                </c:pt>
                <c:pt idx="8">
                  <c:v>Yolo High School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345</c:v>
                </c:pt>
                <c:pt idx="1">
                  <c:v>132</c:v>
                </c:pt>
                <c:pt idx="2">
                  <c:v>121</c:v>
                </c:pt>
                <c:pt idx="3">
                  <c:v>366</c:v>
                </c:pt>
                <c:pt idx="4">
                  <c:v>145</c:v>
                </c:pt>
                <c:pt idx="5">
                  <c:v>106</c:v>
                </c:pt>
                <c:pt idx="6">
                  <c:v>372</c:v>
                </c:pt>
                <c:pt idx="7">
                  <c:v>150</c:v>
                </c:pt>
                <c:pt idx="8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94-41D4-99ED-1D9E10986B4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91931520"/>
        <c:axId val="391927912"/>
      </c:barChart>
      <c:catAx>
        <c:axId val="391931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1927912"/>
        <c:crosses val="autoZero"/>
        <c:auto val="1"/>
        <c:lblAlgn val="ctr"/>
        <c:lblOffset val="100"/>
        <c:noMultiLvlLbl val="0"/>
      </c:catAx>
      <c:valAx>
        <c:axId val="391927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1931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18/19</c:v>
                </c:pt>
              </c:strCache>
            </c:strRef>
          </c:tx>
          <c:spPr>
            <a:solidFill>
              <a:srgbClr val="0000CC"/>
            </a:solidFill>
            <a:ln>
              <a:noFill/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Aug</c:v>
                </c:pt>
                <c:pt idx="1">
                  <c:v>Sep</c:v>
                </c:pt>
                <c:pt idx="2">
                  <c:v>Oct</c:v>
                </c:pt>
                <c:pt idx="3">
                  <c:v>Nov</c:v>
                </c:pt>
                <c:pt idx="4">
                  <c:v>Dec</c:v>
                </c:pt>
                <c:pt idx="5">
                  <c:v>Jan</c:v>
                </c:pt>
                <c:pt idx="6">
                  <c:v>Feb</c:v>
                </c:pt>
                <c:pt idx="7">
                  <c:v>Mar</c:v>
                </c:pt>
                <c:pt idx="8">
                  <c:v>Apr</c:v>
                </c:pt>
                <c:pt idx="9">
                  <c:v>May</c:v>
                </c:pt>
                <c:pt idx="10">
                  <c:v>Jun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90</c:v>
                </c:pt>
                <c:pt idx="1">
                  <c:v>20</c:v>
                </c:pt>
                <c:pt idx="2">
                  <c:v>29</c:v>
                </c:pt>
                <c:pt idx="3">
                  <c:v>32</c:v>
                </c:pt>
                <c:pt idx="4">
                  <c:v>27</c:v>
                </c:pt>
                <c:pt idx="5">
                  <c:v>41</c:v>
                </c:pt>
                <c:pt idx="6">
                  <c:v>34</c:v>
                </c:pt>
                <c:pt idx="7">
                  <c:v>47</c:v>
                </c:pt>
                <c:pt idx="8">
                  <c:v>37</c:v>
                </c:pt>
                <c:pt idx="9">
                  <c:v>22</c:v>
                </c:pt>
                <c:pt idx="10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8F-4703-84C4-857388BEC97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19/20</c:v>
                </c:pt>
              </c:strCache>
            </c:strRef>
          </c:tx>
          <c:spPr>
            <a:solidFill>
              <a:srgbClr val="99CCFF"/>
            </a:solidFill>
            <a:ln>
              <a:noFill/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Aug</c:v>
                </c:pt>
                <c:pt idx="1">
                  <c:v>Sep</c:v>
                </c:pt>
                <c:pt idx="2">
                  <c:v>Oct</c:v>
                </c:pt>
                <c:pt idx="3">
                  <c:v>Nov</c:v>
                </c:pt>
                <c:pt idx="4">
                  <c:v>Dec</c:v>
                </c:pt>
                <c:pt idx="5">
                  <c:v>Jan</c:v>
                </c:pt>
                <c:pt idx="6">
                  <c:v>Feb</c:v>
                </c:pt>
                <c:pt idx="7">
                  <c:v>Mar</c:v>
                </c:pt>
                <c:pt idx="8">
                  <c:v>Apr</c:v>
                </c:pt>
                <c:pt idx="9">
                  <c:v>May</c:v>
                </c:pt>
                <c:pt idx="10">
                  <c:v>Jun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186</c:v>
                </c:pt>
                <c:pt idx="1">
                  <c:v>89</c:v>
                </c:pt>
                <c:pt idx="2">
                  <c:v>42</c:v>
                </c:pt>
                <c:pt idx="3">
                  <c:v>41</c:v>
                </c:pt>
                <c:pt idx="4">
                  <c:v>61</c:v>
                </c:pt>
                <c:pt idx="5">
                  <c:v>56</c:v>
                </c:pt>
                <c:pt idx="6">
                  <c:v>100</c:v>
                </c:pt>
                <c:pt idx="7">
                  <c:v>141</c:v>
                </c:pt>
                <c:pt idx="8">
                  <c:v>86</c:v>
                </c:pt>
                <c:pt idx="9">
                  <c:v>104</c:v>
                </c:pt>
                <c:pt idx="10">
                  <c:v>346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8F-4703-84C4-857388BEC97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20/21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Aug</c:v>
                </c:pt>
                <c:pt idx="1">
                  <c:v>Sep</c:v>
                </c:pt>
                <c:pt idx="2">
                  <c:v>Oct</c:v>
                </c:pt>
                <c:pt idx="3">
                  <c:v>Nov</c:v>
                </c:pt>
                <c:pt idx="4">
                  <c:v>Dec</c:v>
                </c:pt>
                <c:pt idx="5">
                  <c:v>Jan</c:v>
                </c:pt>
                <c:pt idx="6">
                  <c:v>Feb</c:v>
                </c:pt>
                <c:pt idx="7">
                  <c:v>Mar</c:v>
                </c:pt>
                <c:pt idx="8">
                  <c:v>Apr</c:v>
                </c:pt>
                <c:pt idx="9">
                  <c:v>May</c:v>
                </c:pt>
                <c:pt idx="10">
                  <c:v>Jun</c:v>
                </c:pt>
              </c:strCache>
            </c:strRef>
          </c:cat>
          <c:val>
            <c:numRef>
              <c:f>Sheet1!$D$2:$D$12</c:f>
              <c:numCache>
                <c:formatCode>General</c:formatCode>
                <c:ptCount val="11"/>
                <c:pt idx="0">
                  <c:v>295</c:v>
                </c:pt>
                <c:pt idx="1">
                  <c:v>225</c:v>
                </c:pt>
                <c:pt idx="2">
                  <c:v>88</c:v>
                </c:pt>
                <c:pt idx="3">
                  <c:v>49</c:v>
                </c:pt>
                <c:pt idx="4">
                  <c:v>29</c:v>
                </c:pt>
                <c:pt idx="5">
                  <c:v>31</c:v>
                </c:pt>
                <c:pt idx="6">
                  <c:v>59</c:v>
                </c:pt>
                <c:pt idx="7">
                  <c:v>31</c:v>
                </c:pt>
                <c:pt idx="8">
                  <c:v>38</c:v>
                </c:pt>
                <c:pt idx="9">
                  <c:v>9</c:v>
                </c:pt>
                <c:pt idx="10">
                  <c:v>240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78F-4703-84C4-857388BEC97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21/22</c:v>
                </c:pt>
              </c:strCache>
            </c:strRef>
          </c:tx>
          <c:spPr>
            <a:solidFill>
              <a:srgbClr val="FFCC66"/>
            </a:solidFill>
            <a:ln>
              <a:noFill/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Aug</c:v>
                </c:pt>
                <c:pt idx="1">
                  <c:v>Sep</c:v>
                </c:pt>
                <c:pt idx="2">
                  <c:v>Oct</c:v>
                </c:pt>
                <c:pt idx="3">
                  <c:v>Nov</c:v>
                </c:pt>
                <c:pt idx="4">
                  <c:v>Dec</c:v>
                </c:pt>
                <c:pt idx="5">
                  <c:v>Jan</c:v>
                </c:pt>
                <c:pt idx="6">
                  <c:v>Feb</c:v>
                </c:pt>
                <c:pt idx="7">
                  <c:v>Mar</c:v>
                </c:pt>
                <c:pt idx="8">
                  <c:v>Apr</c:v>
                </c:pt>
                <c:pt idx="9">
                  <c:v>May</c:v>
                </c:pt>
                <c:pt idx="10">
                  <c:v>Jun</c:v>
                </c:pt>
              </c:strCache>
            </c:strRef>
          </c:cat>
          <c:val>
            <c:numRef>
              <c:f>Sheet1!$E$2:$E$12</c:f>
              <c:numCache>
                <c:formatCode>General</c:formatCode>
                <c:ptCount val="11"/>
                <c:pt idx="0">
                  <c:v>291</c:v>
                </c:pt>
                <c:pt idx="1">
                  <c:v>166</c:v>
                </c:pt>
                <c:pt idx="2">
                  <c:v>51</c:v>
                </c:pt>
                <c:pt idx="3">
                  <c:v>54</c:v>
                </c:pt>
                <c:pt idx="4">
                  <c:v>60</c:v>
                </c:pt>
                <c:pt idx="5">
                  <c:v>103</c:v>
                </c:pt>
                <c:pt idx="6">
                  <c:v>72</c:v>
                </c:pt>
                <c:pt idx="7">
                  <c:v>69</c:v>
                </c:pt>
                <c:pt idx="8">
                  <c:v>24</c:v>
                </c:pt>
                <c:pt idx="9">
                  <c:v>15</c:v>
                </c:pt>
                <c:pt idx="10">
                  <c:v>448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78F-4703-84C4-857388BEC97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22/23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Aug</c:v>
                </c:pt>
                <c:pt idx="1">
                  <c:v>Sep</c:v>
                </c:pt>
                <c:pt idx="2">
                  <c:v>Oct</c:v>
                </c:pt>
                <c:pt idx="3">
                  <c:v>Nov</c:v>
                </c:pt>
                <c:pt idx="4">
                  <c:v>Dec</c:v>
                </c:pt>
                <c:pt idx="5">
                  <c:v>Jan</c:v>
                </c:pt>
                <c:pt idx="6">
                  <c:v>Feb</c:v>
                </c:pt>
                <c:pt idx="7">
                  <c:v>Mar</c:v>
                </c:pt>
                <c:pt idx="8">
                  <c:v>Apr</c:v>
                </c:pt>
                <c:pt idx="9">
                  <c:v>May</c:v>
                </c:pt>
                <c:pt idx="10">
                  <c:v>Jun</c:v>
                </c:pt>
              </c:strCache>
            </c:strRef>
          </c:cat>
          <c:val>
            <c:numRef>
              <c:f>Sheet1!$F$2:$F$12</c:f>
              <c:numCache>
                <c:formatCode>General</c:formatCode>
                <c:ptCount val="11"/>
                <c:pt idx="0">
                  <c:v>312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78F-4703-84C4-857388BEC9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496995304"/>
        <c:axId val="496993008"/>
      </c:barChart>
      <c:catAx>
        <c:axId val="496995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6993008"/>
        <c:crosses val="autoZero"/>
        <c:auto val="1"/>
        <c:lblAlgn val="ctr"/>
        <c:lblOffset val="100"/>
        <c:noMultiLvlLbl val="0"/>
      </c:catAx>
      <c:valAx>
        <c:axId val="496993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699530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SY 18/19</c:v>
                </c:pt>
              </c:strCache>
            </c:strRef>
          </c:tx>
          <c:spPr>
            <a:solidFill>
              <a:srgbClr val="0000C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Total Withdrawals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396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D6-4BA5-AE33-356BC57D0C7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SY 19/20</c:v>
                </c:pt>
              </c:strCache>
            </c:strRef>
          </c:tx>
          <c:spPr>
            <a:solidFill>
              <a:srgbClr val="99CC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Total Withdrawals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1252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D6-4BA5-AE33-356BC57D0C7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SY 20/21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Total Withdrawals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1094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0D6-4BA5-AE33-356BC57D0C7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SY 21/22</c:v>
                </c:pt>
              </c:strCache>
            </c:strRef>
          </c:tx>
          <c:spPr>
            <a:solidFill>
              <a:srgbClr val="FFCC6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993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0D6-4BA5-AE33-356BC57D0C7E}"/>
              </c:ext>
            </c:extLst>
          </c:dPt>
          <c:dPt>
            <c:idx val="1"/>
            <c:invertIfNegative val="0"/>
            <c:bubble3D val="0"/>
            <c:spPr>
              <a:solidFill>
                <a:srgbClr val="FF993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F0D6-4BA5-AE33-356BC57D0C7E}"/>
              </c:ext>
            </c:extLst>
          </c:dPt>
          <c:dPt>
            <c:idx val="2"/>
            <c:invertIfNegative val="0"/>
            <c:bubble3D val="0"/>
            <c:spPr>
              <a:solidFill>
                <a:srgbClr val="FF993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0D6-4BA5-AE33-356BC57D0C7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Total Withdrawals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1353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0D6-4BA5-AE33-356BC57D0C7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Fall 22/23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Total Withdrawals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312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0D6-4BA5-AE33-356BC57D0C7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-25"/>
        <c:axId val="237750736"/>
        <c:axId val="237751392"/>
      </c:barChart>
      <c:catAx>
        <c:axId val="237750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7751392"/>
        <c:crosses val="autoZero"/>
        <c:auto val="1"/>
        <c:lblAlgn val="ctr"/>
        <c:lblOffset val="100"/>
        <c:noMultiLvlLbl val="0"/>
      </c:catAx>
      <c:valAx>
        <c:axId val="237751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7750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Withdrawal Reason August 1st - September 15th</c:v>
                </c:pt>
              </c:strCache>
            </c:strRef>
          </c:tx>
          <c:spPr>
            <a:solidFill>
              <a:srgbClr val="0000C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Attending private school</c:v>
                </c:pt>
                <c:pt idx="1">
                  <c:v>Moving out of state</c:v>
                </c:pt>
                <c:pt idx="2">
                  <c:v>Transferring to brick and mortar</c:v>
                </c:pt>
                <c:pt idx="3">
                  <c:v>Transferring to a classroom based charter</c:v>
                </c:pt>
                <c:pt idx="4">
                  <c:v>Transferring to a different charter school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33</c:v>
                </c:pt>
                <c:pt idx="1">
                  <c:v>21</c:v>
                </c:pt>
                <c:pt idx="2">
                  <c:v>66</c:v>
                </c:pt>
                <c:pt idx="3">
                  <c:v>22</c:v>
                </c:pt>
                <c:pt idx="4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48-4C5C-8484-915F998FCF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3389456"/>
        <c:axId val="223391752"/>
      </c:barChart>
      <c:catAx>
        <c:axId val="223389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3391752"/>
        <c:crosses val="autoZero"/>
        <c:auto val="1"/>
        <c:lblAlgn val="ctr"/>
        <c:lblOffset val="100"/>
        <c:noMultiLvlLbl val="0"/>
      </c:catAx>
      <c:valAx>
        <c:axId val="223391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3389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400" dirty="0"/>
              <a:t>Core Expenditure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177574702246101"/>
          <c:y val="0.17501316576020762"/>
          <c:w val="0.87237928589689995"/>
          <c:h val="0.696502161040640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1st Semester Allotment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Yolo</c:v>
                </c:pt>
                <c:pt idx="1">
                  <c:v>San Diego</c:v>
                </c:pt>
                <c:pt idx="2">
                  <c:v>Los Angeles</c:v>
                </c:pt>
              </c:strCache>
            </c:strRef>
          </c:cat>
          <c:val>
            <c:numRef>
              <c:f>Sheet1!$B$2:$B$4</c:f>
              <c:numCache>
                <c:formatCode>_("$"* #,##0_);_("$"* \(#,##0\);_("$"* "-"_);_(@_)</c:formatCode>
                <c:ptCount val="3"/>
                <c:pt idx="0">
                  <c:v>828117</c:v>
                </c:pt>
                <c:pt idx="1">
                  <c:v>858521</c:v>
                </c:pt>
                <c:pt idx="2">
                  <c:v>804315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6B-45E0-9DD4-C7253139873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25% of semester budget set aside for core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Yolo</c:v>
                </c:pt>
                <c:pt idx="1">
                  <c:v>San Diego</c:v>
                </c:pt>
                <c:pt idx="2">
                  <c:v>Los Angeles</c:v>
                </c:pt>
              </c:strCache>
            </c:strRef>
          </c:cat>
          <c:val>
            <c:numRef>
              <c:f>Sheet1!$C$2:$C$4</c:f>
              <c:numCache>
                <c:formatCode>_("$"* #,##0_);_("$"* \(#,##0\);_("$"* "-"_);_(@_)</c:formatCode>
                <c:ptCount val="3"/>
                <c:pt idx="0">
                  <c:v>207029</c:v>
                </c:pt>
                <c:pt idx="1">
                  <c:v>214630</c:v>
                </c:pt>
                <c:pt idx="2">
                  <c:v>201078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76B-45E0-9DD4-C7253139873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Actual Amount Spent on Core</c:v>
                </c:pt>
              </c:strCache>
            </c:strRef>
          </c:tx>
          <c:spPr>
            <a:solidFill>
              <a:srgbClr val="CC6600"/>
            </a:solidFill>
            <a:ln>
              <a:noFill/>
            </a:ln>
            <a:effectLst/>
          </c:spPr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fld id="{F476A906-04FB-C246-B464-11B1517F3DB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6A3-D44A-917D-FA55BE2DBE8D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/>
                      <a:t>$</a:t>
                    </a:r>
                    <a:fld id="{2A708F8F-CE83-DA45-9D76-969A23AA60D4}" type="VALUE">
                      <a:rPr lang="en-US" smtClean="0"/>
                      <a:pPr/>
                      <a:t>[VALUE]</a:t>
                    </a:fld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6A3-D44A-917D-FA55BE2DBE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Yolo</c:v>
                </c:pt>
                <c:pt idx="1">
                  <c:v>San Diego</c:v>
                </c:pt>
                <c:pt idx="2">
                  <c:v>Los Angeles</c:v>
                </c:pt>
              </c:strCache>
            </c:strRef>
          </c:cat>
          <c:val>
            <c:numRef>
              <c:f>Sheet1!$D$2:$D$4</c:f>
              <c:numCache>
                <c:formatCode>"$"#,##0_);[Red]\("$"#,##0\)</c:formatCode>
                <c:ptCount val="3"/>
                <c:pt idx="0">
                  <c:v>228972</c:v>
                </c:pt>
                <c:pt idx="1">
                  <c:v>212290</c:v>
                </c:pt>
                <c:pt idx="2" formatCode="General">
                  <c:v>252620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76B-45E0-9DD4-C725313987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-97"/>
        <c:axId val="657209856"/>
        <c:axId val="678036688"/>
      </c:barChart>
      <c:catAx>
        <c:axId val="657209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8036688"/>
        <c:crosses val="autoZero"/>
        <c:auto val="1"/>
        <c:lblAlgn val="ctr"/>
        <c:lblOffset val="100"/>
        <c:noMultiLvlLbl val="0"/>
      </c:catAx>
      <c:valAx>
        <c:axId val="678036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7209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50145485208014E-2"/>
          <c:y val="1.8799323312932339E-2"/>
          <c:w val="0.92249854514791985"/>
          <c:h val="0.819980868533165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Los Angeles</c:v>
                </c:pt>
              </c:strCache>
            </c:strRef>
          </c:tx>
          <c:spPr>
            <a:solidFill>
              <a:srgbClr val="0000C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Elementary</c:v>
                </c:pt>
                <c:pt idx="1">
                  <c:v>Middle School </c:v>
                </c:pt>
                <c:pt idx="2">
                  <c:v>High School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36</c:v>
                </c:pt>
                <c:pt idx="1">
                  <c:v>28</c:v>
                </c:pt>
                <c:pt idx="2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07-4EA0-8809-EFAEA150FEB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San Diego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Elementary</c:v>
                </c:pt>
                <c:pt idx="1">
                  <c:v>Middle School </c:v>
                </c:pt>
                <c:pt idx="2">
                  <c:v>High School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45</c:v>
                </c:pt>
                <c:pt idx="1">
                  <c:v>29</c:v>
                </c:pt>
                <c:pt idx="2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07-4EA0-8809-EFAEA150FEB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Yolo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Elementary</c:v>
                </c:pt>
                <c:pt idx="1">
                  <c:v>Middle School </c:v>
                </c:pt>
                <c:pt idx="2">
                  <c:v>High School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16</c:v>
                </c:pt>
                <c:pt idx="1">
                  <c:v>5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307-4EA0-8809-EFAEA150FEB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04164600"/>
        <c:axId val="504164928"/>
      </c:barChart>
      <c:catAx>
        <c:axId val="504164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4164928"/>
        <c:crosses val="autoZero"/>
        <c:auto val="1"/>
        <c:lblAlgn val="ctr"/>
        <c:lblOffset val="100"/>
        <c:noMultiLvlLbl val="0"/>
      </c:catAx>
      <c:valAx>
        <c:axId val="504164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4164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Residency Status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Hotels/Motel - In a single-room-occupancy (SRO) Building</c:v>
                </c:pt>
                <c:pt idx="1">
                  <c:v>Temporarily Doubled/Tripled Up</c:v>
                </c:pt>
                <c:pt idx="2">
                  <c:v>Temporarily Doubled/Tripled Up - due to loss of housing or financial problems</c:v>
                </c:pt>
                <c:pt idx="3">
                  <c:v>Unaccompanied Youth</c:v>
                </c:pt>
                <c:pt idx="4">
                  <c:v>Temporarily Unsheltered - In a car, park, trailer, or campsite</c:v>
                </c:pt>
                <c:pt idx="5">
                  <c:v>Temporarily Unsheltered - In a rented trailer/motor home or private property</c:v>
                </c:pt>
                <c:pt idx="6">
                  <c:v>Temporary Shelter - In a shelter</c:v>
                </c:pt>
                <c:pt idx="7">
                  <c:v>Temporary Shelter - In a transitional Housing Program</c:v>
                </c:pt>
                <c:pt idx="8">
                  <c:v>TBD/Pending Housing Questionnaire 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7</c:v>
                </c:pt>
                <c:pt idx="1">
                  <c:v>94</c:v>
                </c:pt>
                <c:pt idx="2">
                  <c:v>92</c:v>
                </c:pt>
                <c:pt idx="3">
                  <c:v>12</c:v>
                </c:pt>
                <c:pt idx="4">
                  <c:v>16</c:v>
                </c:pt>
                <c:pt idx="5">
                  <c:v>3</c:v>
                </c:pt>
                <c:pt idx="6">
                  <c:v>3</c:v>
                </c:pt>
                <c:pt idx="7">
                  <c:v>2</c:v>
                </c:pt>
                <c:pt idx="8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CE-46FC-8FD7-3B177F2EDA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61677600"/>
        <c:axId val="261673992"/>
      </c:barChart>
      <c:valAx>
        <c:axId val="2616739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1677600"/>
        <c:crosses val="autoZero"/>
        <c:crossBetween val="between"/>
      </c:valAx>
      <c:catAx>
        <c:axId val="261677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16739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933048126068441"/>
          <c:y val="4.5597962807289456E-2"/>
          <c:w val="0.76157804915524985"/>
          <c:h val="0.545375197953183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Material Providers</c:v>
                </c:pt>
              </c:strCache>
            </c:strRef>
          </c:tx>
          <c:spPr>
            <a:solidFill>
              <a:srgbClr val="CC66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Amazon</c:v>
                </c:pt>
                <c:pt idx="1">
                  <c:v>Rainbow Resource</c:v>
                </c:pt>
                <c:pt idx="2">
                  <c:v>Bookshark</c:v>
                </c:pt>
                <c:pt idx="3">
                  <c:v>Timberdoodle</c:v>
                </c:pt>
                <c:pt idx="4">
                  <c:v>Moving Beyond the Page</c:v>
                </c:pt>
              </c:strCache>
            </c:strRef>
          </c:cat>
          <c:val>
            <c:numRef>
              <c:f>Sheet1!$B$2:$B$6</c:f>
              <c:numCache>
                <c:formatCode>"$"#,##0</c:formatCode>
                <c:ptCount val="5"/>
                <c:pt idx="0">
                  <c:v>309022</c:v>
                </c:pt>
                <c:pt idx="1">
                  <c:v>250563</c:v>
                </c:pt>
                <c:pt idx="2">
                  <c:v>73833</c:v>
                </c:pt>
                <c:pt idx="3">
                  <c:v>61147</c:v>
                </c:pt>
                <c:pt idx="4">
                  <c:v>52453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85-45EA-9984-1002F80807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99"/>
        <c:axId val="399558856"/>
        <c:axId val="399559184"/>
      </c:barChart>
      <c:catAx>
        <c:axId val="399558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559184"/>
        <c:crosses val="autoZero"/>
        <c:auto val="1"/>
        <c:lblAlgn val="ctr"/>
        <c:lblOffset val="100"/>
        <c:noMultiLvlLbl val="0"/>
      </c:catAx>
      <c:valAx>
        <c:axId val="399559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558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Service Providers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Sienna Ranch Operations</c:v>
                </c:pt>
                <c:pt idx="1">
                  <c:v>Time4Learning</c:v>
                </c:pt>
                <c:pt idx="2">
                  <c:v>Viva Learning Community</c:v>
                </c:pt>
                <c:pt idx="3">
                  <c:v>Mathnasium</c:v>
                </c:pt>
                <c:pt idx="4">
                  <c:v>Independent Minds</c:v>
                </c:pt>
              </c:strCache>
            </c:strRef>
          </c:cat>
          <c:val>
            <c:numRef>
              <c:f>Sheet1!$B$2:$B$6</c:f>
              <c:numCache>
                <c:formatCode>"$"#,##0</c:formatCode>
                <c:ptCount val="5"/>
                <c:pt idx="0">
                  <c:v>31705</c:v>
                </c:pt>
                <c:pt idx="1">
                  <c:v>29248</c:v>
                </c:pt>
                <c:pt idx="2">
                  <c:v>29248</c:v>
                </c:pt>
                <c:pt idx="3">
                  <c:v>16926</c:v>
                </c:pt>
                <c:pt idx="4">
                  <c:v>57390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B5-43CD-B9A1-B968E88ED8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395893472"/>
        <c:axId val="395892160"/>
      </c:barChart>
      <c:catAx>
        <c:axId val="395893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5892160"/>
        <c:crosses val="autoZero"/>
        <c:auto val="1"/>
        <c:lblAlgn val="ctr"/>
        <c:lblOffset val="100"/>
        <c:noMultiLvlLbl val="0"/>
      </c:catAx>
      <c:valAx>
        <c:axId val="395892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5893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2692536788368439E-2"/>
          <c:y val="1.7948167790080224E-2"/>
          <c:w val="0.94741663330533066"/>
          <c:h val="0.6729858510616764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FF66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8AB-4C86-9097-850F46ADE7E3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8AB-4C86-9097-850F46ADE7E3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8AB-4C86-9097-850F46ADE7E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58AB-4C86-9097-850F46ADE7E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58AB-4C86-9097-850F46ADE7E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58AB-4C86-9097-850F46ADE7E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58AB-4C86-9097-850F46ADE7E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58AB-4C86-9097-850F46ADE7E3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58AB-4C86-9097-850F46ADE7E3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58AB-4C86-9097-850F46ADE7E3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58AB-4C86-9097-850F46ADE7E3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58AB-4C86-9097-850F46ADE7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Sheet1!$A$2:$A$10</c:f>
              <c:strCache>
                <c:ptCount val="3"/>
                <c:pt idx="0">
                  <c:v>Los Angeles</c:v>
                </c:pt>
                <c:pt idx="1">
                  <c:v>San Diego</c:v>
                </c:pt>
                <c:pt idx="2">
                  <c:v>Yolo</c:v>
                </c:pt>
              </c:strCache>
            </c:strRef>
          </c:cat>
          <c:val>
            <c:numRef>
              <c:f>Sheet1!$B$2:$B$10</c:f>
              <c:numCache>
                <c:formatCode>_("$"* #,##0_);_("$"* \(#,##0\);_("$"* "-"_);_(@_)</c:formatCode>
                <c:ptCount val="9"/>
                <c:pt idx="0">
                  <c:v>3757394</c:v>
                </c:pt>
                <c:pt idx="1">
                  <c:v>3627383</c:v>
                </c:pt>
                <c:pt idx="2">
                  <c:v>2629540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58AB-4C86-9097-850F46ADE7E3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49586876166918"/>
          <c:y val="8.3295379788472262E-2"/>
          <c:w val="0.83372416002246663"/>
          <c:h val="0.557974849051134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Los Angeles 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A-G Completion Grant</c:v>
                </c:pt>
                <c:pt idx="1">
                  <c:v>Pre Kindergarten</c:v>
                </c:pt>
                <c:pt idx="2">
                  <c:v>Educator Effectiveness Grant</c:v>
                </c:pt>
                <c:pt idx="3">
                  <c:v>ELO</c:v>
                </c:pt>
                <c:pt idx="4">
                  <c:v>ESSER III</c:v>
                </c:pt>
                <c:pt idx="5">
                  <c:v>Ethnic Studies Block Grant</c:v>
                </c:pt>
                <c:pt idx="6">
                  <c:v>Title I</c:v>
                </c:pt>
                <c:pt idx="7">
                  <c:v>Title II</c:v>
                </c:pt>
                <c:pt idx="8">
                  <c:v>Title IV</c:v>
                </c:pt>
              </c:strCache>
            </c:strRef>
          </c:cat>
          <c:val>
            <c:numRef>
              <c:f>Sheet1!$B$2:$B$10</c:f>
              <c:numCache>
                <c:formatCode>_("$"* #,##0_);_("$"* \(#,##0\);_("$"* "-"_);_(@_)</c:formatCode>
                <c:ptCount val="9"/>
                <c:pt idx="0">
                  <c:v>46312</c:v>
                </c:pt>
                <c:pt idx="1">
                  <c:v>55709</c:v>
                </c:pt>
                <c:pt idx="2">
                  <c:v>141662</c:v>
                </c:pt>
                <c:pt idx="3">
                  <c:v>42544</c:v>
                </c:pt>
                <c:pt idx="4">
                  <c:v>993085</c:v>
                </c:pt>
                <c:pt idx="5">
                  <c:v>5650</c:v>
                </c:pt>
                <c:pt idx="6">
                  <c:v>151168</c:v>
                </c:pt>
                <c:pt idx="7">
                  <c:v>24648</c:v>
                </c:pt>
                <c:pt idx="8">
                  <c:v>10000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17-4830-A9A2-2CA79B5806E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San Diego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A-G Completion Grant</c:v>
                </c:pt>
                <c:pt idx="1">
                  <c:v>Pre Kindergarten</c:v>
                </c:pt>
                <c:pt idx="2">
                  <c:v>Educator Effectiveness Grant</c:v>
                </c:pt>
                <c:pt idx="3">
                  <c:v>ELO</c:v>
                </c:pt>
                <c:pt idx="4">
                  <c:v>ESSER III</c:v>
                </c:pt>
                <c:pt idx="5">
                  <c:v>Ethnic Studies Block Grant</c:v>
                </c:pt>
                <c:pt idx="6">
                  <c:v>Title I</c:v>
                </c:pt>
                <c:pt idx="7">
                  <c:v>Title II</c:v>
                </c:pt>
                <c:pt idx="8">
                  <c:v>Title IV</c:v>
                </c:pt>
              </c:strCache>
            </c:strRef>
          </c:cat>
          <c:val>
            <c:numRef>
              <c:f>Sheet1!$C$2:$C$10</c:f>
              <c:numCache>
                <c:formatCode>_("$"* #,##0_);_("$"* \(#,##0\);_("$"* "-"_);_(@_)</c:formatCode>
                <c:ptCount val="9"/>
                <c:pt idx="0">
                  <c:v>60711</c:v>
                </c:pt>
                <c:pt idx="1">
                  <c:v>60968</c:v>
                </c:pt>
                <c:pt idx="2">
                  <c:v>186089</c:v>
                </c:pt>
                <c:pt idx="3">
                  <c:v>68097</c:v>
                </c:pt>
                <c:pt idx="4">
                  <c:v>789584</c:v>
                </c:pt>
                <c:pt idx="5">
                  <c:v>5343</c:v>
                </c:pt>
                <c:pt idx="6">
                  <c:v>159904</c:v>
                </c:pt>
                <c:pt idx="7">
                  <c:v>26785</c:v>
                </c:pt>
                <c:pt idx="8">
                  <c:v>10000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17-4830-A9A2-2CA79B5806E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Yolo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A-G Completion Grant</c:v>
                </c:pt>
                <c:pt idx="1">
                  <c:v>Pre Kindergarten</c:v>
                </c:pt>
                <c:pt idx="2">
                  <c:v>Educator Effectiveness Grant</c:v>
                </c:pt>
                <c:pt idx="3">
                  <c:v>ELO</c:v>
                </c:pt>
                <c:pt idx="4">
                  <c:v>ESSER III</c:v>
                </c:pt>
                <c:pt idx="5">
                  <c:v>Ethnic Studies Block Grant</c:v>
                </c:pt>
                <c:pt idx="6">
                  <c:v>Title I</c:v>
                </c:pt>
                <c:pt idx="7">
                  <c:v>Title II</c:v>
                </c:pt>
                <c:pt idx="8">
                  <c:v>Title IV</c:v>
                </c:pt>
              </c:strCache>
            </c:strRef>
          </c:cat>
          <c:val>
            <c:numRef>
              <c:f>Sheet1!$D$2:$D$10</c:f>
              <c:numCache>
                <c:formatCode>_("$"* #,##0_);_("$"* \(#,##0\);_("$"* "-"_);_(@_)</c:formatCode>
                <c:ptCount val="9"/>
                <c:pt idx="0">
                  <c:v>15178</c:v>
                </c:pt>
                <c:pt idx="1">
                  <c:v>58394</c:v>
                </c:pt>
                <c:pt idx="2">
                  <c:v>98879</c:v>
                </c:pt>
                <c:pt idx="3">
                  <c:v>27272</c:v>
                </c:pt>
                <c:pt idx="4">
                  <c:v>405878</c:v>
                </c:pt>
                <c:pt idx="5">
                  <c:v>2378</c:v>
                </c:pt>
                <c:pt idx="6">
                  <c:v>73252</c:v>
                </c:pt>
                <c:pt idx="7">
                  <c:v>14404</c:v>
                </c:pt>
                <c:pt idx="8">
                  <c:v>10000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117-4830-A9A2-2CA79B5806E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4"/>
        <c:overlap val="-100"/>
        <c:axId val="343485432"/>
        <c:axId val="343486712"/>
      </c:barChart>
      <c:catAx>
        <c:axId val="3434854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3486712"/>
        <c:crosses val="autoZero"/>
        <c:auto val="1"/>
        <c:lblAlgn val="ctr"/>
        <c:lblOffset val="100"/>
        <c:noMultiLvlLbl val="0"/>
      </c:catAx>
      <c:valAx>
        <c:axId val="343486712"/>
        <c:scaling>
          <c:orientation val="minMax"/>
        </c:scaling>
        <c:delete val="1"/>
        <c:axPos val="l"/>
        <c:numFmt formatCode="_(&quot;$&quot;* #,##0_);_(&quot;$&quot;* \(#,##0\);_(&quot;$&quot;* &quot;-&quot;_);_(@_)" sourceLinked="1"/>
        <c:majorTickMark val="none"/>
        <c:minorTickMark val="none"/>
        <c:tickLblPos val="nextTo"/>
        <c:crossAx val="343485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47547746440222"/>
          <c:y val="0.13469405516660643"/>
          <c:w val="0.83415173884514437"/>
          <c:h val="0.457346672585835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Los Angeles 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A-G Completion Grant</c:v>
                </c:pt>
                <c:pt idx="1">
                  <c:v>Pre Kindergarten</c:v>
                </c:pt>
                <c:pt idx="2">
                  <c:v>Educator Effectiveness Grant</c:v>
                </c:pt>
                <c:pt idx="3">
                  <c:v>ELO</c:v>
                </c:pt>
                <c:pt idx="4">
                  <c:v>ESSER III</c:v>
                </c:pt>
                <c:pt idx="5">
                  <c:v>Ethnic Studies Block Grant</c:v>
                </c:pt>
                <c:pt idx="6">
                  <c:v>Title I</c:v>
                </c:pt>
                <c:pt idx="7">
                  <c:v>Title II</c:v>
                </c:pt>
                <c:pt idx="8">
                  <c:v>Title IV</c:v>
                </c:pt>
              </c:strCache>
            </c:strRef>
          </c:cat>
          <c:val>
            <c:numRef>
              <c:f>Sheet1!$B$2:$B$10</c:f>
              <c:numCache>
                <c:formatCode>"$"#,##0</c:formatCode>
                <c:ptCount val="9"/>
                <c:pt idx="0">
                  <c:v>0</c:v>
                </c:pt>
                <c:pt idx="1">
                  <c:v>55868</c:v>
                </c:pt>
                <c:pt idx="2" formatCode="_(&quot;$&quot;* #,##0_);_(&quot;$&quot;* \(#,##0\);_(&quot;$&quot;* &quot;-&quot;_);_(@_)">
                  <c:v>41209</c:v>
                </c:pt>
                <c:pt idx="3">
                  <c:v>36801</c:v>
                </c:pt>
                <c:pt idx="4" formatCode="_(&quot;$&quot;* #,##0_);_(&quot;$&quot;* \(#,##0\);_(&quot;$&quot;* &quot;-&quot;_);_(@_)">
                  <c:v>124810</c:v>
                </c:pt>
                <c:pt idx="5">
                  <c:v>0</c:v>
                </c:pt>
                <c:pt idx="6" formatCode="_(&quot;$&quot;* #,##0_);_(&quot;$&quot;* \(#,##0\);_(&quot;$&quot;* &quot;-&quot;_);_(@_)">
                  <c:v>65801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84-484B-92BC-C0141D58B39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San Diego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A-G Completion Grant</c:v>
                </c:pt>
                <c:pt idx="1">
                  <c:v>Pre Kindergarten</c:v>
                </c:pt>
                <c:pt idx="2">
                  <c:v>Educator Effectiveness Grant</c:v>
                </c:pt>
                <c:pt idx="3">
                  <c:v>ELO</c:v>
                </c:pt>
                <c:pt idx="4">
                  <c:v>ESSER III</c:v>
                </c:pt>
                <c:pt idx="5">
                  <c:v>Ethnic Studies Block Grant</c:v>
                </c:pt>
                <c:pt idx="6">
                  <c:v>Title I</c:v>
                </c:pt>
                <c:pt idx="7">
                  <c:v>Title II</c:v>
                </c:pt>
                <c:pt idx="8">
                  <c:v>Title IV</c:v>
                </c:pt>
              </c:strCache>
            </c:strRef>
          </c:cat>
          <c:val>
            <c:numRef>
              <c:f>Sheet1!$C$2:$C$10</c:f>
              <c:numCache>
                <c:formatCode>"$"#,##0_);\("$"#,##0\)</c:formatCode>
                <c:ptCount val="9"/>
                <c:pt idx="0">
                  <c:v>0</c:v>
                </c:pt>
                <c:pt idx="1">
                  <c:v>48594</c:v>
                </c:pt>
                <c:pt idx="2" formatCode="_(&quot;$&quot;* #,##0_);_(&quot;$&quot;* \(#,##0\);_(&quot;$&quot;* &quot;-&quot;_);_(@_)">
                  <c:v>36075</c:v>
                </c:pt>
                <c:pt idx="3">
                  <c:v>31990</c:v>
                </c:pt>
                <c:pt idx="4" formatCode="_(&quot;$&quot;* #,##0_);_(&quot;$&quot;* \(#,##0\);_(&quot;$&quot;* &quot;-&quot;_);_(@_)">
                  <c:v>108447</c:v>
                </c:pt>
                <c:pt idx="5">
                  <c:v>0</c:v>
                </c:pt>
                <c:pt idx="6" formatCode="_(&quot;$&quot;* #,##0_);_(&quot;$&quot;* \(#,##0\);_(&quot;$&quot;* &quot;-&quot;_);_(@_)">
                  <c:v>57215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484-484B-92BC-C0141D58B39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Yolo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A-G Completion Grant</c:v>
                </c:pt>
                <c:pt idx="1">
                  <c:v>Pre Kindergarten</c:v>
                </c:pt>
                <c:pt idx="2">
                  <c:v>Educator Effectiveness Grant</c:v>
                </c:pt>
                <c:pt idx="3">
                  <c:v>ELO</c:v>
                </c:pt>
                <c:pt idx="4">
                  <c:v>ESSER III</c:v>
                </c:pt>
                <c:pt idx="5">
                  <c:v>Ethnic Studies Block Grant</c:v>
                </c:pt>
                <c:pt idx="6">
                  <c:v>Title I</c:v>
                </c:pt>
                <c:pt idx="7">
                  <c:v>Title II</c:v>
                </c:pt>
                <c:pt idx="8">
                  <c:v>Title IV</c:v>
                </c:pt>
              </c:strCache>
            </c:strRef>
          </c:cat>
          <c:val>
            <c:numRef>
              <c:f>Sheet1!$D$2:$D$10</c:f>
              <c:numCache>
                <c:formatCode>"$"#,##0_);\("$"#,##0\)</c:formatCode>
                <c:ptCount val="9"/>
                <c:pt idx="0">
                  <c:v>0</c:v>
                </c:pt>
                <c:pt idx="1">
                  <c:v>38171</c:v>
                </c:pt>
                <c:pt idx="2" formatCode="_(&quot;$&quot;* #,##0_);_(&quot;$&quot;* \(#,##0\);_(&quot;$&quot;* &quot;-&quot;_);_(@_)">
                  <c:v>28216</c:v>
                </c:pt>
                <c:pt idx="3">
                  <c:v>25136</c:v>
                </c:pt>
                <c:pt idx="4">
                  <c:v>85254</c:v>
                </c:pt>
                <c:pt idx="5">
                  <c:v>0</c:v>
                </c:pt>
                <c:pt idx="6" formatCode="_(&quot;$&quot;* #,##0_);_(&quot;$&quot;* \(#,##0\);_(&quot;$&quot;* &quot;-&quot;_);_(@_)">
                  <c:v>72486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484-484B-92BC-C0141D58B39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4"/>
        <c:overlap val="-100"/>
        <c:axId val="451675832"/>
        <c:axId val="451676472"/>
      </c:barChart>
      <c:catAx>
        <c:axId val="4516758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1676472"/>
        <c:crosses val="autoZero"/>
        <c:auto val="1"/>
        <c:lblAlgn val="ctr"/>
        <c:lblOffset val="100"/>
        <c:noMultiLvlLbl val="0"/>
      </c:catAx>
      <c:valAx>
        <c:axId val="451676472"/>
        <c:scaling>
          <c:orientation val="minMax"/>
        </c:scaling>
        <c:delete val="1"/>
        <c:axPos val="l"/>
        <c:numFmt formatCode="&quot;$&quot;#,##0" sourceLinked="1"/>
        <c:majorTickMark val="none"/>
        <c:minorTickMark val="none"/>
        <c:tickLblPos val="nextTo"/>
        <c:crossAx val="451675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1538442663799687"/>
          <c:y val="0.90169356694965941"/>
          <c:w val="0.39273047461285232"/>
          <c:h val="8.52762046779706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0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Materials Cataloged  </a:t>
            </a:r>
            <a:endParaRPr lang="en-US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2974007710552243"/>
          <c:y val="6.01870062414399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0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Materials Cataloged  </a:t>
            </a:r>
            <a:endParaRPr lang="en-US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2974007710552243"/>
          <c:y val="6.01870062414399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Curriculum Database 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656-49B6-B85C-6F2546FD127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656-49B6-B85C-6F2546FD127A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656-49B6-B85C-6F2546FD127A}"/>
              </c:ext>
            </c:extLst>
          </c:dPt>
          <c:dPt>
            <c:idx val="3"/>
            <c:bubble3D val="0"/>
            <c:spPr>
              <a:solidFill>
                <a:schemeClr val="accent1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656-49B6-B85C-6F2546FD127A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656-49B6-B85C-6F2546FD127A}"/>
              </c:ext>
            </c:extLst>
          </c:dPt>
          <c:dPt>
            <c:idx val="5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656-49B6-B85C-6F2546FD127A}"/>
              </c:ext>
            </c:extLst>
          </c:dPt>
          <c:dPt>
            <c:idx val="6"/>
            <c:bubble3D val="0"/>
            <c:spPr>
              <a:solidFill>
                <a:schemeClr val="accent1">
                  <a:shade val="7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656-49B6-B85C-6F2546FD127A}"/>
              </c:ext>
            </c:extLst>
          </c:dPt>
          <c:dPt>
            <c:idx val="7"/>
            <c:bubble3D val="0"/>
            <c:spPr>
              <a:solidFill>
                <a:schemeClr val="accent1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6656-49B6-B85C-6F2546FD127A}"/>
              </c:ext>
            </c:extLst>
          </c:dPt>
          <c:dPt>
            <c:idx val="8"/>
            <c:bubble3D val="0"/>
            <c:spPr>
              <a:solidFill>
                <a:schemeClr val="accent1">
                  <a:shade val="4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6656-49B6-B85C-6F2546FD127A}"/>
              </c:ext>
            </c:extLst>
          </c:dPt>
          <c:dPt>
            <c:idx val="9"/>
            <c:bubble3D val="0"/>
            <c:spPr>
              <a:solidFill>
                <a:schemeClr val="accent1">
                  <a:shade val="4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6656-49B6-B85C-6F2546FD127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Sheet1!$A$2:$A$10</c:f>
              <c:strCache>
                <c:ptCount val="9"/>
                <c:pt idx="0">
                  <c:v>Science</c:v>
                </c:pt>
                <c:pt idx="1">
                  <c:v>Mathmatics </c:v>
                </c:pt>
                <c:pt idx="2">
                  <c:v>Language Arts </c:v>
                </c:pt>
                <c:pt idx="3">
                  <c:v>Lakeshore Learning Materials </c:v>
                </c:pt>
                <c:pt idx="4">
                  <c:v>Childrens Books </c:v>
                </c:pt>
                <c:pt idx="5">
                  <c:v>Novels</c:v>
                </c:pt>
                <c:pt idx="6">
                  <c:v>Games/Puzzles </c:v>
                </c:pt>
                <c:pt idx="7">
                  <c:v>Electronics</c:v>
                </c:pt>
                <c:pt idx="8">
                  <c:v>Build Kits 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87</c:v>
                </c:pt>
                <c:pt idx="1">
                  <c:v>112</c:v>
                </c:pt>
                <c:pt idx="2">
                  <c:v>190</c:v>
                </c:pt>
                <c:pt idx="3">
                  <c:v>90</c:v>
                </c:pt>
                <c:pt idx="4">
                  <c:v>318</c:v>
                </c:pt>
                <c:pt idx="5">
                  <c:v>365</c:v>
                </c:pt>
                <c:pt idx="6">
                  <c:v>23</c:v>
                </c:pt>
                <c:pt idx="7">
                  <c:v>6</c:v>
                </c:pt>
                <c:pt idx="8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6656-49B6-B85C-6F2546FD127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515f3c5ae5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6" name="Google Shape;86;g1515f3c5ae5_2_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g1515f3c5ae5_2_0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515f3c5ae5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9" name="Google Shape;119;g1515f3c5ae5_2_3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1515f3c5ae5_2_30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515f3c5ae5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9" name="Google Shape;119;g1515f3c5ae5_2_3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1515f3c5ae5_2_30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44715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515f3c5ae5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9" name="Google Shape;119;g1515f3c5ae5_2_3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20;g1515f3c5ae5_2_30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46176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515f3c5ae5_2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1" name="Google Shape;111;g1515f3c5ae5_2_23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g1515f3c5ae5_2_23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994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515f3c5ae5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9" name="Google Shape;119;g1515f3c5ae5_2_3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Renaissance - K12 assessment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School Pathways – SIS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BrainPOP - </a:t>
            </a:r>
            <a:r>
              <a:rPr lang="en-US" b="0" i="0" dirty="0">
                <a:solidFill>
                  <a:srgbClr val="BDC1C6"/>
                </a:solidFill>
                <a:effectLst/>
                <a:latin typeface="Roboto" panose="02000000000000000000" pitchFamily="2" charset="0"/>
              </a:rPr>
              <a:t>online educational solution</a:t>
            </a: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Lexia-  literacy learning platform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Starfall</a:t>
            </a:r>
            <a:r>
              <a:rPr lang="en-US" dirty="0"/>
              <a:t>- </a:t>
            </a:r>
            <a:r>
              <a:rPr lang="en-US" b="0" i="0" dirty="0">
                <a:solidFill>
                  <a:srgbClr val="BDC1C6"/>
                </a:solidFill>
                <a:effectLst/>
                <a:latin typeface="Roboto" panose="02000000000000000000" pitchFamily="2" charset="0"/>
              </a:rPr>
              <a:t>personalized online tutoring</a:t>
            </a:r>
            <a:endParaRPr dirty="0"/>
          </a:p>
        </p:txBody>
      </p:sp>
      <p:sp>
        <p:nvSpPr>
          <p:cNvPr id="120" name="Google Shape;120;g1515f3c5ae5_2_30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09070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515f3c5ae5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9" name="Google Shape;119;g1515f3c5ae5_2_3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20;g1515f3c5ae5_2_30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60411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515f3c5ae5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9" name="Google Shape;119;g1515f3c5ae5_2_3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20;g1515f3c5ae5_2_30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77702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515f3c5ae5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9" name="Google Shape;119;g1515f3c5ae5_2_3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20;g1515f3c5ae5_2_30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32733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515f3c5ae5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9" name="Google Shape;119;g1515f3c5ae5_2_3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1515f3c5ae5_2_30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05076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515f3c5ae5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9" name="Google Shape;119;g1515f3c5ae5_2_3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1515f3c5ae5_2_30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273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515f3c5ae5_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5" name="Google Shape;95;g1515f3c5ae5_2_9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g1515f3c5ae5_2_9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515f3c5ae5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9" name="Google Shape;119;g1515f3c5ae5_2_3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1515f3c5ae5_2_30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05125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515f3c5ae5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9" name="Google Shape;119;g1515f3c5ae5_2_3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1515f3c5ae5_2_30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94165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515f3c5ae5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9" name="Google Shape;119;g1515f3c5ae5_2_3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1515f3c5ae5_2_30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11930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515f3c5ae5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9" name="Google Shape;119;g1515f3c5ae5_2_3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1515f3c5ae5_2_30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74899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515f3c5ae5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9" name="Google Shape;119;g1515f3c5ae5_2_3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1515f3c5ae5_2_30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37106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515f3c5ae5_2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7" name="Google Shape;127;g1515f3c5ae5_2_37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1515f3c5ae5_2_37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515f3c5ae5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3" name="Google Shape;103;g1515f3c5ae5_2_16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g1515f3c5ae5_2_16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515f3c5ae5_2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1" name="Google Shape;111;g1515f3c5ae5_2_23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g1515f3c5ae5_2_23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515f3c5ae5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9" name="Google Shape;119;g1515f3c5ae5_2_3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1515f3c5ae5_2_30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8043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5879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515f3c5ae5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9" name="Google Shape;119;g1515f3c5ae5_2_3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1515f3c5ae5_2_30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0327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515f3c5ae5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9" name="Google Shape;119;g1515f3c5ae5_2_3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1515f3c5ae5_2_30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7646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515f3c5ae5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9" name="Google Shape;119;g1515f3c5ae5_2_3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1515f3c5ae5_2_30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6908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43450" y="2381250"/>
            <a:ext cx="5486400" cy="19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781050" y="514350"/>
            <a:ext cx="5486400" cy="56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82184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06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73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1908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756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548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123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4078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87308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1571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31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514600" y="152400"/>
            <a:ext cx="4114800" cy="77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809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chart" Target="../charts/chart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1.xml"/><Relationship Id="rId4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4.xml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>
            <a:spLocks noGrp="1"/>
          </p:cNvSpPr>
          <p:nvPr>
            <p:ph type="ctrTitle"/>
          </p:nvPr>
        </p:nvSpPr>
        <p:spPr>
          <a:xfrm>
            <a:off x="685800" y="2514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555555"/>
                </a:solidFill>
              </a:rPr>
              <a:t>Compass Charter Schools</a:t>
            </a:r>
            <a:endParaRPr sz="1400">
              <a:solidFill>
                <a:srgbClr val="B20000"/>
              </a:solidFill>
            </a:endParaRPr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 sz="2200" b="1" dirty="0"/>
              <a:t>Operations Division</a:t>
            </a:r>
            <a:endParaRPr sz="2200" b="1" dirty="0"/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dirty="0" smtClean="0"/>
              <a:t>January 2023</a:t>
            </a:r>
            <a:endParaRPr sz="2000" dirty="0"/>
          </a:p>
        </p:txBody>
      </p:sp>
      <p:cxnSp>
        <p:nvCxnSpPr>
          <p:cNvPr id="91" name="Google Shape;91;p13"/>
          <p:cNvCxnSpPr/>
          <p:nvPr/>
        </p:nvCxnSpPr>
        <p:spPr>
          <a:xfrm>
            <a:off x="2362200" y="2895600"/>
            <a:ext cx="4419600" cy="0"/>
          </a:xfrm>
          <a:prstGeom prst="straightConnector1">
            <a:avLst/>
          </a:prstGeom>
          <a:noFill/>
          <a:ln w="9525" cap="flat" cmpd="sng">
            <a:solidFill>
              <a:srgbClr val="55555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2" name="Google Shape;9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67138" y="1066800"/>
            <a:ext cx="1609725" cy="160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>
            <a:spLocks noGrp="1"/>
          </p:cNvSpPr>
          <p:nvPr>
            <p:ph type="title"/>
          </p:nvPr>
        </p:nvSpPr>
        <p:spPr>
          <a:xfrm>
            <a:off x="253013" y="330693"/>
            <a:ext cx="804982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/>
            <a:r>
              <a:rPr lang="en-US" dirty="0"/>
              <a:t>Restricted </a:t>
            </a:r>
            <a:r>
              <a:rPr lang="en-US" dirty="0" smtClean="0"/>
              <a:t>Funds</a:t>
            </a:r>
            <a:endParaRPr dirty="0"/>
          </a:p>
        </p:txBody>
      </p:sp>
      <p:pic>
        <p:nvPicPr>
          <p:cNvPr id="123" name="Google Shape;123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8200" y="6124575"/>
            <a:ext cx="609600" cy="576263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7"/>
          <p:cNvSpPr txBox="1"/>
          <p:nvPr/>
        </p:nvSpPr>
        <p:spPr>
          <a:xfrm>
            <a:off x="97654" y="1154097"/>
            <a:ext cx="8360546" cy="4970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3BC1548-A2D3-437F-B9EB-541E2DB28A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6776678"/>
              </p:ext>
            </p:extLst>
          </p:nvPr>
        </p:nvGraphicFramePr>
        <p:xfrm>
          <a:off x="372862" y="2297097"/>
          <a:ext cx="8085338" cy="3827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9FBFD1F-ACCE-6588-DBC7-E078EF7EE9D4}"/>
              </a:ext>
            </a:extLst>
          </p:cNvPr>
          <p:cNvSpPr txBox="1"/>
          <p:nvPr/>
        </p:nvSpPr>
        <p:spPr>
          <a:xfrm>
            <a:off x="253013" y="1525542"/>
            <a:ext cx="36728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000" dirty="0" smtClean="0"/>
              <a:t>Apportionments </a:t>
            </a:r>
            <a:r>
              <a:rPr lang="en-US" sz="2000" dirty="0"/>
              <a:t>as of 01.15.23</a:t>
            </a: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>
            <a:spLocks noGrp="1"/>
          </p:cNvSpPr>
          <p:nvPr>
            <p:ph type="title"/>
          </p:nvPr>
        </p:nvSpPr>
        <p:spPr>
          <a:xfrm>
            <a:off x="253013" y="330693"/>
            <a:ext cx="804982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/>
            <a:r>
              <a:rPr lang="en-US" dirty="0"/>
              <a:t>Restricted </a:t>
            </a:r>
            <a:r>
              <a:rPr lang="en-US" dirty="0" smtClean="0"/>
              <a:t>Funds</a:t>
            </a:r>
            <a:endParaRPr dirty="0"/>
          </a:p>
        </p:txBody>
      </p:sp>
      <p:pic>
        <p:nvPicPr>
          <p:cNvPr id="123" name="Google Shape;123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8200" y="6124575"/>
            <a:ext cx="609600" cy="576263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7"/>
          <p:cNvSpPr txBox="1"/>
          <p:nvPr/>
        </p:nvSpPr>
        <p:spPr>
          <a:xfrm>
            <a:off x="97654" y="1154097"/>
            <a:ext cx="8360546" cy="4970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FBFD1F-ACCE-6588-DBC7-E078EF7EE9D4}"/>
              </a:ext>
            </a:extLst>
          </p:cNvPr>
          <p:cNvSpPr txBox="1"/>
          <p:nvPr/>
        </p:nvSpPr>
        <p:spPr>
          <a:xfrm>
            <a:off x="253013" y="1525542"/>
            <a:ext cx="33746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000" dirty="0" smtClean="0"/>
              <a:t>Expenditures </a:t>
            </a:r>
            <a:r>
              <a:rPr lang="en-US" sz="2000" dirty="0"/>
              <a:t>as of 01.15.23</a:t>
            </a:r>
          </a:p>
          <a:p>
            <a:endParaRPr lang="en-US" sz="2000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150D04F-22ED-40A7-3281-8A96707C26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8677628"/>
              </p:ext>
            </p:extLst>
          </p:nvPr>
        </p:nvGraphicFramePr>
        <p:xfrm>
          <a:off x="253013" y="1977634"/>
          <a:ext cx="8482613" cy="3988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27611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Curriculum Locker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3" name="Google Shape;123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8200" y="6124575"/>
            <a:ext cx="609600" cy="576263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7"/>
          <p:cNvSpPr txBox="1"/>
          <p:nvPr/>
        </p:nvSpPr>
        <p:spPr>
          <a:xfrm>
            <a:off x="335902" y="1154098"/>
            <a:ext cx="3907624" cy="329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9335817-D1E7-1ECF-CEF0-3363727CA7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1436821"/>
              </p:ext>
            </p:extLst>
          </p:nvPr>
        </p:nvGraphicFramePr>
        <p:xfrm>
          <a:off x="230819" y="1029810"/>
          <a:ext cx="4598633" cy="4431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Google Shape;92;p1"/>
          <p:cNvGraphicFramePr/>
          <p:nvPr>
            <p:extLst>
              <p:ext uri="{D42A27DB-BD31-4B8C-83A1-F6EECF244321}">
                <p14:modId xmlns:p14="http://schemas.microsoft.com/office/powerpoint/2010/main" val="3621403456"/>
              </p:ext>
            </p:extLst>
          </p:nvPr>
        </p:nvGraphicFramePr>
        <p:xfrm>
          <a:off x="230820" y="1029810"/>
          <a:ext cx="4457722" cy="4081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Google Shape;93;p1"/>
          <p:cNvGraphicFramePr/>
          <p:nvPr>
            <p:extLst>
              <p:ext uri="{D42A27DB-BD31-4B8C-83A1-F6EECF244321}">
                <p14:modId xmlns:p14="http://schemas.microsoft.com/office/powerpoint/2010/main" val="249035009"/>
              </p:ext>
            </p:extLst>
          </p:nvPr>
        </p:nvGraphicFramePr>
        <p:xfrm>
          <a:off x="4829452" y="1114935"/>
          <a:ext cx="4012706" cy="399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2" name="Google Shape;94;p1"/>
          <p:cNvSpPr txBox="1"/>
          <p:nvPr/>
        </p:nvSpPr>
        <p:spPr>
          <a:xfrm>
            <a:off x="532661" y="5584054"/>
            <a:ext cx="74749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*Total Items Cataloged in the locker from the month of 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December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through 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January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104 materials. 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345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8200" y="6124575"/>
            <a:ext cx="609600" cy="5762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881E468-6A07-8D85-1C13-DEA0452F3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Information Technology Department</a:t>
            </a:r>
          </a:p>
        </p:txBody>
      </p:sp>
      <p:pic>
        <p:nvPicPr>
          <p:cNvPr id="5" name="Google Shape;27;gecff86db1a_0_15">
            <a:extLst>
              <a:ext uri="{FF2B5EF4-FFF2-40B4-BE49-F238E27FC236}">
                <a16:creationId xmlns:a16="http://schemas.microsoft.com/office/drawing/2014/main" id="{8F265F65-5195-DE11-BAD8-23DA2865565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83500" y="1956953"/>
            <a:ext cx="6177000" cy="3774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13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8200" y="6124575"/>
            <a:ext cx="609600" cy="57626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35;ged01419d7e_2_0">
            <a:extLst>
              <a:ext uri="{FF2B5EF4-FFF2-40B4-BE49-F238E27FC236}">
                <a16:creationId xmlns:a16="http://schemas.microsoft.com/office/drawing/2014/main" id="{1F2083C1-D068-71D0-24CD-E7C4D0F700D5}"/>
              </a:ext>
            </a:extLst>
          </p:cNvPr>
          <p:cNvGraphicFramePr/>
          <p:nvPr>
            <p:extLst/>
          </p:nvPr>
        </p:nvGraphicFramePr>
        <p:xfrm>
          <a:off x="363682" y="1413510"/>
          <a:ext cx="7626927" cy="4872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ClassLink</a:t>
            </a:r>
            <a:r>
              <a:rPr lang="en-US" dirty="0" smtClean="0"/>
              <a:t> Software Users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31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8200" y="6124575"/>
            <a:ext cx="609600" cy="57626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Google Shape;51;gecff86db1a_0_5">
            <a:extLst>
              <a:ext uri="{FF2B5EF4-FFF2-40B4-BE49-F238E27FC236}">
                <a16:creationId xmlns:a16="http://schemas.microsoft.com/office/drawing/2014/main" id="{C50E3039-4807-8026-128B-ADB3A7A7F4D2}"/>
              </a:ext>
            </a:extLst>
          </p:cNvPr>
          <p:cNvGraphicFramePr/>
          <p:nvPr>
            <p:extLst/>
          </p:nvPr>
        </p:nvGraphicFramePr>
        <p:xfrm>
          <a:off x="1052003" y="2834640"/>
          <a:ext cx="7039993" cy="3591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Google Shape;51;gecff86db1a_0_5">
            <a:extLst>
              <a:ext uri="{FF2B5EF4-FFF2-40B4-BE49-F238E27FC236}">
                <a16:creationId xmlns:a16="http://schemas.microsoft.com/office/drawing/2014/main" id="{3981C717-F015-730D-772D-A7A924B251D0}"/>
              </a:ext>
            </a:extLst>
          </p:cNvPr>
          <p:cNvGraphicFramePr/>
          <p:nvPr>
            <p:extLst/>
          </p:nvPr>
        </p:nvGraphicFramePr>
        <p:xfrm>
          <a:off x="2633472" y="1446085"/>
          <a:ext cx="5458524" cy="1287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6536"/>
            <a:ext cx="7772400" cy="1143000"/>
          </a:xfrm>
        </p:spPr>
        <p:txBody>
          <a:bodyPr/>
          <a:lstStyle/>
          <a:p>
            <a:r>
              <a:rPr lang="en-US" dirty="0" err="1" smtClean="0"/>
              <a:t>ZoHo</a:t>
            </a:r>
            <a:r>
              <a:rPr lang="en-US" dirty="0" smtClean="0"/>
              <a:t> Helpdesk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56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Tahoma"/>
              <a:buNone/>
            </a:pPr>
            <a:r>
              <a:rPr lang="en-US" sz="4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4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000" b="0" i="0" u="none" strike="noStrike" cap="none" dirty="0" err="1">
                <a:solidFill>
                  <a:srgbClr val="0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ZoHo</a:t>
            </a:r>
            <a:r>
              <a:rPr lang="en-US" sz="4000" b="0" i="0" u="none" strike="noStrike" cap="none" dirty="0">
                <a:solidFill>
                  <a:srgbClr val="0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Helpdesk Top Issues</a:t>
            </a:r>
          </a:p>
        </p:txBody>
      </p:sp>
      <p:pic>
        <p:nvPicPr>
          <p:cNvPr id="123" name="Google Shape;123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8200" y="6124575"/>
            <a:ext cx="609600" cy="57626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43;p5">
            <a:extLst>
              <a:ext uri="{FF2B5EF4-FFF2-40B4-BE49-F238E27FC236}">
                <a16:creationId xmlns:a16="http://schemas.microsoft.com/office/drawing/2014/main" id="{09D87BEE-133F-2374-79F2-273DE4EA3328}"/>
              </a:ext>
            </a:extLst>
          </p:cNvPr>
          <p:cNvGraphicFramePr/>
          <p:nvPr>
            <p:extLst/>
          </p:nvPr>
        </p:nvGraphicFramePr>
        <p:xfrm>
          <a:off x="1409700" y="183134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65882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Tahoma"/>
              <a:buNone/>
            </a:pPr>
            <a:r>
              <a:rPr lang="en-US" sz="4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4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0" i="0" u="none" strike="noStrike" cap="none" dirty="0">
                <a:solidFill>
                  <a:srgbClr val="0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TPX Cyber Security Training September All Staff (220)</a:t>
            </a:r>
            <a:endParaRPr lang="en-US" sz="2400" b="0" i="0" u="none" strike="noStrike" cap="none" dirty="0">
              <a:solidFill>
                <a:srgbClr val="00000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23" name="Google Shape;12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8200" y="6124575"/>
            <a:ext cx="609600" cy="57626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Google Shape;43;p5">
            <a:extLst>
              <a:ext uri="{FF2B5EF4-FFF2-40B4-BE49-F238E27FC236}">
                <a16:creationId xmlns:a16="http://schemas.microsoft.com/office/drawing/2014/main" id="{B772370A-77EF-32DC-FC79-8C7DE06BC55C}"/>
              </a:ext>
            </a:extLst>
          </p:cNvPr>
          <p:cNvGraphicFramePr/>
          <p:nvPr>
            <p:extLst/>
          </p:nvPr>
        </p:nvGraphicFramePr>
        <p:xfrm>
          <a:off x="1118795" y="1723760"/>
          <a:ext cx="7339405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A3CC059-FE6F-9EFE-4745-9772B94FA4D1}"/>
              </a:ext>
            </a:extLst>
          </p:cNvPr>
          <p:cNvSpPr txBox="1"/>
          <p:nvPr/>
        </p:nvSpPr>
        <p:spPr>
          <a:xfrm>
            <a:off x="3648456" y="583186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cap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% of Staff Phished using 24 templates</a:t>
            </a:r>
          </a:p>
          <a:p>
            <a:r>
              <a:rPr lang="en-US" sz="1400" b="0" i="0" u="none" strike="noStrike" cap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% of Staff completed cyber security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29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Operations Department</a:t>
            </a:r>
            <a:endParaRPr dirty="0"/>
          </a:p>
        </p:txBody>
      </p:sp>
      <p:pic>
        <p:nvPicPr>
          <p:cNvPr id="123" name="Google Shape;123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8200" y="6124575"/>
            <a:ext cx="609600" cy="576263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7"/>
          <p:cNvSpPr txBox="1"/>
          <p:nvPr/>
        </p:nvSpPr>
        <p:spPr>
          <a:xfrm>
            <a:off x="685800" y="1295400"/>
            <a:ext cx="77724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66" y="1295400"/>
            <a:ext cx="6950799" cy="463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2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Fall 2022-2023 Scholar Enrollment</a:t>
            </a:r>
            <a:endParaRPr dirty="0"/>
          </a:p>
        </p:txBody>
      </p:sp>
      <p:pic>
        <p:nvPicPr>
          <p:cNvPr id="123" name="Google Shape;12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8200" y="6124575"/>
            <a:ext cx="609600" cy="57626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Chart 6"/>
          <p:cNvGraphicFramePr/>
          <p:nvPr>
            <p:extLst/>
          </p:nvPr>
        </p:nvGraphicFramePr>
        <p:xfrm>
          <a:off x="856649" y="1396999"/>
          <a:ext cx="7517330" cy="4830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7115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Agenda</a:t>
            </a:r>
            <a:endParaRPr/>
          </a:p>
        </p:txBody>
      </p:sp>
      <p:pic>
        <p:nvPicPr>
          <p:cNvPr id="99" name="Google Shape;9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8200" y="6124575"/>
            <a:ext cx="609600" cy="576263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4"/>
          <p:cNvSpPr/>
          <p:nvPr/>
        </p:nvSpPr>
        <p:spPr>
          <a:xfrm>
            <a:off x="685800" y="1355436"/>
            <a:ext cx="7772400" cy="2357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⮚"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Mission and Vision</a:t>
            </a:r>
            <a:endParaRPr dirty="0"/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⮚"/>
            </a:pPr>
            <a:r>
              <a:rPr lang="en-US" sz="3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Values</a:t>
            </a:r>
            <a:endParaRPr dirty="0"/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⮚"/>
            </a:pPr>
            <a:r>
              <a:rPr lang="en-US" sz="3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Community </a:t>
            </a:r>
            <a:r>
              <a:rPr lang="en-US" sz="3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Providers Department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⮚"/>
            </a:pPr>
            <a:r>
              <a:rPr lang="en-US" sz="3200" dirty="0" smtClean="0"/>
              <a:t>Finance Department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⮚"/>
            </a:pPr>
            <a:r>
              <a:rPr lang="en-US" sz="3200" dirty="0" smtClean="0"/>
              <a:t>Information Technology Department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⮚"/>
            </a:pPr>
            <a:r>
              <a:rPr lang="en-US" sz="3200" dirty="0" smtClean="0"/>
              <a:t>Operations Department</a:t>
            </a:r>
            <a:endParaRPr dirty="0"/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⮚"/>
            </a:pPr>
            <a:r>
              <a:rPr lang="en-US" sz="3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 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&amp; A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/>
              <a:t>Withdrawal Trends by Month</a:t>
            </a:r>
            <a:endParaRPr sz="3200" dirty="0"/>
          </a:p>
        </p:txBody>
      </p:sp>
      <p:pic>
        <p:nvPicPr>
          <p:cNvPr id="123" name="Google Shape;12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8200" y="6124575"/>
            <a:ext cx="609600" cy="57626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Chart 3"/>
          <p:cNvGraphicFramePr/>
          <p:nvPr>
            <p:extLst/>
          </p:nvPr>
        </p:nvGraphicFramePr>
        <p:xfrm>
          <a:off x="394635" y="1053965"/>
          <a:ext cx="8354729" cy="4827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107581" y="5981819"/>
            <a:ext cx="41966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*June includes scholars who told us </a:t>
            </a:r>
            <a:r>
              <a:rPr lang="en-US" sz="1100" dirty="0" smtClean="0"/>
              <a:t>they would not return </a:t>
            </a:r>
            <a:r>
              <a:rPr lang="en-US" sz="1100" dirty="0"/>
              <a:t>for the next school year </a:t>
            </a:r>
            <a:r>
              <a:rPr lang="en-US" sz="1100" dirty="0" smtClean="0"/>
              <a:t>during re-enrollment in </a:t>
            </a:r>
            <a:r>
              <a:rPr lang="en-US" sz="1100" dirty="0"/>
              <a:t>March through July</a:t>
            </a:r>
          </a:p>
        </p:txBody>
      </p:sp>
    </p:spTree>
    <p:extLst>
      <p:ext uri="{BB962C8B-B14F-4D97-AF65-F5344CB8AC3E}">
        <p14:creationId xmlns:p14="http://schemas.microsoft.com/office/powerpoint/2010/main" val="14497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/>
              <a:t>Total Withdrawals by Full School Year</a:t>
            </a:r>
            <a:endParaRPr sz="2400" dirty="0"/>
          </a:p>
        </p:txBody>
      </p:sp>
      <p:pic>
        <p:nvPicPr>
          <p:cNvPr id="123" name="Google Shape;12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8200" y="6124575"/>
            <a:ext cx="609600" cy="576263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7"/>
          <p:cNvSpPr txBox="1"/>
          <p:nvPr/>
        </p:nvSpPr>
        <p:spPr>
          <a:xfrm>
            <a:off x="452387" y="1068404"/>
            <a:ext cx="8316228" cy="5332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" name="Chart 3"/>
          <p:cNvGraphicFramePr/>
          <p:nvPr>
            <p:extLst/>
          </p:nvPr>
        </p:nvGraphicFramePr>
        <p:xfrm>
          <a:off x="1309036" y="1419993"/>
          <a:ext cx="6670306" cy="4551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0778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/>
              <a:t>2022-2023 Top Withdrawal Reason</a:t>
            </a:r>
            <a:endParaRPr sz="2400" dirty="0"/>
          </a:p>
        </p:txBody>
      </p:sp>
      <p:pic>
        <p:nvPicPr>
          <p:cNvPr id="123" name="Google Shape;12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8200" y="6124575"/>
            <a:ext cx="609600" cy="57626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Chart 3"/>
          <p:cNvGraphicFramePr/>
          <p:nvPr>
            <p:extLst/>
          </p:nvPr>
        </p:nvGraphicFramePr>
        <p:xfrm>
          <a:off x="1033272" y="1397000"/>
          <a:ext cx="7333488" cy="4619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9961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/>
              <a:t>McKinney-Vento Scholars</a:t>
            </a:r>
            <a:endParaRPr sz="2400" dirty="0"/>
          </a:p>
        </p:txBody>
      </p:sp>
      <p:pic>
        <p:nvPicPr>
          <p:cNvPr id="123" name="Google Shape;12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8200" y="6124575"/>
            <a:ext cx="609600" cy="57626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Chart 3"/>
          <p:cNvGraphicFramePr/>
          <p:nvPr>
            <p:extLst/>
          </p:nvPr>
        </p:nvGraphicFramePr>
        <p:xfrm>
          <a:off x="883920" y="1397000"/>
          <a:ext cx="6736080" cy="4516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04699" y="5970686"/>
            <a:ext cx="4408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Total McKinney-Vento Scholars = 240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5450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>
            <a:spLocks noGrp="1"/>
          </p:cNvSpPr>
          <p:nvPr>
            <p:ph type="title"/>
          </p:nvPr>
        </p:nvSpPr>
        <p:spPr>
          <a:xfrm>
            <a:off x="599172" y="324853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/>
              <a:t>McKinney-Vento Residency Status</a:t>
            </a:r>
            <a:endParaRPr sz="2400" dirty="0"/>
          </a:p>
        </p:txBody>
      </p:sp>
      <p:pic>
        <p:nvPicPr>
          <p:cNvPr id="123" name="Google Shape;12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8200" y="6124575"/>
            <a:ext cx="609600" cy="57626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Chart 3"/>
          <p:cNvGraphicFramePr/>
          <p:nvPr>
            <p:extLst/>
          </p:nvPr>
        </p:nvGraphicFramePr>
        <p:xfrm>
          <a:off x="0" y="1241551"/>
          <a:ext cx="8933688" cy="5022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9848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Questions?</a:t>
            </a:r>
            <a:endParaRPr/>
          </a:p>
        </p:txBody>
      </p:sp>
      <p:pic>
        <p:nvPicPr>
          <p:cNvPr id="131" name="Google Shape;131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8200" y="6124575"/>
            <a:ext cx="609600" cy="576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61531" y="1456531"/>
            <a:ext cx="2420937" cy="2420937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8"/>
          <p:cNvSpPr txBox="1"/>
          <p:nvPr/>
        </p:nvSpPr>
        <p:spPr>
          <a:xfrm>
            <a:off x="685800" y="3962400"/>
            <a:ext cx="7772400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Contact: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Lisa Fishman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Chief Operations Officer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(818) 732-4692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lfishman@compasscharters.org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Our Mission and Vision</a:t>
            </a:r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body" idx="1"/>
          </p:nvPr>
        </p:nvSpPr>
        <p:spPr>
          <a:xfrm>
            <a:off x="685800" y="1295400"/>
            <a:ext cx="77724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MISSION STATEMENT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Our mission is to inspire and develop innovative, creative, self-directed learners, one scholar at a time. 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VISION STATEMENT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Our vision is to create a collaborative virtual learning community, inspiring scholars to appreciate the ways in which arts and sciences nurture a curiosity for life-long learning, and prepare scholars to take responsibility for their future success.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" name="Google Shape;10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8200" y="6124575"/>
            <a:ext cx="609600" cy="576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Our Values</a:t>
            </a:r>
            <a:endParaRPr/>
          </a:p>
        </p:txBody>
      </p:sp>
      <p:pic>
        <p:nvPicPr>
          <p:cNvPr id="115" name="Google Shape;11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8200" y="6124575"/>
            <a:ext cx="609600" cy="576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5498" y="1371600"/>
            <a:ext cx="7253003" cy="437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8200" y="6124575"/>
            <a:ext cx="609600" cy="576263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7"/>
          <p:cNvSpPr txBox="1"/>
          <p:nvPr/>
        </p:nvSpPr>
        <p:spPr>
          <a:xfrm>
            <a:off x="685800" y="2157274"/>
            <a:ext cx="7772400" cy="3938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22;p17"/>
          <p:cNvSpPr txBox="1">
            <a:spLocks/>
          </p:cNvSpPr>
          <p:nvPr/>
        </p:nvSpPr>
        <p:spPr>
          <a:xfrm>
            <a:off x="-305320" y="685061"/>
            <a:ext cx="833421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smtClean="0"/>
              <a:t>Community Providers Department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412" y="2157274"/>
            <a:ext cx="5392226" cy="359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1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8200" y="6124670"/>
            <a:ext cx="609600" cy="575706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7"/>
          <p:cNvSpPr txBox="1"/>
          <p:nvPr/>
        </p:nvSpPr>
        <p:spPr>
          <a:xfrm>
            <a:off x="1395975" y="5063175"/>
            <a:ext cx="638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" name="Google Shape;126;p17"/>
          <p:cNvSpPr txBox="1"/>
          <p:nvPr/>
        </p:nvSpPr>
        <p:spPr>
          <a:xfrm>
            <a:off x="1839150" y="5262600"/>
            <a:ext cx="638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" name="Google Shape;128;p17"/>
          <p:cNvSpPr txBox="1"/>
          <p:nvPr/>
        </p:nvSpPr>
        <p:spPr>
          <a:xfrm>
            <a:off x="773550" y="3977100"/>
            <a:ext cx="6381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97B4DD4-39DB-4041-416E-F5F55E7BA260}"/>
              </a:ext>
            </a:extLst>
          </p:cNvPr>
          <p:cNvGraphicFramePr/>
          <p:nvPr>
            <p:extLst/>
          </p:nvPr>
        </p:nvGraphicFramePr>
        <p:xfrm>
          <a:off x="6317768" y="2338487"/>
          <a:ext cx="2088397" cy="3277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Google Shape;26;p2"/>
          <p:cNvGraphicFramePr/>
          <p:nvPr>
            <p:extLst/>
          </p:nvPr>
        </p:nvGraphicFramePr>
        <p:xfrm>
          <a:off x="0" y="748897"/>
          <a:ext cx="8949267" cy="55098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466696B3-8B17-C96F-F912-EEFDCAF92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E5E7C40-69A6-D634-6851-8BF13353C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0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Top 5 Options Providers</a:t>
            </a:r>
            <a:endParaRPr dirty="0"/>
          </a:p>
        </p:txBody>
      </p:sp>
      <p:pic>
        <p:nvPicPr>
          <p:cNvPr id="123" name="Google Shape;12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8200" y="6124575"/>
            <a:ext cx="609600" cy="576263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7"/>
          <p:cNvSpPr txBox="1"/>
          <p:nvPr/>
        </p:nvSpPr>
        <p:spPr>
          <a:xfrm>
            <a:off x="685800" y="1286245"/>
            <a:ext cx="77724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2400"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" name="Chart 3"/>
          <p:cNvGraphicFramePr/>
          <p:nvPr>
            <p:extLst/>
          </p:nvPr>
        </p:nvGraphicFramePr>
        <p:xfrm>
          <a:off x="307299" y="1371600"/>
          <a:ext cx="4139212" cy="44751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/>
          <p:cNvGraphicFramePr/>
          <p:nvPr>
            <p:extLst/>
          </p:nvPr>
        </p:nvGraphicFramePr>
        <p:xfrm>
          <a:off x="4475086" y="1371600"/>
          <a:ext cx="4287914" cy="4506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52735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Finance Department</a:t>
            </a:r>
            <a:endParaRPr dirty="0"/>
          </a:p>
        </p:txBody>
      </p:sp>
      <p:pic>
        <p:nvPicPr>
          <p:cNvPr id="123" name="Google Shape;123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8200" y="6124575"/>
            <a:ext cx="609600" cy="57626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3376474" y="5335479"/>
            <a:ext cx="2441359" cy="497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98" y="1206801"/>
            <a:ext cx="7450081" cy="450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67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>
            <a:spLocks noGrp="1"/>
          </p:cNvSpPr>
          <p:nvPr>
            <p:ph type="title"/>
          </p:nvPr>
        </p:nvSpPr>
        <p:spPr>
          <a:xfrm>
            <a:off x="577049" y="482491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4000" dirty="0"/>
              <a:t>LCAP Expenditures by Charter</a:t>
            </a:r>
            <a:endParaRPr sz="4000" dirty="0"/>
          </a:p>
        </p:txBody>
      </p:sp>
      <p:pic>
        <p:nvPicPr>
          <p:cNvPr id="123" name="Google Shape;123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8200" y="6124575"/>
            <a:ext cx="609600" cy="57626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3376474" y="5335479"/>
            <a:ext cx="2441359" cy="497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3BC1548-A2D3-437F-B9EB-541E2DB28A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8712129"/>
              </p:ext>
            </p:extLst>
          </p:nvPr>
        </p:nvGraphicFramePr>
        <p:xfrm>
          <a:off x="577049" y="1630254"/>
          <a:ext cx="7945514" cy="4494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80679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4269</TotalTime>
  <Words>257</Words>
  <Application>Microsoft Office PowerPoint</Application>
  <PresentationFormat>On-screen Show (4:3)</PresentationFormat>
  <Paragraphs>94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Noto Sans Symbols</vt:lpstr>
      <vt:lpstr>Roboto</vt:lpstr>
      <vt:lpstr>Tahoma</vt:lpstr>
      <vt:lpstr>Blank Presentation</vt:lpstr>
      <vt:lpstr>Office Theme</vt:lpstr>
      <vt:lpstr>Compass Charter Schools</vt:lpstr>
      <vt:lpstr>Agenda</vt:lpstr>
      <vt:lpstr>Our Mission and Vision</vt:lpstr>
      <vt:lpstr>Our Values</vt:lpstr>
      <vt:lpstr>PowerPoint Presentation</vt:lpstr>
      <vt:lpstr>PowerPoint Presentation</vt:lpstr>
      <vt:lpstr>Top 5 Options Providers</vt:lpstr>
      <vt:lpstr>Finance Department</vt:lpstr>
      <vt:lpstr>LCAP Expenditures by Charter</vt:lpstr>
      <vt:lpstr>Restricted Funds</vt:lpstr>
      <vt:lpstr>Restricted Funds</vt:lpstr>
      <vt:lpstr>Curriculum Locker</vt:lpstr>
      <vt:lpstr>Information Technology Department</vt:lpstr>
      <vt:lpstr>ClassLink Software Users</vt:lpstr>
      <vt:lpstr>ZoHo Helpdesk</vt:lpstr>
      <vt:lpstr> ZoHo Helpdesk Top Issues</vt:lpstr>
      <vt:lpstr> TPX Cyber Security Training September All Staff (220)</vt:lpstr>
      <vt:lpstr>Operations Department</vt:lpstr>
      <vt:lpstr>Fall 2022-2023 Scholar Enrollment</vt:lpstr>
      <vt:lpstr>Withdrawal Trends by Month</vt:lpstr>
      <vt:lpstr>Total Withdrawals by Full School Year</vt:lpstr>
      <vt:lpstr>2022-2023 Top Withdrawal Reason</vt:lpstr>
      <vt:lpstr>McKinney-Vento Scholars</vt:lpstr>
      <vt:lpstr>McKinney-Vento Residency Status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Compass Charter Schools</dc:title>
  <dc:creator>CCS</dc:creator>
  <cp:lastModifiedBy>CCS</cp:lastModifiedBy>
  <cp:revision>42</cp:revision>
  <dcterms:modified xsi:type="dcterms:W3CDTF">2023-01-19T03:28:29Z</dcterms:modified>
</cp:coreProperties>
</file>