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7" r:id="rId12"/>
    <p:sldId id="266" r:id="rId13"/>
  </p:sldIdLst>
  <p:sldSz cx="9144000" cy="6858000" type="screen4x3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DCD32CC-04CE-4DA6-8324-0234754EEA6A}">
  <a:tblStyle styleId="{8DCD32CC-04CE-4DA6-8324-0234754EEA6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CF3"/>
          </a:solidFill>
        </a:fill>
      </a:tcStyle>
    </a:wholeTbl>
    <a:band1H>
      <a:tcTxStyle/>
      <a:tcStyle>
        <a:tcBdr/>
        <a:fill>
          <a:solidFill>
            <a:srgbClr val="CDD7E6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7E6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3A81BA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/>
        <a:fill>
          <a:solidFill>
            <a:srgbClr val="3A81BA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3A81BA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3A81BA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0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Yolo</c:v>
                </c:pt>
                <c:pt idx="1">
                  <c:v>San Diego</c:v>
                </c:pt>
                <c:pt idx="2">
                  <c:v>Los Angeles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0.4899</c:v>
                </c:pt>
                <c:pt idx="1">
                  <c:v>0.57450000000000001</c:v>
                </c:pt>
                <c:pt idx="2">
                  <c:v>0.4803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A9-4CF6-8207-633CC79344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8974928"/>
        <c:axId val="738976896"/>
      </c:barChart>
      <c:catAx>
        <c:axId val="738974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976896"/>
        <c:crosses val="autoZero"/>
        <c:auto val="1"/>
        <c:lblAlgn val="ctr"/>
        <c:lblOffset val="100"/>
        <c:noMultiLvlLbl val="0"/>
      </c:catAx>
      <c:valAx>
        <c:axId val="7389768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7389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Yolo</c:v>
                </c:pt>
                <c:pt idx="1">
                  <c:v>San Diego</c:v>
                </c:pt>
                <c:pt idx="2">
                  <c:v>Los Angeles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>
                  <c:v>0.89559999999999995</c:v>
                </c:pt>
                <c:pt idx="1">
                  <c:v>0.93640000000000001</c:v>
                </c:pt>
                <c:pt idx="2">
                  <c:v>0.90010000000000001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C0-402B-B44C-8A72A3D232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38974928"/>
        <c:axId val="738976896"/>
      </c:barChart>
      <c:catAx>
        <c:axId val="738974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8976896"/>
        <c:crosses val="autoZero"/>
        <c:auto val="1"/>
        <c:lblAlgn val="ctr"/>
        <c:lblOffset val="100"/>
        <c:noMultiLvlLbl val="0"/>
      </c:catAx>
      <c:valAx>
        <c:axId val="7389768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crossAx val="738974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0.74455</cdr:x>
      <cdr:y>0.06827</cdr:y>
    </cdr:from>
    <cdr:to>
      <cdr:x>0.95045</cdr:x>
      <cdr:y>0.1814</cdr:y>
    </cdr:to>
    <cdr:sp macro="" textlink="">
      <cdr:nvSpPr>
        <cdr:cNvPr id="2" name="Rounded Rectangle 1"/>
        <cdr:cNvSpPr/>
      </cdr:nvSpPr>
      <cdr:spPr>
        <a:xfrm xmlns:a="http://schemas.openxmlformats.org/drawingml/2006/main">
          <a:off x="4847207" y="310718"/>
          <a:ext cx="1340529" cy="514905"/>
        </a:xfrm>
        <a:prstGeom xmlns:a="http://schemas.openxmlformats.org/drawingml/2006/main" prst="roundRect">
          <a:avLst/>
        </a:prstGeom>
        <a:solidFill xmlns:a="http://schemas.openxmlformats.org/drawingml/2006/main">
          <a:srgbClr val="92D050"/>
        </a:solidFill>
        <a:ln xmlns:a="http://schemas.openxmlformats.org/drawingml/2006/main">
          <a:noFill/>
        </a:ln>
        <a:effectLst xmlns:a="http://schemas.openxmlformats.org/drawingml/2006/main">
          <a:outerShdw blurRad="44450" dist="27940" dir="5400000" algn="ctr">
            <a:srgbClr val="000000">
              <a:alpha val="32000"/>
            </a:srgbClr>
          </a:outerShdw>
        </a:effectLst>
        <a:scene3d xmlns:a="http://schemas.openxmlformats.org/drawingml/2006/main">
          <a:camera prst="orthographicFront">
            <a:rot lat="0" lon="0" rev="0"/>
          </a:camera>
          <a:lightRig rig="balanced" dir="t">
            <a:rot lat="0" lon="0" rev="8700000"/>
          </a:lightRig>
        </a:scene3d>
        <a:sp3d xmlns:a="http://schemas.openxmlformats.org/drawingml/2006/main">
          <a:bevelT w="190500" h="38100"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endParaRPr lang="en-US" dirty="0"/>
        </a:p>
      </cdr:txBody>
    </cdr:sp>
  </cdr:relSizeAnchor>
  <cdr:relSizeAnchor xmlns:cdr="http://schemas.openxmlformats.org/drawingml/2006/chartDrawing">
    <cdr:from>
      <cdr:x>0.74727</cdr:x>
      <cdr:y>0.07997</cdr:y>
    </cdr:from>
    <cdr:to>
      <cdr:x>0.95045</cdr:x>
      <cdr:y>0.17165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864962" y="363984"/>
          <a:ext cx="1322773" cy="4172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Target Met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515f3c5ae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6" name="Google Shape;86;g1515f3c5ae5_2_0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g1515f3c5ae5_2_0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55b57b0e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9" name="Google Shape;159;g155b57b0ea7_0_0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g155b57b0ea7_0_0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55b57b0ea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9" name="Google Shape;159;g155b57b0ea7_0_0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g155b57b0ea7_0_0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1394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515f3c5ae5_2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67" name="Google Shape;167;g1515f3c5ae5_2_37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g1515f3c5ae5_2_37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515f3c5ae5_2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95" name="Google Shape;95;g1515f3c5ae5_2_9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g1515f3c5ae5_2_9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1515f3c5ae5_2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3" name="Google Shape;103;g1515f3c5ae5_2_16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1515f3c5ae5_2_16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515f3c5ae5_2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g1515f3c5ae5_2_23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g1515f3c5ae5_2_23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515f3c5ae5_2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9" name="Google Shape;119;g1515f3c5ae5_2_30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g1515f3c5ae5_2_30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155b57b0ea7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28" name="Google Shape;128;g155b57b0ea7_0_28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155b57b0ea7_0_28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55b57b0ea7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43" name="Google Shape;143;g155b57b0ea7_0_14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g155b57b0ea7_0_14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155b57b0ea7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1" name="Google Shape;151;g155b57b0ea7_0_7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g155b57b0ea7_0_7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8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55b57b0ea7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35" name="Google Shape;135;g155b57b0ea7_0_21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00" cy="4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fontAlgn="ctr"/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This report is as of Jul 31, 2022, compared against our board-approved budget on input date, based on input enrollment count students enrolled and</a:t>
            </a:r>
            <a:b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input enrollment ADA </a:t>
            </a:r>
            <a:r>
              <a:rPr lang="en-US" sz="1200" b="0" i="0" u="none" strike="noStrike" cap="none" dirty="0" err="1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ADA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.</a:t>
            </a:r>
          </a:p>
          <a:p>
            <a:pPr fontAlgn="ctr"/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YTD Revenues Through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Jul 31, 2022,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are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$716,044 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or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-32% 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under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our current budget due to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timing of revenue receipts.</a:t>
            </a:r>
            <a:endParaRPr lang="en-US" sz="1200" b="0" i="0" u="none" strike="noStrike" cap="none" dirty="0" smtClean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fontAlgn="ctr"/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YTD Expenses Through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Jul 31, 2022,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are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$2,095,576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-6.7% over</a:t>
            </a: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 our current budget</a:t>
            </a:r>
          </a:p>
          <a:p>
            <a:pPr fontAlgn="ctr"/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Therefore, net income is </a:t>
            </a:r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($1,379,532)</a:t>
            </a:r>
            <a:endParaRPr lang="en-US" sz="1200" b="0" i="0" u="none" strike="noStrike" cap="none" dirty="0" smtClean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rtl="0" fontAlgn="ctr"/>
            <a:r>
              <a:rPr lang="en-US" sz="1200" b="1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Balance Sheet:</a:t>
            </a:r>
            <a:endParaRPr lang="en-US" sz="1200" b="0" i="0" u="none" strike="noStrike" cap="none" dirty="0" smtClean="0">
              <a:solidFill>
                <a:schemeClr val="dk1"/>
              </a:solidFill>
              <a:effectLst/>
              <a:latin typeface="Calibri"/>
              <a:ea typeface="Calibri"/>
              <a:cs typeface="Calibri"/>
              <a:sym typeface="Calibri"/>
            </a:endParaRPr>
          </a:p>
          <a:p>
            <a:pPr fontAlgn="ctr"/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As of Jul 31, 2022, we had total cash of $10,343,079, short-term liabilities of $4,050,613, and long-term liabilities of $0. The ending fund balance is</a:t>
            </a:r>
            <a:b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</a:br>
            <a:r>
              <a:rPr lang="en-US" sz="1200" b="0" i="0" u="none" strike="noStrike" cap="none" dirty="0" smtClean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$8,170,093.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6" name="Google Shape;136;g155b57b0ea7_0_21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00" cy="4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fishman@compasscharters.org" TargetMode="External"/><Relationship Id="rId5" Type="http://schemas.openxmlformats.org/officeDocument/2006/relationships/image" Target="../media/image10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685800" y="2514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rgbClr val="555555"/>
                </a:solidFill>
              </a:rPr>
              <a:t>Compass Charter Schools</a:t>
            </a:r>
            <a:endParaRPr sz="1400">
              <a:solidFill>
                <a:srgbClr val="B20000"/>
              </a:solidFill>
            </a:endParaRPr>
          </a:p>
        </p:txBody>
      </p:sp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Arial"/>
              <a:buNone/>
            </a:pPr>
            <a:r>
              <a:rPr lang="en-US" sz="2200" b="1"/>
              <a:t>22-23 Finance Update</a:t>
            </a:r>
            <a:endParaRPr sz="2200" b="1"/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lang="en-US" sz="2000"/>
              <a:t>September 2022</a:t>
            </a:r>
            <a:endParaRPr sz="2000"/>
          </a:p>
        </p:txBody>
      </p:sp>
      <p:cxnSp>
        <p:nvCxnSpPr>
          <p:cNvPr id="91" name="Google Shape;91;p13"/>
          <p:cNvCxnSpPr/>
          <p:nvPr/>
        </p:nvCxnSpPr>
        <p:spPr>
          <a:xfrm>
            <a:off x="2362200" y="2895600"/>
            <a:ext cx="4419600" cy="0"/>
          </a:xfrm>
          <a:prstGeom prst="straightConnector1">
            <a:avLst/>
          </a:prstGeom>
          <a:noFill/>
          <a:ln w="9525" cap="flat" cmpd="sng">
            <a:solidFill>
              <a:srgbClr val="555555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92" name="Google Shape;92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67138" y="1066800"/>
            <a:ext cx="1609725" cy="160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2"/>
          <p:cNvSpPr txBox="1"/>
          <p:nvPr/>
        </p:nvSpPr>
        <p:spPr>
          <a:xfrm>
            <a:off x="685800" y="736847"/>
            <a:ext cx="7772400" cy="5359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/>
              <a:t>Percent spent on Certificated Employee Salaries &amp; Benefits to Total Public Revenues (5 CCR 11963.3[c][1]) </a:t>
            </a:r>
            <a:r>
              <a:rPr lang="en-US" dirty="0" smtClean="0"/>
              <a:t> </a:t>
            </a:r>
            <a:r>
              <a:rPr lang="en-US" b="1" dirty="0" smtClean="0"/>
              <a:t>Target 40%</a:t>
            </a:r>
            <a:endParaRPr lang="en-US" sz="2400" b="1" dirty="0"/>
          </a:p>
          <a:p>
            <a:r>
              <a:rPr lang="en-US" sz="2400" dirty="0"/>
              <a:t/>
            </a:r>
            <a:br>
              <a:rPr lang="en-US" sz="2400" dirty="0"/>
            </a:b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526525742"/>
              </p:ext>
            </p:extLst>
          </p:nvPr>
        </p:nvGraphicFramePr>
        <p:xfrm>
          <a:off x="1109709" y="1544715"/>
          <a:ext cx="6510291" cy="4551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2"/>
          <p:cNvSpPr txBox="1">
            <a:spLocks noGrp="1"/>
          </p:cNvSpPr>
          <p:nvPr>
            <p:ph type="title"/>
          </p:nvPr>
        </p:nvSpPr>
        <p:spPr>
          <a:xfrm>
            <a:off x="685800" y="1266824"/>
            <a:ext cx="7772400" cy="10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80/40 </a:t>
            </a:r>
            <a:r>
              <a:rPr lang="en-US" dirty="0"/>
              <a:t>Funding Determination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dirty="0"/>
          </a:p>
        </p:txBody>
      </p:sp>
      <p:pic>
        <p:nvPicPr>
          <p:cNvPr id="163" name="Google Shape;163;p2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22"/>
          <p:cNvSpPr txBox="1"/>
          <p:nvPr/>
        </p:nvSpPr>
        <p:spPr>
          <a:xfrm>
            <a:off x="694677" y="1309688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n-US" dirty="0" smtClean="0"/>
              <a:t>Percent spent on Instruction &amp; Instruction-Related Services to Total Revenues (5 CCR 11963.3[c][2]) </a:t>
            </a:r>
            <a:r>
              <a:rPr lang="en-US" b="1" dirty="0" smtClean="0"/>
              <a:t>Target 80%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 </a:t>
            </a:r>
            <a:endParaRPr lang="en-US" sz="2400" dirty="0" smtClean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145943463"/>
              </p:ext>
            </p:extLst>
          </p:nvPr>
        </p:nvGraphicFramePr>
        <p:xfrm>
          <a:off x="1532877" y="2387107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6407458" y="1872202"/>
            <a:ext cx="1340529" cy="514905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38529" y="1916413"/>
            <a:ext cx="1309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Target Met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49793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Questions?</a:t>
            </a:r>
            <a:endParaRPr/>
          </a:p>
        </p:txBody>
      </p:sp>
      <p:pic>
        <p:nvPicPr>
          <p:cNvPr id="171" name="Google Shape;171;p2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361531" y="1456531"/>
            <a:ext cx="2420937" cy="2420937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3"/>
          <p:cNvSpPr txBox="1"/>
          <p:nvPr/>
        </p:nvSpPr>
        <p:spPr>
          <a:xfrm>
            <a:off x="685800" y="3962400"/>
            <a:ext cx="7772400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Contact: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dirty="0"/>
              <a:t>Lisa Fishman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| </a:t>
            </a:r>
            <a:r>
              <a:rPr lang="en-US" sz="2400" dirty="0"/>
              <a:t>Chief Operations Officer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en-US" sz="2400" dirty="0"/>
              <a:t>818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 </a:t>
            </a:r>
            <a:r>
              <a:rPr lang="en-US" sz="2400" dirty="0"/>
              <a:t>732-4692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smtClean="0">
                <a:hlinkClick r:id="rId6"/>
              </a:rPr>
              <a:t>lfishman@compasscharters.org</a:t>
            </a:r>
            <a:r>
              <a:rPr lang="en-US" sz="2400" smtClean="0"/>
              <a:t> 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Agenda</a:t>
            </a:r>
            <a:endParaRPr/>
          </a:p>
        </p:txBody>
      </p:sp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4"/>
          <p:cNvSpPr/>
          <p:nvPr/>
        </p:nvSpPr>
        <p:spPr>
          <a:xfrm>
            <a:off x="685800" y="1355436"/>
            <a:ext cx="7772400" cy="2357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3200" b="0" i="0" u="none" strike="noStrike" cap="none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Mission 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Vision</a:t>
            </a:r>
            <a:endParaRPr dirty="0"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Values</a:t>
            </a:r>
            <a:endParaRPr dirty="0"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dirty="0"/>
              <a:t>Enrollment Update</a:t>
            </a:r>
            <a:endParaRPr sz="3200" dirty="0"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SzPts val="3200"/>
              <a:buChar char="⮚"/>
            </a:pPr>
            <a:r>
              <a:rPr lang="en-US" sz="3200" dirty="0" smtClean="0"/>
              <a:t> Fiscal </a:t>
            </a:r>
            <a:r>
              <a:rPr lang="en-US" sz="3200" dirty="0"/>
              <a:t>Impacts</a:t>
            </a:r>
            <a:endParaRPr sz="3200" dirty="0"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SzPts val="3200"/>
              <a:buChar char="⮚"/>
            </a:pPr>
            <a:r>
              <a:rPr lang="en-US" sz="3200" dirty="0" smtClean="0"/>
              <a:t> Funding </a:t>
            </a:r>
            <a:r>
              <a:rPr lang="en-US" sz="3200" dirty="0"/>
              <a:t>Determination</a:t>
            </a:r>
            <a:endParaRPr sz="3200" dirty="0"/>
          </a:p>
          <a:p>
            <a:pPr marL="342900" marR="0" lvl="0" indent="-342900" algn="l" rtl="0">
              <a:spcBef>
                <a:spcPts val="64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Noto Sans Symbols"/>
              <a:buChar char="⮚"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Q &amp; A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Our Mission and Vision</a:t>
            </a:r>
            <a:endParaRPr/>
          </a:p>
        </p:txBody>
      </p:sp>
      <p:sp>
        <p:nvSpPr>
          <p:cNvPr id="107" name="Google Shape;107;p15"/>
          <p:cNvSpPr txBox="1">
            <a:spLocks noGrp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MISSION STATEMENT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Our mission is to inspire and develop innovative, creative, self-directed learners, one scholar at a time. 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VISION STATEMENT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Our vision is to create a collaborative virtual learning community, inspiring scholars to appreciate the ways in which arts and sciences nurture a curiosity for life-long learning, and prepare scholars to take responsibility for their future success.</a:t>
            </a:r>
            <a:endParaRPr sz="2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Our Values</a:t>
            </a:r>
            <a:endParaRPr/>
          </a:p>
        </p:txBody>
      </p:sp>
      <p:pic>
        <p:nvPicPr>
          <p:cNvPr id="115" name="Google Shape;115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16"/>
          <p:cNvPicPr preferRelativeResize="0"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98" y="1375837"/>
            <a:ext cx="7253003" cy="436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7"/>
          <p:cNvSpPr txBox="1"/>
          <p:nvPr/>
        </p:nvSpPr>
        <p:spPr>
          <a:xfrm>
            <a:off x="204275" y="717600"/>
            <a:ext cx="8492400" cy="738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n-US" sz="3800" dirty="0"/>
              <a:t>2022 - 23 Local Control Funding </a:t>
            </a:r>
            <a:r>
              <a:rPr lang="en-US" sz="3800" dirty="0" smtClean="0"/>
              <a:t>Rates</a:t>
            </a:r>
          </a:p>
          <a:p>
            <a:pPr lvl="0">
              <a:buSzPts val="2400"/>
            </a:pPr>
            <a:r>
              <a:rPr lang="en-US" b="1" dirty="0"/>
              <a:t>Base Grant Funding, </a:t>
            </a:r>
            <a:r>
              <a:rPr lang="en-US" b="1" i="1" dirty="0"/>
              <a:t>EC</a:t>
            </a:r>
            <a:r>
              <a:rPr lang="en-US" b="1" dirty="0"/>
              <a:t> Section 42238.02(d)</a:t>
            </a:r>
            <a:endParaRPr lang="en-US" sz="3800" dirty="0" smtClean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3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4" name="Google Shape;124;p17"/>
          <p:cNvGraphicFramePr/>
          <p:nvPr>
            <p:extLst>
              <p:ext uri="{D42A27DB-BD31-4B8C-83A1-F6EECF244321}">
                <p14:modId xmlns:p14="http://schemas.microsoft.com/office/powerpoint/2010/main" val="1771632165"/>
              </p:ext>
            </p:extLst>
          </p:nvPr>
        </p:nvGraphicFramePr>
        <p:xfrm>
          <a:off x="1418200" y="1954117"/>
          <a:ext cx="6307600" cy="2430625"/>
        </p:xfrm>
        <a:graphic>
          <a:graphicData uri="http://schemas.openxmlformats.org/drawingml/2006/table">
            <a:tbl>
              <a:tblPr firstRow="1" bandRow="1">
                <a:noFill/>
                <a:tableStyleId>{8DCD32CC-04CE-4DA6-8324-0234754EEA6A}</a:tableStyleId>
              </a:tblPr>
              <a:tblGrid>
                <a:gridCol w="315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Grade Span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LCFF Base Grant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TK-3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$</a:t>
                      </a:r>
                      <a:r>
                        <a:rPr lang="en-US" dirty="0"/>
                        <a:t>9,132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4-6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$</a:t>
                      </a:r>
                      <a:r>
                        <a:rPr lang="en-US" dirty="0"/>
                        <a:t>9,270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7-8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$</a:t>
                      </a:r>
                      <a:r>
                        <a:rPr lang="en-US"/>
                        <a:t>9,544</a:t>
                      </a:r>
                      <a:endParaRPr sz="14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61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9-12</a:t>
                      </a:r>
                      <a:endParaRPr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$</a:t>
                      </a:r>
                      <a:r>
                        <a:rPr lang="en-US" dirty="0"/>
                        <a:t>11,061</a:t>
                      </a: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5" name="Google Shape;125;p17"/>
          <p:cNvGraphicFramePr/>
          <p:nvPr>
            <p:extLst>
              <p:ext uri="{D42A27DB-BD31-4B8C-83A1-F6EECF244321}">
                <p14:modId xmlns:p14="http://schemas.microsoft.com/office/powerpoint/2010/main" val="1284369497"/>
              </p:ext>
            </p:extLst>
          </p:nvPr>
        </p:nvGraphicFramePr>
        <p:xfrm>
          <a:off x="1359825" y="4562688"/>
          <a:ext cx="6424350" cy="1143000"/>
        </p:xfrm>
        <a:graphic>
          <a:graphicData uri="http://schemas.openxmlformats.org/drawingml/2006/table">
            <a:tbl>
              <a:tblPr firstRow="1" bandRow="1">
                <a:noFill/>
                <a:tableStyleId>{8DCD32CC-04CE-4DA6-8324-0234754EEA6A}</a:tableStyleId>
              </a:tblPr>
              <a:tblGrid>
                <a:gridCol w="3212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2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Grade Span</a:t>
                      </a:r>
                      <a:endParaRPr sz="1400" u="none" strike="noStrike" cap="none" dirty="0"/>
                    </a:p>
                  </a:txBody>
                  <a:tcPr marL="91450" marR="91450" marT="45675" marB="456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Grade Span Adjustment</a:t>
                      </a:r>
                      <a:endParaRPr sz="1400" u="none" strike="noStrike" cap="none"/>
                    </a:p>
                  </a:txBody>
                  <a:tcPr marL="91450" marR="91450" marT="45675" marB="456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TK-3</a:t>
                      </a:r>
                      <a:endParaRPr/>
                    </a:p>
                  </a:txBody>
                  <a:tcPr marL="91450" marR="91450" marT="45675" marB="456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$</a:t>
                      </a:r>
                      <a:r>
                        <a:rPr lang="en-US"/>
                        <a:t>950</a:t>
                      </a:r>
                      <a:endParaRPr sz="1400" u="none" strike="noStrike" cap="none"/>
                    </a:p>
                  </a:txBody>
                  <a:tcPr marL="91450" marR="91450" marT="45675" marB="456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9-12</a:t>
                      </a:r>
                      <a:endParaRPr/>
                    </a:p>
                  </a:txBody>
                  <a:tcPr marL="91450" marR="91450" marT="45675" marB="4567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 dirty="0"/>
                        <a:t>$2</a:t>
                      </a:r>
                      <a:r>
                        <a:rPr lang="en-US" dirty="0"/>
                        <a:t>8</a:t>
                      </a:r>
                      <a:endParaRPr sz="1400" u="none" strike="noStrike" cap="none" dirty="0"/>
                    </a:p>
                  </a:txBody>
                  <a:tcPr marL="91450" marR="91450" marT="45675" marB="456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8"/>
          <p:cNvSpPr txBox="1"/>
          <p:nvPr/>
        </p:nvSpPr>
        <p:spPr>
          <a:xfrm>
            <a:off x="543757" y="622915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2400"/>
            </a:pPr>
            <a:r>
              <a:rPr lang="en-US" sz="2400" dirty="0" smtClean="0"/>
              <a:t> FY </a:t>
            </a:r>
            <a:r>
              <a:rPr lang="en-US" sz="2400" dirty="0"/>
              <a:t>23 </a:t>
            </a:r>
            <a:r>
              <a:rPr lang="en-US" sz="2400" dirty="0" smtClean="0"/>
              <a:t>Projected Revenue</a:t>
            </a:r>
            <a:endParaRPr lang="en-US" sz="24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1830331"/>
              </p:ext>
            </p:extLst>
          </p:nvPr>
        </p:nvGraphicFramePr>
        <p:xfrm>
          <a:off x="685800" y="1156311"/>
          <a:ext cx="6705600" cy="1106805"/>
        </p:xfrm>
        <a:graphic>
          <a:graphicData uri="http://schemas.openxmlformats.org/drawingml/2006/table">
            <a:tbl>
              <a:tblPr/>
              <a:tblGrid>
                <a:gridCol w="1343025">
                  <a:extLst>
                    <a:ext uri="{9D8B030D-6E8A-4147-A177-3AD203B41FA5}">
                      <a16:colId xmlns:a16="http://schemas.microsoft.com/office/drawing/2014/main" val="3431513692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4039411679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4025962427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1362690146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196397448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Los Angeles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San Diego</a:t>
                      </a:r>
                      <a:endParaRPr lang="en-US">
                        <a:effectLst/>
                      </a:endParaRPr>
                    </a:p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YOLO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Home Office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360308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$11,682,988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$11,066,527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$8,345,205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$31,094,720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005529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5800" y="169127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521814"/>
              </p:ext>
            </p:extLst>
          </p:nvPr>
        </p:nvGraphicFramePr>
        <p:xfrm>
          <a:off x="685800" y="2834958"/>
          <a:ext cx="6705600" cy="1106805"/>
        </p:xfrm>
        <a:graphic>
          <a:graphicData uri="http://schemas.openxmlformats.org/drawingml/2006/table">
            <a:tbl>
              <a:tblPr/>
              <a:tblGrid>
                <a:gridCol w="1343025">
                  <a:extLst>
                    <a:ext uri="{9D8B030D-6E8A-4147-A177-3AD203B41FA5}">
                      <a16:colId xmlns:a16="http://schemas.microsoft.com/office/drawing/2014/main" val="828933918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1400358193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759806544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1705681760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1729532987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Los Angeles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San Diego</a:t>
                      </a:r>
                      <a:endParaRPr lang="en-US">
                        <a:effectLst/>
                      </a:endParaRPr>
                    </a:p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YOLO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Home Office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4392952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$11,621,250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$10,988,556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$8,298,150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$30,907,956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08966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19200" y="34845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834875"/>
              </p:ext>
            </p:extLst>
          </p:nvPr>
        </p:nvGraphicFramePr>
        <p:xfrm>
          <a:off x="685800" y="4591368"/>
          <a:ext cx="6705600" cy="1106805"/>
        </p:xfrm>
        <a:graphic>
          <a:graphicData uri="http://schemas.openxmlformats.org/drawingml/2006/table">
            <a:tbl>
              <a:tblPr/>
              <a:tblGrid>
                <a:gridCol w="1343025">
                  <a:extLst>
                    <a:ext uri="{9D8B030D-6E8A-4147-A177-3AD203B41FA5}">
                      <a16:colId xmlns:a16="http://schemas.microsoft.com/office/drawing/2014/main" val="3903520721"/>
                    </a:ext>
                  </a:extLst>
                </a:gridCol>
                <a:gridCol w="1247775">
                  <a:extLst>
                    <a:ext uri="{9D8B030D-6E8A-4147-A177-3AD203B41FA5}">
                      <a16:colId xmlns:a16="http://schemas.microsoft.com/office/drawing/2014/main" val="4135990458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532889997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865013901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914686173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Los Angeles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San Diego</a:t>
                      </a:r>
                      <a:endParaRPr lang="en-US">
                        <a:effectLst/>
                      </a:endParaRPr>
                    </a:p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YOLO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Home Office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A81B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657804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$61,738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$77,971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$61,738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$0</a:t>
                      </a:r>
                      <a:endParaRPr lang="en-US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$186,701</a:t>
                      </a:r>
                      <a:endParaRPr lang="en-US" dirty="0">
                        <a:effectLst/>
                      </a:endParaRPr>
                    </a:p>
                  </a:txBody>
                  <a:tcPr marL="95250" marR="95250" marT="47625" marB="47625">
                    <a:lnL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97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7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421401"/>
                  </a:ext>
                </a:extLst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5800" y="4869479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799" y="2359835"/>
            <a:ext cx="50846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/>
              <a:t>FY 23 </a:t>
            </a:r>
            <a:r>
              <a:rPr lang="en-US" sz="2400" dirty="0" smtClean="0"/>
              <a:t>Projected Expenses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126840"/>
            <a:ext cx="4685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SzPts val="2400"/>
            </a:pPr>
            <a:r>
              <a:rPr lang="en-US" sz="2400" dirty="0"/>
              <a:t>FY 23 </a:t>
            </a:r>
            <a:r>
              <a:rPr lang="en-US" sz="2400" dirty="0" smtClean="0"/>
              <a:t>Projected Surplus/Deficit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4447713" y="6124575"/>
            <a:ext cx="36664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Based on enrollment of </a:t>
            </a:r>
            <a:r>
              <a:rPr lang="en-US" dirty="0" smtClean="0"/>
              <a:t>2,400 </a:t>
            </a:r>
            <a:r>
              <a:rPr lang="en-US" dirty="0" smtClean="0"/>
              <a:t>scholars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CCS Financial Heath</a:t>
            </a:r>
            <a:endParaRPr dirty="0"/>
          </a:p>
        </p:txBody>
      </p:sp>
      <p:pic>
        <p:nvPicPr>
          <p:cNvPr id="147" name="Google Shape;147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0"/>
          <p:cNvSpPr txBox="1"/>
          <p:nvPr/>
        </p:nvSpPr>
        <p:spPr>
          <a:xfrm>
            <a:off x="685800" y="1295400"/>
            <a:ext cx="7772400" cy="684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SzPts val="2400"/>
            </a:pPr>
            <a:r>
              <a:rPr lang="en-US" sz="1600" dirty="0" smtClean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The chart below explains some of the parameters that the school’s leadership can evaluate to understand their financial health, and potential areas of weakness.</a:t>
            </a:r>
            <a:r>
              <a:rPr lang="en-US" sz="2400" dirty="0" smtClean="0">
                <a:solidFill>
                  <a:srgbClr val="0F243E"/>
                </a:solidFill>
                <a:latin typeface="Microsoft Sans Serif" pitchFamily="34" charset="0"/>
                <a:ea typeface="Microsoft Sans Serif" pitchFamily="34" charset="0"/>
                <a:cs typeface="Microsoft Sans Serif" pitchFamily="34" charset="0"/>
              </a:rPr>
              <a:t>
</a:t>
            </a:r>
            <a:endParaRPr lang="en-US" sz="2400" dirty="0" smtClean="0">
              <a:solidFill>
                <a:srgbClr val="0F243E"/>
              </a:solidFill>
              <a:latin typeface="Microsoft Sans Serif" pitchFamily="34" charset="0"/>
              <a:ea typeface="Microsoft Sans Serif" pitchFamily="34" charset="0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917113" y="6157842"/>
            <a:ext cx="1250344" cy="509727"/>
          </a:xfrm>
          <a:prstGeom prst="rect">
            <a:avLst/>
          </a:prstGeom>
          <a:blipFill>
            <a:blip r:embed="rId5"/>
            <a:stretch>
              <a:fillRect t="18000" b="18000"/>
            </a:stretch>
          </a:blipFill>
        </p:spPr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5006" y="2059619"/>
            <a:ext cx="8451542" cy="374637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CCS Financial Snapshot</a:t>
            </a:r>
            <a:endParaRPr dirty="0"/>
          </a:p>
        </p:txBody>
      </p:sp>
      <p:pic>
        <p:nvPicPr>
          <p:cNvPr id="155" name="Google Shape;155;p2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21"/>
          <p:cNvSpPr txBox="1"/>
          <p:nvPr/>
        </p:nvSpPr>
        <p:spPr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917113" y="6157842"/>
            <a:ext cx="1250344" cy="509727"/>
          </a:xfrm>
          <a:prstGeom prst="rect">
            <a:avLst/>
          </a:prstGeom>
          <a:blipFill>
            <a:blip r:embed="rId5"/>
            <a:stretch>
              <a:fillRect t="18000" b="18000"/>
            </a:stretch>
          </a:blipFill>
        </p:spPr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5389" y="1371600"/>
            <a:ext cx="7528423" cy="424396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Actual to Budget Summary</a:t>
            </a:r>
            <a:endParaRPr dirty="0"/>
          </a:p>
        </p:txBody>
      </p:sp>
      <p:pic>
        <p:nvPicPr>
          <p:cNvPr id="139" name="Google Shape;139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458200" y="6124575"/>
            <a:ext cx="609600" cy="576263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19"/>
          <p:cNvSpPr txBox="1"/>
          <p:nvPr/>
        </p:nvSpPr>
        <p:spPr>
          <a:xfrm>
            <a:off x="317523" y="1251752"/>
            <a:ext cx="8140677" cy="4527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558" y="1249533"/>
            <a:ext cx="8257381" cy="446871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7502891" y="5321885"/>
            <a:ext cx="1250344" cy="509727"/>
          </a:xfrm>
          <a:prstGeom prst="rect">
            <a:avLst/>
          </a:prstGeom>
          <a:blipFill>
            <a:blip r:embed="rId6"/>
            <a:stretch>
              <a:fillRect t="18000" b="18000"/>
            </a:stretch>
          </a:blipFill>
        </p:spPr>
      </p:sp>
      <p:sp>
        <p:nvSpPr>
          <p:cNvPr id="3" name="TextBox 2"/>
          <p:cNvSpPr txBox="1"/>
          <p:nvPr/>
        </p:nvSpPr>
        <p:spPr>
          <a:xfrm>
            <a:off x="5477522" y="6365289"/>
            <a:ext cx="24679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of July 30, 2022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307</Words>
  <Application>Microsoft Office PowerPoint</Application>
  <PresentationFormat>On-screen Show (4:3)</PresentationFormat>
  <Paragraphs>109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Microsoft Sans Serif</vt:lpstr>
      <vt:lpstr>Noto Sans Symbols</vt:lpstr>
      <vt:lpstr>Blank Presentation</vt:lpstr>
      <vt:lpstr>Compass Charter Schools</vt:lpstr>
      <vt:lpstr>Agenda</vt:lpstr>
      <vt:lpstr>Our Mission and Vision</vt:lpstr>
      <vt:lpstr>Our Values</vt:lpstr>
      <vt:lpstr>PowerPoint Presentation</vt:lpstr>
      <vt:lpstr>PowerPoint Presentation</vt:lpstr>
      <vt:lpstr>CCS Financial Heath</vt:lpstr>
      <vt:lpstr>CCS Financial Snapshot</vt:lpstr>
      <vt:lpstr>Actual to Budget Summary</vt:lpstr>
      <vt:lpstr>PowerPoint Presentation</vt:lpstr>
      <vt:lpstr> 80/40 Funding Determination 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Compass Charter Schools</dc:title>
  <cp:lastModifiedBy>J.J. Lewis</cp:lastModifiedBy>
  <cp:revision>14</cp:revision>
  <dcterms:modified xsi:type="dcterms:W3CDTF">2022-09-21T01:05:24Z</dcterms:modified>
</cp:coreProperties>
</file>