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1" r:id="rId3"/>
    <p:sldId id="281" r:id="rId4"/>
    <p:sldId id="262" r:id="rId5"/>
    <p:sldId id="282" r:id="rId6"/>
    <p:sldId id="285" r:id="rId7"/>
    <p:sldId id="286" r:id="rId8"/>
    <p:sldId id="283" r:id="rId9"/>
    <p:sldId id="284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1"/>
            <p14:sldId id="262"/>
            <p14:sldId id="282"/>
            <p14:sldId id="285"/>
            <p14:sldId id="286"/>
            <p14:sldId id="283"/>
            <p14:sldId id="284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>
            <p14:sldId id="277"/>
          </p14:sldIdLst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>
        <p:scale>
          <a:sx n="68" d="100"/>
          <a:sy n="68" d="100"/>
        </p:scale>
        <p:origin x="-1256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3/27/23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3/27/23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slide. </a:t>
            </a:r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3/27/23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Head of School Evaluation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MCCPS Board of Trustees Training</a:t>
            </a:r>
          </a:p>
          <a:p>
            <a:r>
              <a:rPr lang="en-US" sz="2400" dirty="0" smtClean="0">
                <a:latin typeface="+mn-lt"/>
              </a:rPr>
              <a:t>March </a:t>
            </a:r>
            <a:r>
              <a:rPr lang="en-US" sz="2400" dirty="0" smtClean="0">
                <a:latin typeface="+mn-lt"/>
              </a:rPr>
              <a:t>28, 2023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0" y="2743200"/>
            <a:ext cx="4343400" cy="1666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dirty="0" smtClean="0"/>
              <a:t>Questions?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dirty="0" smtClean="0"/>
              <a:t>Thank you for your thoughtful work and service to </a:t>
            </a:r>
            <a:r>
              <a:rPr lang="en-US" dirty="0" err="1" smtClean="0"/>
              <a:t>mccps</a:t>
            </a:r>
            <a:r>
              <a:rPr lang="en-US" dirty="0" smtClean="0"/>
              <a:t>.</a:t>
            </a:r>
            <a:endParaRPr lang="en-US" sz="6000" dirty="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Overview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Remaining timeline and steps in the process</a:t>
            </a:r>
          </a:p>
          <a:p>
            <a:r>
              <a:rPr lang="en-US" dirty="0" smtClean="0"/>
              <a:t>Summative Report</a:t>
            </a:r>
          </a:p>
          <a:p>
            <a:r>
              <a:rPr lang="en-US" dirty="0" smtClean="0"/>
              <a:t>Performance </a:t>
            </a:r>
            <a:r>
              <a:rPr lang="en-US" dirty="0" smtClean="0"/>
              <a:t>Standards and Indicators</a:t>
            </a:r>
          </a:p>
          <a:p>
            <a:r>
              <a:rPr lang="en-US" dirty="0"/>
              <a:t>HOS </a:t>
            </a:r>
            <a:r>
              <a:rPr lang="en-US" dirty="0" smtClean="0"/>
              <a:t>Goals</a:t>
            </a:r>
            <a:endParaRPr lang="en-US" dirty="0"/>
          </a:p>
          <a:p>
            <a:r>
              <a:rPr lang="en-US" dirty="0" smtClean="0"/>
              <a:t>Evidence that will be </a:t>
            </a:r>
            <a:r>
              <a:rPr lang="en-US" dirty="0" smtClean="0"/>
              <a:t>used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1524000"/>
            <a:ext cx="7010400" cy="502920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sz="3200" dirty="0" smtClean="0"/>
              <a:t>March-April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HOS Evaluation Training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Val-Ed, Board on Track, and HOS Faculty Satisfaction Survey launched by Personnel committee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Board </a:t>
            </a:r>
            <a:r>
              <a:rPr lang="en-US" sz="2000" dirty="0" smtClean="0"/>
              <a:t>members </a:t>
            </a:r>
            <a:r>
              <a:rPr lang="en-US" sz="2000" dirty="0" smtClean="0"/>
              <a:t>thoroughly read and understand HOS Evaluation documents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HOS completes self-evaluations within surveys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HOS launches Parent Satisfaction survey</a:t>
            </a:r>
          </a:p>
          <a:p>
            <a:r>
              <a:rPr lang="en-US" sz="3200" dirty="0" smtClean="0"/>
              <a:t>April-May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HOS presents End of Cycle Progress Report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Personnel Committee presents summary results of surveys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Board members collect and synthesize evidence toward assessment</a:t>
            </a:r>
          </a:p>
          <a:p>
            <a:r>
              <a:rPr lang="en-US" sz="3200" dirty="0" smtClean="0"/>
              <a:t>May-June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Board members complete individual End-of-cycle Summative Evaluation Report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Board Chair and Vice-chair compile individual ratings and drafts summation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Board reviews draft, discusses revisions, and adopts report at public meeting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Report is placed in personnel file and used to inform HOS goals for following year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-609600"/>
            <a:ext cx="7765662" cy="16476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3613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cs typeface="Arial Black"/>
              </a:rPr>
              <a:t>Timeline</a:t>
            </a:r>
            <a:endParaRPr lang="en-US" sz="5400" dirty="0"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696200" cy="76504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dirty="0" smtClean="0"/>
              <a:t>Performance Standards &amp; Indicators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2200" dirty="0" smtClean="0"/>
              <a:t>Each Board member will </a:t>
            </a:r>
            <a:r>
              <a:rPr lang="en-US" sz="2200" dirty="0" smtClean="0"/>
              <a:t>begin by assessing </a:t>
            </a:r>
            <a:r>
              <a:rPr lang="en-US" sz="2200" dirty="0" smtClean="0"/>
              <a:t>the HOS on 4 Standards of Effective Head of School Leadership. Each of the four Standards has between 4-6 Indicators</a:t>
            </a:r>
            <a:r>
              <a:rPr lang="en-US" sz="2800" dirty="0" smtClean="0"/>
              <a:t>. *</a:t>
            </a:r>
            <a:r>
              <a:rPr lang="en-US" sz="2000" dirty="0" smtClean="0"/>
              <a:t>These will be labeled and tied to one of the 3 goals for reference.</a:t>
            </a:r>
            <a:endParaRPr lang="en-US" sz="2800" dirty="0"/>
          </a:p>
        </p:txBody>
      </p:sp>
      <p:pic>
        <p:nvPicPr>
          <p:cNvPr id="5" name="Picture 4" descr="Standar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76825"/>
            <a:ext cx="6570974" cy="46572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152400"/>
            <a:ext cx="6400800" cy="5715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400" dirty="0" smtClean="0"/>
              <a:t>Head of School Goals</a:t>
            </a:r>
          </a:p>
          <a:p>
            <a:r>
              <a:rPr lang="en-US" sz="2800" dirty="0" smtClean="0"/>
              <a:t>Each Board member will </a:t>
            </a:r>
            <a:r>
              <a:rPr lang="en-US" sz="2800" dirty="0" smtClean="0"/>
              <a:t>then assess </a:t>
            </a:r>
            <a:r>
              <a:rPr lang="en-US" sz="2800" dirty="0" smtClean="0"/>
              <a:t>the HOS progress </a:t>
            </a:r>
            <a:r>
              <a:rPr lang="en-US" sz="2800" dirty="0"/>
              <a:t>t</a:t>
            </a:r>
            <a:r>
              <a:rPr lang="en-US" sz="2800" dirty="0" smtClean="0"/>
              <a:t>oward the 3 current goals</a:t>
            </a:r>
            <a:r>
              <a:rPr lang="en-US" sz="2800" dirty="0" smtClean="0"/>
              <a:t>. </a:t>
            </a:r>
            <a:r>
              <a:rPr lang="en-US" sz="2000" dirty="0" smtClean="0"/>
              <a:t>*These will be filled in will Peter’s goals and matching standards will be noted.  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57800" y="-838200"/>
            <a:ext cx="7765662" cy="16476125"/>
          </a:xfrm>
          <a:prstGeom prst="rect">
            <a:avLst/>
          </a:prstGeom>
        </p:spPr>
      </p:pic>
      <p:pic>
        <p:nvPicPr>
          <p:cNvPr id="3" name="Picture 2" descr="Goal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362200"/>
            <a:ext cx="6007456" cy="4267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228600"/>
            <a:ext cx="6400800" cy="5715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400" dirty="0" smtClean="0"/>
              <a:t>Progress toward Goals</a:t>
            </a:r>
            <a:endParaRPr lang="en-US" sz="3400" dirty="0" smtClean="0"/>
          </a:p>
          <a:p>
            <a:r>
              <a:rPr lang="en-US" sz="2800" dirty="0" smtClean="0"/>
              <a:t>Each Board member will </a:t>
            </a:r>
            <a:r>
              <a:rPr lang="en-US" sz="2800" dirty="0" smtClean="0"/>
              <a:t>then assess the </a:t>
            </a:r>
            <a:r>
              <a:rPr lang="en-US" sz="2800" dirty="0" smtClean="0"/>
              <a:t>HOS </a:t>
            </a:r>
            <a:r>
              <a:rPr lang="en-US" sz="2800" dirty="0"/>
              <a:t>o</a:t>
            </a:r>
            <a:r>
              <a:rPr lang="en-US" sz="2800" dirty="0" smtClean="0"/>
              <a:t>verall progress </a:t>
            </a:r>
            <a:r>
              <a:rPr lang="en-US" sz="2800" dirty="0"/>
              <a:t>t</a:t>
            </a:r>
            <a:r>
              <a:rPr lang="en-US" sz="2800" dirty="0" smtClean="0"/>
              <a:t>oward the 3 current </a:t>
            </a:r>
            <a:r>
              <a:rPr lang="en-US" sz="2800" dirty="0" smtClean="0"/>
              <a:t>goals and indicators.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57800" y="-838200"/>
            <a:ext cx="7765662" cy="16476125"/>
          </a:xfrm>
          <a:prstGeom prst="rect">
            <a:avLst/>
          </a:prstGeom>
        </p:spPr>
      </p:pic>
      <p:pic>
        <p:nvPicPr>
          <p:cNvPr id="2" name="Picture 1" descr="Step 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09799"/>
            <a:ext cx="4876800" cy="444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7715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228600"/>
            <a:ext cx="6400800" cy="5715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400" dirty="0" smtClean="0"/>
              <a:t>Overall </a:t>
            </a:r>
            <a:r>
              <a:rPr lang="en-US" sz="3400" dirty="0" smtClean="0"/>
              <a:t>Assessment </a:t>
            </a:r>
          </a:p>
          <a:p>
            <a:r>
              <a:rPr lang="en-US" sz="2800" dirty="0" smtClean="0"/>
              <a:t>Each </a:t>
            </a:r>
            <a:r>
              <a:rPr lang="en-US" sz="2800" dirty="0" smtClean="0"/>
              <a:t>Board member </a:t>
            </a:r>
            <a:r>
              <a:rPr lang="en-US" sz="2800" dirty="0" smtClean="0"/>
              <a:t>provides an overall Summative assessment and comments.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57800" y="-838200"/>
            <a:ext cx="7765662" cy="16476125"/>
          </a:xfrm>
          <a:prstGeom prst="rect">
            <a:avLst/>
          </a:prstGeom>
        </p:spPr>
      </p:pic>
      <p:pic>
        <p:nvPicPr>
          <p:cNvPr id="3" name="Picture 2" descr="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7763103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23257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152400"/>
            <a:ext cx="6324600" cy="59436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6000" dirty="0" smtClean="0"/>
              <a:t>Evidence to use</a:t>
            </a:r>
            <a:endParaRPr lang="en-US" sz="60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Mid-cycle Progress Report and comments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Results from Val</a:t>
            </a:r>
            <a:r>
              <a:rPr lang="en-US" sz="3200" dirty="0" smtClean="0"/>
              <a:t>-Ed, Board on Track, </a:t>
            </a:r>
            <a:r>
              <a:rPr lang="en-US" sz="3200" dirty="0" smtClean="0"/>
              <a:t>&amp;</a:t>
            </a:r>
            <a:r>
              <a:rPr lang="en-US" sz="3200" dirty="0"/>
              <a:t> </a:t>
            </a:r>
            <a:r>
              <a:rPr lang="en-US" sz="3200" dirty="0" smtClean="0"/>
              <a:t>Faculty Satisfaction survey created by Personnel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End-of-cycle Progress Report presentation by HOS 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Other </a:t>
            </a:r>
            <a:r>
              <a:rPr lang="en-US" sz="3200" dirty="0" smtClean="0"/>
              <a:t>relevant evidence gathered by Board </a:t>
            </a:r>
            <a:r>
              <a:rPr lang="en-US" sz="3200" dirty="0" smtClean="0"/>
              <a:t>members including attendance at Board meetings, HOS reports, school events, school communications, etc.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2600" y="-67818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1" y="152400"/>
            <a:ext cx="5943600" cy="502920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4800" dirty="0" smtClean="0"/>
          </a:p>
          <a:p>
            <a:endParaRPr lang="en-US" sz="4800" dirty="0" smtClean="0"/>
          </a:p>
          <a:p>
            <a:r>
              <a:rPr lang="en-US" sz="4800" dirty="0" smtClean="0"/>
              <a:t>      Questions?</a:t>
            </a:r>
          </a:p>
          <a:p>
            <a:endParaRPr lang="en-US" sz="4800" dirty="0" smtClean="0"/>
          </a:p>
          <a:p>
            <a:r>
              <a:rPr lang="en-US" sz="3000" dirty="0" smtClean="0"/>
              <a:t>Thank you for your time and careful consideration in this most important job.</a:t>
            </a:r>
            <a:endParaRPr lang="en-US" sz="3000" dirty="0" smtClean="0"/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45510" y="-252542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575</Words>
  <Application>Microsoft Macintosh PowerPoint</Application>
  <PresentationFormat>On-screen Show (4:3)</PresentationFormat>
  <Paragraphs>76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Training New Employees</vt:lpstr>
      <vt:lpstr>Head of School Evaluation</vt:lpstr>
      <vt:lpstr>Overview</vt:lpstr>
      <vt:lpstr>PowerPoint Presentation</vt:lpstr>
      <vt:lpstr>     Performance Standards &amp; Indicators Each Board member will begin by assessing the HOS on 4 Standards of Effective Head of School Leadership. Each of the four Standards has between 4-6 Indicators. *These will be labeled and tied to one of the 3 goals for reference.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 Thank you for your thoughtful work and service to mccps.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2023-03-28T21:38:07Z</dcterms:modified>
</cp:coreProperties>
</file>