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81" r:id="rId4"/>
    <p:sldId id="283" r:id="rId5"/>
    <p:sldId id="285" r:id="rId6"/>
    <p:sldId id="289" r:id="rId7"/>
    <p:sldId id="288" r:id="rId8"/>
    <p:sldId id="290" r:id="rId9"/>
    <p:sldId id="284" r:id="rId10"/>
    <p:sldId id="262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3"/>
            <p14:sldId id="285"/>
            <p14:sldId id="289"/>
            <p14:sldId id="288"/>
            <p14:sldId id="290"/>
            <p14:sldId id="284"/>
            <p14:sldId id="262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1" d="100"/>
          <a:sy n="91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A7E61-D822-40A0-A27A-D7E092386A0B}" type="presOf" srcId="{F6FEADD9-F67D-41F5-BA4C-3C84956E7F46}" destId="{AAE7A1E6-6847-453D-B55B-8A82BF138C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Head of School Evaluation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MCCPS Board of Trustees Training</a:t>
            </a:r>
          </a:p>
          <a:p>
            <a:r>
              <a:rPr lang="en-US" sz="2400" dirty="0" smtClean="0">
                <a:latin typeface="+mn-lt"/>
              </a:rPr>
              <a:t>November 30, 2021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0703120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6126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 smtClean="0"/>
              <a:t>Performance Standards &amp; Indicators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200" dirty="0" smtClean="0"/>
              <a:t>Each Board member will assess the HOS on 4 Standards of Effective Head of School Leadership.</a:t>
            </a:r>
            <a:br>
              <a:rPr lang="en-US" sz="2200" dirty="0" smtClean="0"/>
            </a:br>
            <a:r>
              <a:rPr lang="en-US" sz="2200" dirty="0" smtClean="0"/>
              <a:t>Each of the four Standards has between 4-6 Indicators, most of</a:t>
            </a:r>
            <a:r>
              <a:rPr lang="en-US" sz="2800" dirty="0" smtClean="0"/>
              <a:t> </a:t>
            </a:r>
            <a:r>
              <a:rPr lang="en-US" sz="2200" dirty="0" smtClean="0"/>
              <a:t>which correlate to a HOS goal</a:t>
            </a:r>
            <a:r>
              <a:rPr lang="en-US" sz="2200" dirty="0" smtClean="0"/>
              <a:t>. Goal #s will be </a:t>
            </a:r>
            <a:r>
              <a:rPr lang="en-US" sz="2200" dirty="0" smtClean="0"/>
              <a:t>written on document.</a:t>
            </a:r>
            <a:r>
              <a:rPr lang="en-US" sz="2200" dirty="0" smtClean="0"/>
              <a:t>  </a:t>
            </a:r>
            <a:r>
              <a:rPr lang="en-US" sz="2200" dirty="0" smtClean="0"/>
              <a:t>Those that do not directly tie to a goal will either be greyed out or have other evidence provided</a:t>
            </a:r>
            <a:r>
              <a:rPr lang="en-US" sz="2200" dirty="0" smtClean="0"/>
              <a:t>. Individual Evaluation forms will be collated by Chair and Vice-chair.</a:t>
            </a:r>
            <a:endParaRPr lang="en-US" sz="2200" dirty="0"/>
          </a:p>
        </p:txBody>
      </p:sp>
      <p:pic>
        <p:nvPicPr>
          <p:cNvPr id="5" name="Picture 4" descr="Screen Shot 2021-11-23 at 8.25.0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55810"/>
            <a:ext cx="5334000" cy="41105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80CC97-7AC0-799F-DC18-F1BF80430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380CC97-7AC0-799F-DC18-F1BF80430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0" y="2743200"/>
            <a:ext cx="5867400" cy="1666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/>
              <a:t>        Questions?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3600" dirty="0" smtClean="0"/>
              <a:t>Thank you for your thoughtful work and service to MCCPS. </a:t>
            </a: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Overview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role and responsibility</a:t>
            </a:r>
          </a:p>
          <a:p>
            <a:r>
              <a:rPr lang="en-US" dirty="0" smtClean="0"/>
              <a:t>Timeline </a:t>
            </a:r>
            <a:r>
              <a:rPr lang="en-US" dirty="0" smtClean="0"/>
              <a:t>and steps in the process</a:t>
            </a:r>
          </a:p>
          <a:p>
            <a:r>
              <a:rPr lang="en-US" dirty="0"/>
              <a:t>Evidence that will be used</a:t>
            </a:r>
          </a:p>
          <a:p>
            <a:r>
              <a:rPr lang="en-US" dirty="0"/>
              <a:t>Mid-cycle Progress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End of Cycle Summative Report Rubric</a:t>
            </a:r>
          </a:p>
          <a:p>
            <a:r>
              <a:rPr lang="en-US" dirty="0"/>
              <a:t>Performance Standards and Indicators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524000"/>
            <a:ext cx="7010400" cy="502920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3200" dirty="0" smtClean="0"/>
              <a:t>November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Evaluation Training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Board members thoroughly read and understand HOS Evaluation Policy and Procedures and review HOS Evaluation documents</a:t>
            </a:r>
            <a:endParaRPr lang="en-US" sz="2000" dirty="0"/>
          </a:p>
          <a:p>
            <a:r>
              <a:rPr lang="en-US" sz="2600" dirty="0" smtClean="0"/>
              <a:t>Ongoing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presents monthly reports and progress toward goals at Board meetings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BoT</a:t>
            </a:r>
            <a:r>
              <a:rPr lang="en-US" sz="2000" dirty="0" smtClean="0"/>
              <a:t> members </a:t>
            </a:r>
            <a:r>
              <a:rPr lang="en-US" sz="2000" dirty="0"/>
              <a:t>read newsletters, email </a:t>
            </a:r>
            <a:r>
              <a:rPr lang="en-US" sz="2000" dirty="0" smtClean="0"/>
              <a:t>communications, social media posts and attend committee meetings, exhibitions, concerts, plays, sporting events, etc. when scheduled.</a:t>
            </a:r>
          </a:p>
          <a:p>
            <a:r>
              <a:rPr lang="en-US" sz="3200" dirty="0" smtClean="0"/>
              <a:t>January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HOS presents Mid</a:t>
            </a:r>
            <a:r>
              <a:rPr lang="en-US" sz="2000" dirty="0"/>
              <a:t>-</a:t>
            </a:r>
            <a:r>
              <a:rPr lang="en-US" sz="2000" dirty="0" smtClean="0"/>
              <a:t>Cycle Progress 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members complete Mid-cycle Progress Report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r>
              <a:rPr lang="en-US" sz="3200" dirty="0" smtClean="0"/>
              <a:t>February-April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/>
              <a:t>Board members </a:t>
            </a:r>
            <a:r>
              <a:rPr lang="en-US" sz="2100" dirty="0" smtClean="0"/>
              <a:t>continue to collect </a:t>
            </a:r>
            <a:r>
              <a:rPr lang="en-US" sz="2100" dirty="0"/>
              <a:t>and synthesize </a:t>
            </a:r>
            <a:r>
              <a:rPr lang="en-US" sz="2100" dirty="0" smtClean="0"/>
              <a:t>evidence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 smtClean="0"/>
              <a:t>Val-Ed and Board on Track surveys completed by </a:t>
            </a:r>
            <a:r>
              <a:rPr lang="en-US" sz="2100" dirty="0" err="1" smtClean="0"/>
              <a:t>BoT</a:t>
            </a:r>
            <a:r>
              <a:rPr lang="en-US" sz="2100" dirty="0" smtClean="0"/>
              <a:t> members &amp; stakeholders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100" dirty="0" smtClean="0"/>
              <a:t>Teacher and Community </a:t>
            </a:r>
            <a:r>
              <a:rPr lang="en-US" sz="2100" dirty="0" smtClean="0"/>
              <a:t>Satisfaction surveys completed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2900" dirty="0" smtClean="0"/>
              <a:t>March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300" dirty="0" smtClean="0"/>
              <a:t>Board Training on HOS Evaluation-Part 2</a:t>
            </a:r>
          </a:p>
          <a:p>
            <a:r>
              <a:rPr lang="en-US" sz="2900" dirty="0" smtClean="0"/>
              <a:t>May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members complete individual End-of-cycle Summative Evaluation Report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Chair and Vice-chair compile individual ratings and drafts summation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reviews draft, discusses revisions, and adopts report at public meeting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Report is placed in personnel file and used to inform HOS goals for following year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Presentation by June 1</a:t>
            </a:r>
            <a:r>
              <a:rPr lang="en-US" sz="2000" baseline="30000" dirty="0" smtClean="0"/>
              <a:t>st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-685800"/>
            <a:ext cx="7765662" cy="1647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361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Arial Black"/>
              </a:rPr>
              <a:t>Timeline</a:t>
            </a:r>
            <a:endParaRPr lang="en-US" sz="5400" dirty="0"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6324600" cy="59436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6000" dirty="0" smtClean="0"/>
              <a:t>Evidence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Monthly HOS Reports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Mid-cycle Progress Report and comments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Val-Ed, Board on Track, and Community Satisfaction  survey results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End-of-cycle Progress Report presentation by HOS </a:t>
            </a:r>
            <a:r>
              <a:rPr lang="en-US" sz="2000" dirty="0" smtClean="0"/>
              <a:t>(which will include summary results from the HOS Parent and Teacher Satisfaction Surveys)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Other relevant evidence </a:t>
            </a:r>
            <a:r>
              <a:rPr lang="en-US" sz="2400" dirty="0" smtClean="0"/>
              <a:t>gathered by Board member which should include frequent attendance at school functions, Committee work experiences, etc.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2600" y="-67818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16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HOS will present his progress toward his </a:t>
            </a:r>
            <a:r>
              <a:rPr lang="en-US" dirty="0" smtClean="0"/>
              <a:t>three</a:t>
            </a:r>
            <a:r>
              <a:rPr lang="en-US" dirty="0" smtClean="0"/>
              <a:t> </a:t>
            </a:r>
            <a:r>
              <a:rPr lang="en-US" dirty="0" smtClean="0"/>
              <a:t>goals at the January Board meeting.</a:t>
            </a:r>
          </a:p>
          <a:p>
            <a:r>
              <a:rPr lang="en-US" dirty="0" smtClean="0"/>
              <a:t>Board members will individually complete a Mid-cycle Review Progress </a:t>
            </a:r>
            <a:r>
              <a:rPr lang="en-US" dirty="0" smtClean="0"/>
              <a:t>Report and rate HOS goals as: not started, off targe</a:t>
            </a:r>
            <a:r>
              <a:rPr lang="en-US" dirty="0" smtClean="0"/>
              <a:t>t or on target.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524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tabLst>
                <a:tab pos="1162050" algn="l"/>
              </a:tabLst>
            </a:pPr>
            <a:r>
              <a:rPr lang="en-US" b="1" dirty="0">
                <a:solidFill>
                  <a:srgbClr val="004386"/>
                </a:solidFill>
                <a:latin typeface="Arial"/>
                <a:ea typeface="Times New Roman"/>
              </a:rPr>
              <a:t/>
            </a:r>
            <a:br>
              <a:rPr lang="en-US" b="1" dirty="0">
                <a:solidFill>
                  <a:srgbClr val="004386"/>
                </a:solidFill>
                <a:latin typeface="Arial"/>
                <a:ea typeface="Times New Roman"/>
              </a:rPr>
            </a:br>
            <a:r>
              <a:rPr lang="en-US" b="1" dirty="0">
                <a:solidFill>
                  <a:srgbClr val="004386"/>
                </a:solidFill>
                <a:latin typeface="Arial"/>
                <a:ea typeface="Times New Roman"/>
                <a:cs typeface="Arial"/>
              </a:rPr>
              <a:t>Head of School Mid-cycle Review</a:t>
            </a:r>
            <a:endParaRPr lang="en-US" sz="1600" b="1" dirty="0">
              <a:solidFill>
                <a:srgbClr val="004386"/>
              </a:solidFill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0" name="Picture 9" descr="Screen Shot 2021-11-23 at 8.41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6096000" cy="41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165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11-23 at 8.4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2588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1-11-23 at 8.4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8102600" cy="67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674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1-11-23 at 8.5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7848600" cy="1767169"/>
          </a:xfrm>
          <a:prstGeom prst="rect">
            <a:avLst/>
          </a:prstGeom>
        </p:spPr>
      </p:pic>
      <p:pic>
        <p:nvPicPr>
          <p:cNvPr id="4" name="Picture 3" descr="Screen Shot 2021-11-23 at 8.54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9325"/>
            <a:ext cx="79248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944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76201"/>
            <a:ext cx="8001000" cy="2438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dirty="0" smtClean="0"/>
              <a:t>Summative Report</a:t>
            </a:r>
          </a:p>
          <a:p>
            <a:r>
              <a:rPr lang="en-US" sz="2000" dirty="0" smtClean="0"/>
              <a:t>In June, after surveys are completed and all evidence has been gathered, each Board member individually fills out this End of Cycle “report card” on the HOS. Pages 3-6 are completed first followed by page 1-2.</a:t>
            </a:r>
            <a:endParaRPr lang="en-US" sz="2000" dirty="0"/>
          </a:p>
        </p:txBody>
      </p:sp>
      <p:pic>
        <p:nvPicPr>
          <p:cNvPr id="3" name="Picture 2" descr="Screen Shot 2021-11-23 at 8.20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135803" cy="472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650</Words>
  <Application>Microsoft Macintosh PowerPoint</Application>
  <PresentationFormat>On-screen Show (4:3)</PresentationFormat>
  <Paragraphs>78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Training New Employees</vt:lpstr>
      <vt:lpstr>Head of School Evaluation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Performance Standards &amp; Indicators Each Board member will assess the HOS on 4 Standards of Effective Head of School Leadership. Each of the four Standards has between 4-6 Indicators, most of which correlate to a HOS goal. Goal #s will be written on document.  Those that do not directly tie to a goal will either be greyed out or have other evidence provided. Individual Evaluation forms will be collated by Chair and Vice-chair.</vt:lpstr>
      <vt:lpstr>        Questions?  Thank you for your thoughtful work and service to MCCPS.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2021-11-23T14:21:14Z</dcterms:modified>
</cp:coreProperties>
</file>