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1.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2.xml" ContentType="application/vnd.openxmlformats-officedocument.presentationml.notesSlide+xml"/>
  <Override PartName="/ppt/comments/comment10.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2.xml" ContentType="application/vnd.openxmlformats-officedocument.presentationml.comments+xml"/>
  <Override PartName="/ppt/comments/comment1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79" r:id="rId4"/>
    <p:sldId id="280" r:id="rId5"/>
    <p:sldId id="281" r:id="rId6"/>
    <p:sldId id="262" r:id="rId7"/>
    <p:sldId id="270" r:id="rId8"/>
    <p:sldId id="271" r:id="rId9"/>
    <p:sldId id="272" r:id="rId10"/>
    <p:sldId id="273" r:id="rId11"/>
    <p:sldId id="275" r:id="rId12"/>
    <p:sldId id="274" r:id="rId13"/>
    <p:sldId id="277" r:id="rId14"/>
    <p:sldId id="285" r:id="rId15"/>
    <p:sldId id="284" r:id="rId16"/>
    <p:sldId id="278" r:id="rId17"/>
    <p:sldId id="286" r:id="rId18"/>
    <p:sldId id="287" r:id="rId19"/>
    <p:sldId id="263" r:id="rId20"/>
    <p:sldId id="288" r:id="rId21"/>
    <p:sldId id="264" r:id="rId22"/>
    <p:sldId id="265" r:id="rId23"/>
    <p:sldId id="266" r:id="rId24"/>
    <p:sldId id="267" r:id="rId25"/>
    <p:sldId id="268"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Whidden" initials="RW" lastIdx="31" clrIdx="0">
    <p:extLst>
      <p:ext uri="{19B8F6BF-5375-455C-9EA6-DF929625EA0E}">
        <p15:presenceInfo xmlns:p15="http://schemas.microsoft.com/office/powerpoint/2012/main" userId="2ffc0a6d3055ab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269"/>
    <a:srgbClr val="448ACA"/>
    <a:srgbClr val="FDC644"/>
    <a:srgbClr val="1B4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7" d="100"/>
          <a:sy n="97" d="100"/>
        </p:scale>
        <p:origin x="90"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2ffc0a6d3055ab01/Desktop/MCCPS/FACILITIES%20TASK%20FORCE/RESEARCH/Input%20for%20the%20Facilities%20Task%20Force%20(Respons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17-442B-BA3A-D1A631370D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17-442B-BA3A-D1A631370D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17-442B-BA3A-D1A631370D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17-442B-BA3A-D1A631370D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17-442B-BA3A-D1A631370D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A17-442B-BA3A-D1A631370D4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A17-442B-BA3A-D1A631370D4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A17-442B-BA3A-D1A631370D4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A17-442B-BA3A-D1A631370D4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A17-442B-BA3A-D1A631370D4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A17-442B-BA3A-D1A631370D4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A17-442B-BA3A-D1A631370D4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A17-442B-BA3A-D1A631370D4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5A17-442B-BA3A-D1A631370D46}"/>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5A17-442B-BA3A-D1A631370D46}"/>
              </c:ext>
            </c:extLst>
          </c:dPt>
          <c:cat>
            <c:strRef>
              <c:f>'[Input for the Facilities Task Force (Responses).xlsx]Form Responses 1'!$B$41:$B$55</c:f>
              <c:strCache>
                <c:ptCount val="15"/>
                <c:pt idx="0">
                  <c:v>Small Breakout Spaces</c:v>
                </c:pt>
                <c:pt idx="1">
                  <c:v>Library / Maker Space</c:v>
                </c:pt>
                <c:pt idx="2">
                  <c:v>Larger Art Room</c:v>
                </c:pt>
                <c:pt idx="3">
                  <c:v>Larger Music Room</c:v>
                </c:pt>
                <c:pt idx="4">
                  <c:v>Classrooms with Windows/Skylights</c:v>
                </c:pt>
                <c:pt idx="5">
                  <c:v>Performance Space</c:v>
                </c:pt>
                <c:pt idx="6">
                  <c:v>Science Lab</c:v>
                </c:pt>
                <c:pt idx="7">
                  <c:v>Woodshop / Technical Shop</c:v>
                </c:pt>
                <c:pt idx="8">
                  <c:v>Teacher Storage</c:v>
                </c:pt>
                <c:pt idx="9">
                  <c:v>Student Storage</c:v>
                </c:pt>
                <c:pt idx="10">
                  <c:v>World Language Room</c:v>
                </c:pt>
                <c:pt idx="11">
                  <c:v>Speech Language Pathology Treatment Room</c:v>
                </c:pt>
                <c:pt idx="12">
                  <c:v>Multiple Counseling Offices</c:v>
                </c:pt>
                <c:pt idx="13">
                  <c:v>Another Adult Bathroom</c:v>
                </c:pt>
                <c:pt idx="14">
                  <c:v>Sinks in Hallways</c:v>
                </c:pt>
              </c:strCache>
            </c:strRef>
          </c:cat>
          <c:val>
            <c:numRef>
              <c:f>'[Input for the Facilities Task Force (Responses).xlsx]Form Responses 1'!$C$41:$C$55</c:f>
              <c:numCache>
                <c:formatCode>General</c:formatCode>
                <c:ptCount val="15"/>
                <c:pt idx="0">
                  <c:v>13</c:v>
                </c:pt>
                <c:pt idx="1">
                  <c:v>5</c:v>
                </c:pt>
                <c:pt idx="2">
                  <c:v>4</c:v>
                </c:pt>
                <c:pt idx="3">
                  <c:v>4</c:v>
                </c:pt>
                <c:pt idx="4">
                  <c:v>3</c:v>
                </c:pt>
                <c:pt idx="5">
                  <c:v>3</c:v>
                </c:pt>
                <c:pt idx="6">
                  <c:v>2</c:v>
                </c:pt>
                <c:pt idx="7">
                  <c:v>2</c:v>
                </c:pt>
                <c:pt idx="8">
                  <c:v>2</c:v>
                </c:pt>
                <c:pt idx="9">
                  <c:v>2</c:v>
                </c:pt>
                <c:pt idx="10">
                  <c:v>1</c:v>
                </c:pt>
                <c:pt idx="11">
                  <c:v>1</c:v>
                </c:pt>
                <c:pt idx="12">
                  <c:v>1</c:v>
                </c:pt>
                <c:pt idx="13">
                  <c:v>1</c:v>
                </c:pt>
                <c:pt idx="14">
                  <c:v>1</c:v>
                </c:pt>
              </c:numCache>
            </c:numRef>
          </c:val>
          <c:extLst>
            <c:ext xmlns:c16="http://schemas.microsoft.com/office/drawing/2014/chart" uri="{C3380CC4-5D6E-409C-BE32-E72D297353CC}">
              <c16:uniqueId val="{0000001E-5A17-442B-BA3A-D1A631370D4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5-16T18:12:48.763" idx="19">
    <p:pos x="1158" y="291"/>
    <p:text>All text on this page needs continued development.</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5-16T18:27:35.093" idx="21">
    <p:pos x="1916" y="806"/>
    <p:text>I'm not married to any of the photos or text on this or the following page; I've added them because they are what I have. Happy to replace with images / notes from other folks, or to expand this section as appropriate.</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5-16T22:28:30.360" idx="30">
    <p:pos x="1821" y="805"/>
    <p:text>Brad / All -- what else might go here? I'm wondering if we need other community engagement efforts?</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1-05-16T22:19:16.740" idx="29">
    <p:pos x="4286" y="2781"/>
    <p:text>Brad -- would you do these graphics in PP or in Excel and import?</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1-05-16T22:38:23.366" idx="31">
    <p:pos x="5432" y="799"/>
    <p:text>More Options? Capture full range of options here.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5-16T18:23:20.239" idx="20">
    <p:pos x="2807" y="806"/>
    <p:text>All: I've revised this statement to incorporate language specific to the school's current Strategic Plan.</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5-16T18:39:40.183" idx="26">
    <p:pos x="1654" y="805"/>
    <p:text>This list is should be the themes and goals for measuring project success.</p:text>
    <p:extLst>
      <p:ext uri="{C676402C-5697-4E1C-873F-D02D1690AC5C}">
        <p15:threadingInfo xmlns:p15="http://schemas.microsoft.com/office/powerpoint/2012/main" timeZoneBias="240"/>
      </p:ext>
    </p:extLst>
  </p:cm>
  <p:cm authorId="1" dt="2021-05-16T18:41:27.622" idx="27">
    <p:pos x="2954" y="2533"/>
    <p:text>Discuss with Peter. Make sure we capture any issues that came up with the MHD building inspector.</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5-16T18:31:24.089" idx="22">
    <p:pos x="3304" y="1194"/>
    <p:text>Is it helpful to include the date and author of these scope assumptions / directives?</p:text>
    <p:extLst>
      <p:ext uri="{C676402C-5697-4E1C-873F-D02D1690AC5C}">
        <p15:threadingInfo xmlns:p15="http://schemas.microsoft.com/office/powerpoint/2012/main" timeZoneBias="240"/>
      </p:ext>
    </p:extLst>
  </p:cm>
  <p:cm authorId="1" dt="2021-05-16T18:32:05.455" idx="23">
    <p:pos x="2522" y="1770"/>
    <p:text>Peter -- do we need to factor in lead time or payment issues in order to get current tenants out of the space?</p:text>
    <p:extLst>
      <p:ext uri="{C676402C-5697-4E1C-873F-D02D1690AC5C}">
        <p15:threadingInfo xmlns:p15="http://schemas.microsoft.com/office/powerpoint/2012/main" timeZoneBias="240"/>
      </p:ext>
    </p:extLst>
  </p:cm>
  <p:cm authorId="1" dt="2021-05-16T18:37:26.561" idx="24">
    <p:pos x="6676" y="1576"/>
    <p:text>This is poorly worded; can anyone say this better?</p:text>
    <p:extLst>
      <p:ext uri="{C676402C-5697-4E1C-873F-D02D1690AC5C}">
        <p15:threadingInfo xmlns:p15="http://schemas.microsoft.com/office/powerpoint/2012/main" timeZoneBias="240"/>
      </p:ext>
    </p:extLst>
  </p:cm>
  <p:cm authorId="1" dt="2021-05-16T18:37:53.014" idx="25">
    <p:pos x="1110" y="291"/>
    <p:text>I've sketched out a first pass on this; others please add in items I've missed or rephrase/resequence to make things more clear.</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5-16T16:43:05.506" idx="1">
    <p:pos x="3043" y="3882"/>
    <p:text>Do we want to calculate nsf per student inclusive or exclusive of the warehouse square footage?</p:text>
    <p:extLst>
      <p:ext uri="{C676402C-5697-4E1C-873F-D02D1690AC5C}">
        <p15:threadingInfo xmlns:p15="http://schemas.microsoft.com/office/powerpoint/2012/main" timeZoneBias="240"/>
      </p:ext>
    </p:extLst>
  </p:cm>
  <p:cm authorId="1" dt="2021-05-16T17:04:02.464" idx="7">
    <p:pos x="3043" y="3978"/>
    <p:text>19,999 total net square feet without warehouse  = 87 nsf per student.</p:text>
    <p:extLst>
      <p:ext uri="{C676402C-5697-4E1C-873F-D02D1690AC5C}">
        <p15:threadingInfo xmlns:p15="http://schemas.microsoft.com/office/powerpoint/2012/main" timeZoneBias="240">
          <p15:parentCm authorId="1" idx="1"/>
        </p15:threadingInfo>
      </p:ext>
    </p:extLst>
  </p:cm>
  <p:cm authorId="1" dt="2021-05-16T17:04:31.377" idx="8">
    <p:pos x="3043" y="4074"/>
    <p:text>28,146 total net square feet with warehouse = 122 nsf per student.</p:text>
    <p:extLst>
      <p:ext uri="{C676402C-5697-4E1C-873F-D02D1690AC5C}">
        <p15:threadingInfo xmlns:p15="http://schemas.microsoft.com/office/powerpoint/2012/main" timeZoneBias="240">
          <p15:parentCm authorId="1" idx="1"/>
        </p15:threadingInfo>
      </p:ext>
    </p:extLst>
  </p:cm>
  <p:cm authorId="1" dt="2021-05-16T16:43:47.971" idx="3">
    <p:pos x="3093" y="1384"/>
    <p:text>This does not include the 4,268 gsf listed as second floor space. Do we want to include the mezzanine space? Might need to verify measurements since I'm not sure what portion of mezzanine / second floor space the GIS website is referring to.</p:text>
    <p:extLst>
      <p:ext uri="{C676402C-5697-4E1C-873F-D02D1690AC5C}">
        <p15:threadingInfo xmlns:p15="http://schemas.microsoft.com/office/powerpoint/2012/main" timeZoneBias="240"/>
      </p:ext>
    </p:extLst>
  </p:cm>
  <p:cm authorId="1" dt="2021-05-16T17:02:49.659" idx="6">
    <p:pos x="3093" y="1480"/>
    <p:text>Note that existing conditions plan indicates 1,850 nsf for occupied mezzanine.</p:text>
    <p:extLst>
      <p:ext uri="{C676402C-5697-4E1C-873F-D02D1690AC5C}">
        <p15:threadingInfo xmlns:p15="http://schemas.microsoft.com/office/powerpoint/2012/main" timeZoneBias="240">
          <p15:parentCm authorId="1" idx="3"/>
        </p15:threadingInfo>
      </p:ext>
    </p:extLst>
  </p:cm>
  <p:cm authorId="1" dt="2021-05-16T16:45:01.676" idx="4">
    <p:pos x="4940" y="4639"/>
    <p:text>I think these are notes we'll want to include; may need to reformat page or spread info over two pages to make it fit.</p:text>
    <p:extLst>
      <p:ext uri="{C676402C-5697-4E1C-873F-D02D1690AC5C}">
        <p15:threadingInfo xmlns:p15="http://schemas.microsoft.com/office/powerpoint/2012/main" timeZoneBias="240"/>
      </p:ext>
    </p:extLst>
  </p:cm>
  <p:cm authorId="1" dt="2021-05-16T16:45:38.448" idx="5">
    <p:pos x="3356" y="1766"/>
    <p:text>I'm hoping someone else can check these numbers. I believe they are accurate but it would be best to get two sets of eyes on them so we are confident about the information.</p:text>
    <p:extLst>
      <p:ext uri="{C676402C-5697-4E1C-873F-D02D1690AC5C}">
        <p15:threadingInfo xmlns:p15="http://schemas.microsoft.com/office/powerpoint/2012/main" timeZoneBias="240"/>
      </p:ext>
    </p:extLst>
  </p:cm>
  <p:cm authorId="1" dt="2021-05-16T18:00:21.706" idx="17">
    <p:pos x="3092" y="1382"/>
    <p:text>We've also used 38,690 gsf. Clarify and use one for consistency.</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5-16T17:07:51.066" idx="9">
    <p:pos x="1910" y="808"/>
    <p:text>Let's discuss how big we want these images. Probably should be big enough so that room names are legible?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5-16T17:12:43.339" idx="10">
    <p:pos x="2510" y="806"/>
    <p:text>This may not be the right scale site map; let's discuss what level of context is most helpful.</p:text>
    <p:extLst>
      <p:ext uri="{C676402C-5697-4E1C-873F-D02D1690AC5C}">
        <p15:threadingInfo xmlns:p15="http://schemas.microsoft.com/office/powerpoint/2012/main" timeZoneBias="240"/>
      </p:ext>
    </p:extLst>
  </p:cm>
  <p:cm authorId="1" dt="2021-05-16T17:13:56.817" idx="11">
    <p:pos x="2510" y="902"/>
    <p:text>I think it's helpful to see the typical neighborhood fabric of individual residential buildings plus some large industrial and larger housing developments.</p:text>
    <p:extLst>
      <p:ext uri="{C676402C-5697-4E1C-873F-D02D1690AC5C}">
        <p15:threadingInfo xmlns:p15="http://schemas.microsoft.com/office/powerpoint/2012/main" timeZoneBias="240">
          <p15:parentCm authorId="1" idx="10"/>
        </p15:threadingInfo>
      </p:ext>
    </p:extLst>
  </p:cm>
  <p:cm authorId="1" dt="2021-05-16T17:33:50.266" idx="14">
    <p:pos x="2510" y="998"/>
    <p:text>Let's discuss what local site features teachers and students use / visit -- might be worth capturing those on this map? May need to resize map base accordingly.</p:text>
    <p:extLst>
      <p:ext uri="{C676402C-5697-4E1C-873F-D02D1690AC5C}">
        <p15:threadingInfo xmlns:p15="http://schemas.microsoft.com/office/powerpoint/2012/main" timeZoneBias="240">
          <p15:parentCm authorId="1" idx="10"/>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5-16T17:15:19.142" idx="13">
    <p:pos x="2237" y="806"/>
    <p:text>This is a screenshot of the town's zoning map. Let's discuss if we want to produce our own graphics for the site existing conditions or simply use existing documentation scaled to the same scale (this gets my vote). Is it worth including text that speaks to what institutionally-zoned sites are permitted to do?</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5-16T17:14:06.562" idx="12">
    <p:pos x="3171" y="806"/>
    <p:text>What do we want to highlight on this map? Town park across the street? Probably a zoomed-in view of the MCCPS site to show the different play spaces and outdoor classroom.</p:text>
    <p:extLst>
      <p:ext uri="{C676402C-5697-4E1C-873F-D02D1690AC5C}">
        <p15:threadingInfo xmlns:p15="http://schemas.microsoft.com/office/powerpoint/2012/main" timeZoneBias="240"/>
      </p:ext>
    </p:extLst>
  </p:cm>
  <p:cm authorId="1" dt="2021-05-16T17:36:48.901" idx="15">
    <p:pos x="3171" y="902"/>
    <p:text>Do we want to dash on the sideyard and backyard setbacks?</p:text>
    <p:extLst>
      <p:ext uri="{C676402C-5697-4E1C-873F-D02D1690AC5C}">
        <p15:threadingInfo xmlns:p15="http://schemas.microsoft.com/office/powerpoint/2012/main" timeZoneBias="240">
          <p15:parentCm authorId="1" idx="12"/>
        </p15:threadingInfo>
      </p:ext>
    </p:extLst>
  </p:cm>
  <p:cm authorId="1" dt="2021-05-16T17:37:27.183" idx="16">
    <p:pos x="3171" y="998"/>
    <p:text>We may want to reorient the site plan so that the whole site fits on the page. We should discuss graphical continuity and clarity.</p:text>
    <p:extLst>
      <p:ext uri="{C676402C-5697-4E1C-873F-D02D1690AC5C}">
        <p15:threadingInfo xmlns:p15="http://schemas.microsoft.com/office/powerpoint/2012/main" timeZoneBias="240">
          <p15:parentCm authorId="1" idx="1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D1727-1DA2-4EBC-A30E-F892018B2C14}" type="datetimeFigureOut">
              <a:rPr lang="en-US" smtClean="0"/>
              <a:t>5/16/2021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3C50B-8CA2-477F-83E9-4C0B5E3BEA09}" type="slidenum">
              <a:rPr lang="en-US" smtClean="0"/>
              <a:t>‹#›</a:t>
            </a:fld>
            <a:endParaRPr lang="en-US"/>
          </a:p>
        </p:txBody>
      </p:sp>
    </p:spTree>
    <p:extLst>
      <p:ext uri="{BB962C8B-B14F-4D97-AF65-F5344CB8AC3E}">
        <p14:creationId xmlns:p14="http://schemas.microsoft.com/office/powerpoint/2010/main" val="61346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3C50B-8CA2-477F-83E9-4C0B5E3BEA09}" type="slidenum">
              <a:rPr lang="en-US" smtClean="0"/>
              <a:t>7</a:t>
            </a:fld>
            <a:endParaRPr lang="en-US"/>
          </a:p>
        </p:txBody>
      </p:sp>
    </p:spTree>
    <p:extLst>
      <p:ext uri="{BB962C8B-B14F-4D97-AF65-F5344CB8AC3E}">
        <p14:creationId xmlns:p14="http://schemas.microsoft.com/office/powerpoint/2010/main" val="339809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3C50B-8CA2-477F-83E9-4C0B5E3BEA09}" type="slidenum">
              <a:rPr lang="en-US" smtClean="0"/>
              <a:t>13</a:t>
            </a:fld>
            <a:endParaRPr lang="en-US"/>
          </a:p>
        </p:txBody>
      </p:sp>
    </p:spTree>
    <p:extLst>
      <p:ext uri="{BB962C8B-B14F-4D97-AF65-F5344CB8AC3E}">
        <p14:creationId xmlns:p14="http://schemas.microsoft.com/office/powerpoint/2010/main" val="360197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3C50B-8CA2-477F-83E9-4C0B5E3BEA09}" type="slidenum">
              <a:rPr lang="en-US" smtClean="0"/>
              <a:t>14</a:t>
            </a:fld>
            <a:endParaRPr lang="en-US"/>
          </a:p>
        </p:txBody>
      </p:sp>
    </p:spTree>
    <p:extLst>
      <p:ext uri="{BB962C8B-B14F-4D97-AF65-F5344CB8AC3E}">
        <p14:creationId xmlns:p14="http://schemas.microsoft.com/office/powerpoint/2010/main" val="36393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3C50B-8CA2-477F-83E9-4C0B5E3BEA09}" type="slidenum">
              <a:rPr lang="en-US" smtClean="0"/>
              <a:t>15</a:t>
            </a:fld>
            <a:endParaRPr lang="en-US"/>
          </a:p>
        </p:txBody>
      </p:sp>
    </p:spTree>
    <p:extLst>
      <p:ext uri="{BB962C8B-B14F-4D97-AF65-F5344CB8AC3E}">
        <p14:creationId xmlns:p14="http://schemas.microsoft.com/office/powerpoint/2010/main" val="407182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67F8-C66F-4FAC-9069-1BD829EEA8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D07E54-8281-44EE-A528-97F744584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4EEDF3-E375-4C9E-9FDE-C0CFE2CE9A55}"/>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5" name="Footer Placeholder 4">
            <a:extLst>
              <a:ext uri="{FF2B5EF4-FFF2-40B4-BE49-F238E27FC236}">
                <a16:creationId xmlns:a16="http://schemas.microsoft.com/office/drawing/2014/main" id="{3C30A81F-63E0-4016-99A9-9000AC7B4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96BD9-CC22-453A-80D3-A187B4214884}"/>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299797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478-97A6-46E2-9496-AA67754E6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11B79-4359-4D21-9ACE-824784FAAE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37750-F034-4F40-AD62-DC01F8D75E4C}"/>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5" name="Footer Placeholder 4">
            <a:extLst>
              <a:ext uri="{FF2B5EF4-FFF2-40B4-BE49-F238E27FC236}">
                <a16:creationId xmlns:a16="http://schemas.microsoft.com/office/drawing/2014/main" id="{3B739A06-CD12-457B-AB9B-73D97F805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C9804-BF24-4211-ADE3-FB5FBB1DE120}"/>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323866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24D17-6D4B-4AF6-9E1F-4FD1B3C17D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D11E5A-EE77-414E-8859-CCF0B35983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E6BAF-6F94-4748-9490-2D945C709EEA}"/>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5" name="Footer Placeholder 4">
            <a:extLst>
              <a:ext uri="{FF2B5EF4-FFF2-40B4-BE49-F238E27FC236}">
                <a16:creationId xmlns:a16="http://schemas.microsoft.com/office/drawing/2014/main" id="{64D4EA90-4671-4DA0-89E0-73B4B2A31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0DF3D-9D56-4A37-A7BC-DB16A476514B}"/>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336738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DECB-375C-4BFD-8D0B-3EA1EEE4C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2513D-E82C-4A37-804D-4F84C8752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12B40-BFA8-4DC6-A45D-4AB2AF2D089C}"/>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5" name="Footer Placeholder 4">
            <a:extLst>
              <a:ext uri="{FF2B5EF4-FFF2-40B4-BE49-F238E27FC236}">
                <a16:creationId xmlns:a16="http://schemas.microsoft.com/office/drawing/2014/main" id="{8CB6A801-02CE-408F-838E-169C1D908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F6BCD-E17A-4A10-B9B4-E052C43F05F0}"/>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275924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5F37-58D6-4869-96EB-968DE8042A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4B85C-FD2D-416C-AC12-7A28E890C2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9EDED-F082-423F-A3F9-1A1B9B1A8D9E}"/>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5" name="Footer Placeholder 4">
            <a:extLst>
              <a:ext uri="{FF2B5EF4-FFF2-40B4-BE49-F238E27FC236}">
                <a16:creationId xmlns:a16="http://schemas.microsoft.com/office/drawing/2014/main" id="{A2C7B3BA-1E70-4EE4-892C-C9C7A0E2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EE1C2-62C9-46CA-80C9-BF2D9636F430}"/>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305137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65E2-5E2F-453C-A89A-378A93ADE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2A959-E266-4A1F-BCA2-26C0623E2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D772C-A685-4AFE-AD89-DC8C7875F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D91F7-091F-48CD-8F6D-F2B36E49FDA0}"/>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6" name="Footer Placeholder 5">
            <a:extLst>
              <a:ext uri="{FF2B5EF4-FFF2-40B4-BE49-F238E27FC236}">
                <a16:creationId xmlns:a16="http://schemas.microsoft.com/office/drawing/2014/main" id="{C4AFC0A8-752B-40EF-8D5E-4F679124A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E3DE5-55FD-49F4-B9E9-08155C625114}"/>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328524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01D2-511A-4084-B90F-4C03D5AEC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80A9DE-CB9E-464C-83C8-EA1297EE43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AB33B-C619-4433-818C-E03F078BE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BF254-7ABE-43F2-B2F1-038D02FD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BBB6A2-EC51-4367-9F2F-4C32BD9B29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28EEF-73AF-4E32-AED7-E4ADA1E2010B}"/>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8" name="Footer Placeholder 7">
            <a:extLst>
              <a:ext uri="{FF2B5EF4-FFF2-40B4-BE49-F238E27FC236}">
                <a16:creationId xmlns:a16="http://schemas.microsoft.com/office/drawing/2014/main" id="{A7EC4F21-C433-4EAC-A300-85711877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BF7E2-CD0C-4963-939E-92C1A65E5945}"/>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160022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B778-184F-46B3-9977-ECD76FC0F4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CB1E0A-E7E4-4F2E-A05B-F9EB9223C8A3}"/>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4" name="Footer Placeholder 3">
            <a:extLst>
              <a:ext uri="{FF2B5EF4-FFF2-40B4-BE49-F238E27FC236}">
                <a16:creationId xmlns:a16="http://schemas.microsoft.com/office/drawing/2014/main" id="{4F90CDA8-6905-4C7B-B450-AD181ADFCB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BD00CB-2EA7-437E-BDDF-42302070DBF7}"/>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423926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239FC-B296-4BD4-9F1E-1012D80AA961}"/>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3" name="Footer Placeholder 2">
            <a:extLst>
              <a:ext uri="{FF2B5EF4-FFF2-40B4-BE49-F238E27FC236}">
                <a16:creationId xmlns:a16="http://schemas.microsoft.com/office/drawing/2014/main" id="{0F4C3D0E-074E-4D36-82F4-1F8FE308F1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FFDDB2-46A2-4C17-B52D-FB2FCD8AE40C}"/>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401549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8FC0-C559-45CD-994C-47F1FB7AB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26083-620C-4338-A438-9434EF082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D62D2-49E2-4B0D-AF59-6B165DBF1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58F71-6073-4C2B-9D53-32B3F6E4E5AF}"/>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6" name="Footer Placeholder 5">
            <a:extLst>
              <a:ext uri="{FF2B5EF4-FFF2-40B4-BE49-F238E27FC236}">
                <a16:creationId xmlns:a16="http://schemas.microsoft.com/office/drawing/2014/main" id="{A3D71BB5-6715-4259-8726-B40225879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1B3C1-464C-4C65-9216-455A0E5A91C7}"/>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3202053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81D7-CEB9-4239-9CEC-99E496D38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AD8CFE-6432-491D-89C7-E0EB15A27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D9C9F-9457-4029-AB28-8F9B16632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C3853-A32C-47DF-AD88-52D7FE362001}"/>
              </a:ext>
            </a:extLst>
          </p:cNvPr>
          <p:cNvSpPr>
            <a:spLocks noGrp="1"/>
          </p:cNvSpPr>
          <p:nvPr>
            <p:ph type="dt" sz="half" idx="10"/>
          </p:nvPr>
        </p:nvSpPr>
        <p:spPr/>
        <p:txBody>
          <a:bodyPr/>
          <a:lstStyle/>
          <a:p>
            <a:fld id="{A3888CF1-23C6-45BE-97BC-8AFE146D6FEF}" type="datetimeFigureOut">
              <a:rPr lang="en-US" smtClean="0"/>
              <a:t>5/16/2021</a:t>
            </a:fld>
            <a:endParaRPr lang="en-US"/>
          </a:p>
        </p:txBody>
      </p:sp>
      <p:sp>
        <p:nvSpPr>
          <p:cNvPr id="6" name="Footer Placeholder 5">
            <a:extLst>
              <a:ext uri="{FF2B5EF4-FFF2-40B4-BE49-F238E27FC236}">
                <a16:creationId xmlns:a16="http://schemas.microsoft.com/office/drawing/2014/main" id="{8D804C00-C991-479A-B9AB-D8CC40982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2B09D-04B8-4E63-ADCC-6B58A8713C4B}"/>
              </a:ext>
            </a:extLst>
          </p:cNvPr>
          <p:cNvSpPr>
            <a:spLocks noGrp="1"/>
          </p:cNvSpPr>
          <p:nvPr>
            <p:ph type="sldNum" sz="quarter" idx="12"/>
          </p:nvPr>
        </p:nvSpPr>
        <p:spPr/>
        <p:txBody>
          <a:bodyPr/>
          <a:lstStyle/>
          <a:p>
            <a:fld id="{2C6B8E0F-C961-448B-908A-CCD1CDBA400A}" type="slidenum">
              <a:rPr lang="en-US" smtClean="0"/>
              <a:t>‹#›</a:t>
            </a:fld>
            <a:endParaRPr lang="en-US"/>
          </a:p>
        </p:txBody>
      </p:sp>
    </p:spTree>
    <p:extLst>
      <p:ext uri="{BB962C8B-B14F-4D97-AF65-F5344CB8AC3E}">
        <p14:creationId xmlns:p14="http://schemas.microsoft.com/office/powerpoint/2010/main" val="2116486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D5D82B-A687-433C-AA89-8F39B4EEC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549E10-67FC-4152-BB91-B85497C3C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7A94F-3200-4013-842F-DDC2FE406A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88CF1-23C6-45BE-97BC-8AFE146D6FEF}" type="datetimeFigureOut">
              <a:rPr lang="en-US" smtClean="0"/>
              <a:t>5/16/2021</a:t>
            </a:fld>
            <a:endParaRPr lang="en-US"/>
          </a:p>
        </p:txBody>
      </p:sp>
      <p:sp>
        <p:nvSpPr>
          <p:cNvPr id="5" name="Footer Placeholder 4">
            <a:extLst>
              <a:ext uri="{FF2B5EF4-FFF2-40B4-BE49-F238E27FC236}">
                <a16:creationId xmlns:a16="http://schemas.microsoft.com/office/drawing/2014/main" id="{FA36A0AD-275D-4971-BBAB-DA6BBC9FF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F4FCDE-6A0B-42F9-B3E0-67EFBE8676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B8E0F-C961-448B-908A-CCD1CDBA400A}" type="slidenum">
              <a:rPr lang="en-US" smtClean="0"/>
              <a:t>‹#›</a:t>
            </a:fld>
            <a:endParaRPr lang="en-US"/>
          </a:p>
        </p:txBody>
      </p:sp>
    </p:spTree>
    <p:extLst>
      <p:ext uri="{BB962C8B-B14F-4D97-AF65-F5344CB8AC3E}">
        <p14:creationId xmlns:p14="http://schemas.microsoft.com/office/powerpoint/2010/main" val="376862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omments" Target="../comments/comment10.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CE525F4B-FA7B-45CA-8424-A9E8BDC26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4475334"/>
            <a:ext cx="1641131" cy="1641131"/>
          </a:xfrm>
          <a:prstGeom prst="rect">
            <a:avLst/>
          </a:prstGeom>
        </p:spPr>
      </p:pic>
      <p:sp>
        <p:nvSpPr>
          <p:cNvPr id="10" name="Title 3">
            <a:extLst>
              <a:ext uri="{FF2B5EF4-FFF2-40B4-BE49-F238E27FC236}">
                <a16:creationId xmlns:a16="http://schemas.microsoft.com/office/drawing/2014/main" id="{1B80F6D9-1957-43F0-BDEB-F96290DF8C18}"/>
              </a:ext>
            </a:extLst>
          </p:cNvPr>
          <p:cNvSpPr txBox="1">
            <a:spLocks/>
          </p:cNvSpPr>
          <p:nvPr/>
        </p:nvSpPr>
        <p:spPr>
          <a:xfrm>
            <a:off x="457199" y="1562100"/>
            <a:ext cx="4315327" cy="166199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spcAft>
                <a:spcPts val="3000"/>
              </a:spcAft>
              <a:buNone/>
              <a:defRPr sz="5400" b="1" kern="1200">
                <a:solidFill>
                  <a:schemeClr val="tx1"/>
                </a:solidFill>
                <a:latin typeface="+mj-lt"/>
                <a:ea typeface="+mj-ea"/>
                <a:cs typeface="+mj-cs"/>
              </a:defRPr>
            </a:lvl1pPr>
          </a:lstStyle>
          <a:p>
            <a:r>
              <a:rPr lang="en-US" sz="5400" b="1" dirty="0">
                <a:solidFill>
                  <a:schemeClr val="tx2"/>
                </a:solidFill>
                <a:latin typeface="+mn-lt"/>
                <a:cs typeface="Arial" panose="020B0604020202020204" pitchFamily="34" charset="0"/>
              </a:rPr>
              <a:t>FACILITY MASTER PLAN</a:t>
            </a:r>
          </a:p>
        </p:txBody>
      </p:sp>
      <p:sp>
        <p:nvSpPr>
          <p:cNvPr id="11" name="Subtitle 4">
            <a:extLst>
              <a:ext uri="{FF2B5EF4-FFF2-40B4-BE49-F238E27FC236}">
                <a16:creationId xmlns:a16="http://schemas.microsoft.com/office/drawing/2014/main" id="{394FEC72-215E-4CA4-B2F7-395E8C338270}"/>
              </a:ext>
            </a:extLst>
          </p:cNvPr>
          <p:cNvSpPr txBox="1">
            <a:spLocks/>
          </p:cNvSpPr>
          <p:nvPr/>
        </p:nvSpPr>
        <p:spPr>
          <a:xfrm>
            <a:off x="457200" y="457200"/>
            <a:ext cx="4876800" cy="24622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tx2"/>
                </a:solidFill>
                <a:cs typeface="Arial" panose="020B0604020202020204" pitchFamily="34" charset="0"/>
              </a:rPr>
              <a:t>MARBLEHEAD COMMUNITY CHARTER PUBLIC SCHOOL</a:t>
            </a:r>
          </a:p>
        </p:txBody>
      </p:sp>
      <p:pic>
        <p:nvPicPr>
          <p:cNvPr id="3" name="Picture 2">
            <a:extLst>
              <a:ext uri="{FF2B5EF4-FFF2-40B4-BE49-F238E27FC236}">
                <a16:creationId xmlns:a16="http://schemas.microsoft.com/office/drawing/2014/main" id="{FC57191E-516B-477D-B9A7-78A95875970C}"/>
              </a:ext>
            </a:extLst>
          </p:cNvPr>
          <p:cNvPicPr>
            <a:picLocks noChangeAspect="1"/>
          </p:cNvPicPr>
          <p:nvPr/>
        </p:nvPicPr>
        <p:blipFill rotWithShape="1">
          <a:blip r:embed="rId3">
            <a:alphaModFix amt="85000"/>
          </a:blip>
          <a:srcRect l="6915" r="12307"/>
          <a:stretch/>
        </p:blipFill>
        <p:spPr>
          <a:xfrm>
            <a:off x="5753601" y="0"/>
            <a:ext cx="6438399" cy="6858000"/>
          </a:xfrm>
          <a:prstGeom prst="rect">
            <a:avLst/>
          </a:prstGeom>
        </p:spPr>
      </p:pic>
      <p:sp>
        <p:nvSpPr>
          <p:cNvPr id="2" name="TextBox 1">
            <a:extLst>
              <a:ext uri="{FF2B5EF4-FFF2-40B4-BE49-F238E27FC236}">
                <a16:creationId xmlns:a16="http://schemas.microsoft.com/office/drawing/2014/main" id="{6D0EA3BD-4065-4C1B-8B17-792D074DBA65}"/>
              </a:ext>
            </a:extLst>
          </p:cNvPr>
          <p:cNvSpPr txBox="1"/>
          <p:nvPr/>
        </p:nvSpPr>
        <p:spPr>
          <a:xfrm>
            <a:off x="457199" y="3361186"/>
            <a:ext cx="5061285" cy="369332"/>
          </a:xfrm>
          <a:prstGeom prst="rect">
            <a:avLst/>
          </a:prstGeom>
          <a:noFill/>
        </p:spPr>
        <p:txBody>
          <a:bodyPr wrap="square" rtlCol="0">
            <a:spAutoFit/>
          </a:bodyPr>
          <a:lstStyle/>
          <a:p>
            <a:r>
              <a:rPr lang="en-US" dirty="0">
                <a:solidFill>
                  <a:srgbClr val="FF0000"/>
                </a:solidFill>
              </a:rPr>
              <a:t>Draft Outline 5/18/2021</a:t>
            </a:r>
          </a:p>
        </p:txBody>
      </p:sp>
    </p:spTree>
    <p:extLst>
      <p:ext uri="{BB962C8B-B14F-4D97-AF65-F5344CB8AC3E}">
        <p14:creationId xmlns:p14="http://schemas.microsoft.com/office/powerpoint/2010/main" val="936743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AEB4E0F-8A49-4019-B7A1-741127DE6181}"/>
              </a:ext>
            </a:extLst>
          </p:cNvPr>
          <p:cNvPicPr>
            <a:picLocks noChangeAspect="1"/>
          </p:cNvPicPr>
          <p:nvPr/>
        </p:nvPicPr>
        <p:blipFill rotWithShape="1">
          <a:blip r:embed="rId2">
            <a:extLst>
              <a:ext uri="{28A0092B-C50C-407E-A947-70E740481C1C}">
                <a14:useLocalDpi xmlns:a14="http://schemas.microsoft.com/office/drawing/2010/main" val="0"/>
              </a:ext>
            </a:extLst>
          </a:blip>
          <a:srcRect l="3052" t="12697" b="204"/>
          <a:stretch/>
        </p:blipFill>
        <p:spPr>
          <a:xfrm>
            <a:off x="457200" y="1745988"/>
            <a:ext cx="8407667" cy="3870043"/>
          </a:xfrm>
          <a:prstGeom prst="rect">
            <a:avLst/>
          </a:prstGeom>
        </p:spPr>
      </p:pic>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Site Plan: Zoning &amp; Land Use</a:t>
            </a:r>
          </a:p>
        </p:txBody>
      </p:sp>
      <p:sp>
        <p:nvSpPr>
          <p:cNvPr id="8" name="Star: 5 Points 7">
            <a:extLst>
              <a:ext uri="{FF2B5EF4-FFF2-40B4-BE49-F238E27FC236}">
                <a16:creationId xmlns:a16="http://schemas.microsoft.com/office/drawing/2014/main" id="{7B2F2580-C418-4247-AE6A-CA6BDE3D90B7}"/>
              </a:ext>
            </a:extLst>
          </p:cNvPr>
          <p:cNvSpPr/>
          <p:nvPr/>
        </p:nvSpPr>
        <p:spPr>
          <a:xfrm>
            <a:off x="5332395" y="3595036"/>
            <a:ext cx="322446" cy="32244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035ED1-3D9A-4AA1-BDF1-0C2F0AF28DCB}"/>
              </a:ext>
            </a:extLst>
          </p:cNvPr>
          <p:cNvSpPr txBox="1"/>
          <p:nvPr/>
        </p:nvSpPr>
        <p:spPr>
          <a:xfrm>
            <a:off x="9047630" y="1241969"/>
            <a:ext cx="3032081" cy="3170099"/>
          </a:xfrm>
          <a:prstGeom prst="rect">
            <a:avLst/>
          </a:prstGeom>
          <a:noFill/>
        </p:spPr>
        <p:txBody>
          <a:bodyPr wrap="square" rtlCol="0">
            <a:spAutoFit/>
          </a:bodyPr>
          <a:lstStyle/>
          <a:p>
            <a:endParaRPr lang="en-US" sz="2000" b="1" dirty="0"/>
          </a:p>
          <a:p>
            <a:endParaRPr lang="en-US" sz="2000" b="1" dirty="0"/>
          </a:p>
          <a:p>
            <a:pPr marL="285750" indent="-285750">
              <a:buFont typeface="Arial" panose="020B0604020202020204" pitchFamily="34" charset="0"/>
              <a:buChar char="•"/>
            </a:pPr>
            <a:r>
              <a:rPr lang="en-US" sz="2000" dirty="0"/>
              <a:t>MCCPS is zoned “Unrestricted / Non-residential Uses.”</a:t>
            </a:r>
          </a:p>
          <a:p>
            <a:pPr marL="285750" indent="-285750">
              <a:buFont typeface="Arial" panose="020B0604020202020204" pitchFamily="34" charset="0"/>
              <a:buChar char="•"/>
            </a:pPr>
            <a:r>
              <a:rPr lang="en-US" sz="2000" dirty="0"/>
              <a:t>0’ front setback</a:t>
            </a:r>
          </a:p>
          <a:p>
            <a:pPr marL="285750" indent="-285750">
              <a:buFont typeface="Arial" panose="020B0604020202020204" pitchFamily="34" charset="0"/>
              <a:buChar char="•"/>
            </a:pPr>
            <a:r>
              <a:rPr lang="en-US" sz="2000" dirty="0"/>
              <a:t>6’ side setback</a:t>
            </a:r>
          </a:p>
          <a:p>
            <a:pPr marL="285750" indent="-285750">
              <a:buFont typeface="Arial" panose="020B0604020202020204" pitchFamily="34" charset="0"/>
              <a:buChar char="•"/>
            </a:pPr>
            <a:r>
              <a:rPr lang="en-US" sz="2000" dirty="0"/>
              <a:t>8’ rear setback</a:t>
            </a:r>
          </a:p>
          <a:p>
            <a:pPr marL="285750" indent="-285750">
              <a:buFont typeface="Arial" panose="020B0604020202020204" pitchFamily="34" charset="0"/>
              <a:buChar char="•"/>
            </a:pPr>
            <a:r>
              <a:rPr lang="en-US" sz="2000" dirty="0"/>
              <a:t>35’ maximum height</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238122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9BF0EBD0-8E57-4139-9A29-50FA745B952F}"/>
              </a:ext>
            </a:extLst>
          </p:cNvPr>
          <p:cNvPicPr>
            <a:picLocks noChangeAspect="1"/>
          </p:cNvPicPr>
          <p:nvPr/>
        </p:nvPicPr>
        <p:blipFill rotWithShape="1">
          <a:blip r:embed="rId2">
            <a:extLst>
              <a:ext uri="{28A0092B-C50C-407E-A947-70E740481C1C}">
                <a14:useLocalDpi xmlns:a14="http://schemas.microsoft.com/office/drawing/2010/main" val="0"/>
              </a:ext>
            </a:extLst>
          </a:blip>
          <a:srcRect l="11872" t="5126" r="3535" b="13854"/>
          <a:stretch/>
        </p:blipFill>
        <p:spPr>
          <a:xfrm>
            <a:off x="457199" y="1745987"/>
            <a:ext cx="8407667" cy="4803901"/>
          </a:xfrm>
          <a:prstGeom prst="rect">
            <a:avLst/>
          </a:prstGeom>
        </p:spPr>
      </p:pic>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Site Plan: Outdoor Space &amp; Site Conditions</a:t>
            </a:r>
          </a:p>
        </p:txBody>
      </p:sp>
      <p:sp>
        <p:nvSpPr>
          <p:cNvPr id="8" name="Star: 5 Points 7">
            <a:extLst>
              <a:ext uri="{FF2B5EF4-FFF2-40B4-BE49-F238E27FC236}">
                <a16:creationId xmlns:a16="http://schemas.microsoft.com/office/drawing/2014/main" id="{D78E294A-7B17-4664-B7BB-4304CC1C24BC}"/>
              </a:ext>
            </a:extLst>
          </p:cNvPr>
          <p:cNvSpPr/>
          <p:nvPr/>
        </p:nvSpPr>
        <p:spPr>
          <a:xfrm>
            <a:off x="2824031" y="3595036"/>
            <a:ext cx="322447" cy="32244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022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Site Plan: Parking &amp; Traffic</a:t>
            </a:r>
          </a:p>
        </p:txBody>
      </p:sp>
      <p:sp>
        <p:nvSpPr>
          <p:cNvPr id="11" name="TextBox 10">
            <a:extLst>
              <a:ext uri="{FF2B5EF4-FFF2-40B4-BE49-F238E27FC236}">
                <a16:creationId xmlns:a16="http://schemas.microsoft.com/office/drawing/2014/main" id="{00C2D8F3-BD2E-42A9-8E11-F444E66B8A73}"/>
              </a:ext>
            </a:extLst>
          </p:cNvPr>
          <p:cNvSpPr txBox="1"/>
          <p:nvPr/>
        </p:nvSpPr>
        <p:spPr>
          <a:xfrm>
            <a:off x="9047630" y="1241969"/>
            <a:ext cx="3032081" cy="2862322"/>
          </a:xfrm>
          <a:prstGeom prst="rect">
            <a:avLst/>
          </a:prstGeom>
          <a:noFill/>
        </p:spPr>
        <p:txBody>
          <a:bodyPr wrap="square" rtlCol="0">
            <a:spAutoFit/>
          </a:bodyPr>
          <a:lstStyle/>
          <a:p>
            <a:endParaRPr lang="en-US" sz="2000" b="1" dirty="0"/>
          </a:p>
          <a:p>
            <a:endParaRPr lang="en-US" sz="2000" b="1" dirty="0"/>
          </a:p>
          <a:p>
            <a:pPr marL="285750" indent="-285750">
              <a:buFont typeface="Arial" panose="020B0604020202020204" pitchFamily="34" charset="0"/>
              <a:buChar char="•"/>
            </a:pPr>
            <a:r>
              <a:rPr lang="en-US" sz="2000" dirty="0"/>
              <a:t>Current parking spaces available to MCCPS: XX</a:t>
            </a:r>
          </a:p>
          <a:p>
            <a:pPr marL="285750" indent="-285750">
              <a:buFont typeface="Arial" panose="020B0604020202020204" pitchFamily="34" charset="0"/>
              <a:buChar char="•"/>
            </a:pPr>
            <a:r>
              <a:rPr lang="en-US" sz="2000" dirty="0"/>
              <a:t>Current rented spaces: XX</a:t>
            </a:r>
          </a:p>
          <a:p>
            <a:pPr marL="285750" indent="-285750">
              <a:buFont typeface="Arial" panose="020B0604020202020204" pitchFamily="34" charset="0"/>
              <a:buChar char="•"/>
            </a:pPr>
            <a:r>
              <a:rPr lang="en-US" sz="2000" dirty="0"/>
              <a:t>Current parking space rental income: $XXX/</a:t>
            </a:r>
            <a:r>
              <a:rPr lang="en-US" sz="2000" dirty="0" err="1"/>
              <a:t>yr</a:t>
            </a:r>
            <a:endParaRPr lang="en-US" sz="2000" dirty="0"/>
          </a:p>
          <a:p>
            <a:pPr marL="285750" indent="-285750">
              <a:buFont typeface="Arial" panose="020B0604020202020204" pitchFamily="34" charset="0"/>
              <a:buChar char="•"/>
            </a:pPr>
            <a:endParaRPr lang="en-US" sz="2000" dirty="0"/>
          </a:p>
        </p:txBody>
      </p:sp>
      <p:pic>
        <p:nvPicPr>
          <p:cNvPr id="12" name="Picture 11" descr="A screenshot of a computer&#10;&#10;Description automatically generated with medium confidence">
            <a:extLst>
              <a:ext uri="{FF2B5EF4-FFF2-40B4-BE49-F238E27FC236}">
                <a16:creationId xmlns:a16="http://schemas.microsoft.com/office/drawing/2014/main" id="{2456F0FF-6D60-4C3A-9C19-71433C0AC49C}"/>
              </a:ext>
            </a:extLst>
          </p:cNvPr>
          <p:cNvPicPr>
            <a:picLocks noChangeAspect="1"/>
          </p:cNvPicPr>
          <p:nvPr/>
        </p:nvPicPr>
        <p:blipFill rotWithShape="1">
          <a:blip r:embed="rId2">
            <a:extLst>
              <a:ext uri="{28A0092B-C50C-407E-A947-70E740481C1C}">
                <a14:useLocalDpi xmlns:a14="http://schemas.microsoft.com/office/drawing/2010/main" val="0"/>
              </a:ext>
            </a:extLst>
          </a:blip>
          <a:srcRect l="11872" t="5126" r="3535" b="13854"/>
          <a:stretch/>
        </p:blipFill>
        <p:spPr>
          <a:xfrm>
            <a:off x="457199" y="1745987"/>
            <a:ext cx="8407667" cy="4803901"/>
          </a:xfrm>
          <a:prstGeom prst="rect">
            <a:avLst/>
          </a:prstGeom>
        </p:spPr>
      </p:pic>
      <p:sp>
        <p:nvSpPr>
          <p:cNvPr id="13" name="Star: 5 Points 12">
            <a:extLst>
              <a:ext uri="{FF2B5EF4-FFF2-40B4-BE49-F238E27FC236}">
                <a16:creationId xmlns:a16="http://schemas.microsoft.com/office/drawing/2014/main" id="{4CF7E57F-9C73-4B3D-8699-E04E3F77E0F1}"/>
              </a:ext>
            </a:extLst>
          </p:cNvPr>
          <p:cNvSpPr/>
          <p:nvPr/>
        </p:nvSpPr>
        <p:spPr>
          <a:xfrm>
            <a:off x="2824031" y="3595036"/>
            <a:ext cx="322447" cy="32244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3177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Conditions Assessment: Building Exterior</a:t>
            </a:r>
          </a:p>
        </p:txBody>
      </p:sp>
      <p:sp>
        <p:nvSpPr>
          <p:cNvPr id="8" name="TextBox 7">
            <a:extLst>
              <a:ext uri="{FF2B5EF4-FFF2-40B4-BE49-F238E27FC236}">
                <a16:creationId xmlns:a16="http://schemas.microsoft.com/office/drawing/2014/main" id="{0B8C8ECB-6CFE-47F5-87C0-BF3B4CBA4E24}"/>
              </a:ext>
            </a:extLst>
          </p:cNvPr>
          <p:cNvSpPr txBox="1"/>
          <p:nvPr/>
        </p:nvSpPr>
        <p:spPr>
          <a:xfrm>
            <a:off x="457200" y="5101710"/>
            <a:ext cx="2508580" cy="1015663"/>
          </a:xfrm>
          <a:prstGeom prst="rect">
            <a:avLst/>
          </a:prstGeom>
          <a:noFill/>
        </p:spPr>
        <p:txBody>
          <a:bodyPr wrap="square" rtlCol="0">
            <a:spAutoFit/>
          </a:bodyPr>
          <a:lstStyle/>
          <a:p>
            <a:r>
              <a:rPr lang="en-US" sz="2000" dirty="0"/>
              <a:t>Roof is failing and needs to be replaced as soon as possible.</a:t>
            </a:r>
          </a:p>
        </p:txBody>
      </p:sp>
      <p:sp>
        <p:nvSpPr>
          <p:cNvPr id="15" name="TextBox 14">
            <a:extLst>
              <a:ext uri="{FF2B5EF4-FFF2-40B4-BE49-F238E27FC236}">
                <a16:creationId xmlns:a16="http://schemas.microsoft.com/office/drawing/2014/main" id="{A47F6D67-8537-4AF3-A724-D09C57D1B97D}"/>
              </a:ext>
            </a:extLst>
          </p:cNvPr>
          <p:cNvSpPr txBox="1"/>
          <p:nvPr/>
        </p:nvSpPr>
        <p:spPr>
          <a:xfrm>
            <a:off x="3152992" y="5114882"/>
            <a:ext cx="2508580" cy="1323439"/>
          </a:xfrm>
          <a:prstGeom prst="rect">
            <a:avLst/>
          </a:prstGeom>
          <a:noFill/>
        </p:spPr>
        <p:txBody>
          <a:bodyPr wrap="square" rtlCol="0">
            <a:spAutoFit/>
          </a:bodyPr>
          <a:lstStyle/>
          <a:p>
            <a:r>
              <a:rPr lang="en-US" sz="2000" dirty="0"/>
              <a:t>Greenhouse foundation is cracked; this space should be fixed or demolished.</a:t>
            </a:r>
          </a:p>
        </p:txBody>
      </p:sp>
      <p:sp>
        <p:nvSpPr>
          <p:cNvPr id="20" name="TextBox 19">
            <a:extLst>
              <a:ext uri="{FF2B5EF4-FFF2-40B4-BE49-F238E27FC236}">
                <a16:creationId xmlns:a16="http://schemas.microsoft.com/office/drawing/2014/main" id="{EF19D737-26D3-4BF7-8560-DFB99493E75E}"/>
              </a:ext>
            </a:extLst>
          </p:cNvPr>
          <p:cNvSpPr txBox="1"/>
          <p:nvPr/>
        </p:nvSpPr>
        <p:spPr>
          <a:xfrm>
            <a:off x="5848783" y="5085347"/>
            <a:ext cx="2508580" cy="1015663"/>
          </a:xfrm>
          <a:prstGeom prst="rect">
            <a:avLst/>
          </a:prstGeom>
          <a:noFill/>
        </p:spPr>
        <p:txBody>
          <a:bodyPr wrap="square" rtlCol="0">
            <a:spAutoFit/>
          </a:bodyPr>
          <a:lstStyle/>
          <a:p>
            <a:r>
              <a:rPr lang="en-US" sz="2000" dirty="0"/>
              <a:t>Many exterior doors are a security concern and are not necessary.</a:t>
            </a:r>
          </a:p>
        </p:txBody>
      </p:sp>
      <p:sp>
        <p:nvSpPr>
          <p:cNvPr id="24" name="Rectangle 23">
            <a:extLst>
              <a:ext uri="{FF2B5EF4-FFF2-40B4-BE49-F238E27FC236}">
                <a16:creationId xmlns:a16="http://schemas.microsoft.com/office/drawing/2014/main" id="{B4218716-59EF-4514-88C9-9EF364BC876A}"/>
              </a:ext>
            </a:extLst>
          </p:cNvPr>
          <p:cNvSpPr/>
          <p:nvPr/>
        </p:nvSpPr>
        <p:spPr>
          <a:xfrm>
            <a:off x="457197" y="1745986"/>
            <a:ext cx="2508583" cy="335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43CEB70-2139-418C-8F3A-CE0D64573C9E}"/>
              </a:ext>
            </a:extLst>
          </p:cNvPr>
          <p:cNvSpPr/>
          <p:nvPr/>
        </p:nvSpPr>
        <p:spPr>
          <a:xfrm>
            <a:off x="3152991" y="1743118"/>
            <a:ext cx="2508583" cy="335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D964B0C-125B-43B8-A045-A614966D5562}"/>
              </a:ext>
            </a:extLst>
          </p:cNvPr>
          <p:cNvSpPr txBox="1"/>
          <p:nvPr/>
        </p:nvSpPr>
        <p:spPr>
          <a:xfrm>
            <a:off x="8544572" y="5085346"/>
            <a:ext cx="2508580" cy="1323439"/>
          </a:xfrm>
          <a:prstGeom prst="rect">
            <a:avLst/>
          </a:prstGeom>
          <a:noFill/>
        </p:spPr>
        <p:txBody>
          <a:bodyPr wrap="square" rtlCol="0">
            <a:spAutoFit/>
          </a:bodyPr>
          <a:lstStyle/>
          <a:p>
            <a:r>
              <a:rPr lang="en-US" sz="2000" dirty="0"/>
              <a:t>Service entry overlaps with exterior play space used by students.</a:t>
            </a:r>
          </a:p>
        </p:txBody>
      </p:sp>
      <p:pic>
        <p:nvPicPr>
          <p:cNvPr id="29" name="Picture 28" descr="A picture containing text, indoor&#10;&#10;Description automatically generated">
            <a:extLst>
              <a:ext uri="{FF2B5EF4-FFF2-40B4-BE49-F238E27FC236}">
                <a16:creationId xmlns:a16="http://schemas.microsoft.com/office/drawing/2014/main" id="{8C91EB60-2EF0-40AF-9692-DC9B7B9FD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29355" y="2157303"/>
            <a:ext cx="3355404" cy="2516553"/>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6107CE40-5E34-4030-B313-A57A08BE3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32072" y="2158345"/>
            <a:ext cx="3363744" cy="2522808"/>
          </a:xfrm>
          <a:prstGeom prst="rect">
            <a:avLst/>
          </a:prstGeom>
        </p:spPr>
      </p:pic>
    </p:spTree>
    <p:extLst>
      <p:ext uri="{BB962C8B-B14F-4D97-AF65-F5344CB8AC3E}">
        <p14:creationId xmlns:p14="http://schemas.microsoft.com/office/powerpoint/2010/main" val="417713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outdoor, tree, grass, plant&#10;&#10;Description automatically generated">
            <a:extLst>
              <a:ext uri="{FF2B5EF4-FFF2-40B4-BE49-F238E27FC236}">
                <a16:creationId xmlns:a16="http://schemas.microsoft.com/office/drawing/2014/main" id="{94C50D51-F517-47D8-AC7C-12DF8D6F1EAB}"/>
              </a:ext>
            </a:extLst>
          </p:cNvPr>
          <p:cNvPicPr>
            <a:picLocks noChangeAspect="1"/>
          </p:cNvPicPr>
          <p:nvPr/>
        </p:nvPicPr>
        <p:blipFill rotWithShape="1">
          <a:blip r:embed="rId3">
            <a:extLst>
              <a:ext uri="{28A0092B-C50C-407E-A947-70E740481C1C}">
                <a14:useLocalDpi xmlns:a14="http://schemas.microsoft.com/office/drawing/2010/main" val="0"/>
              </a:ext>
            </a:extLst>
          </a:blip>
          <a:srcRect l="11082" r="33030"/>
          <a:stretch/>
        </p:blipFill>
        <p:spPr>
          <a:xfrm>
            <a:off x="8552537" y="1729622"/>
            <a:ext cx="2500615" cy="3355724"/>
          </a:xfrm>
          <a:prstGeom prst="rect">
            <a:avLst/>
          </a:prstGeom>
        </p:spPr>
      </p:pic>
      <p:pic>
        <p:nvPicPr>
          <p:cNvPr id="14" name="Picture 13" descr="A picture containing outdoor, tree, road, sky&#10;&#10;Description automatically generated">
            <a:extLst>
              <a:ext uri="{FF2B5EF4-FFF2-40B4-BE49-F238E27FC236}">
                <a16:creationId xmlns:a16="http://schemas.microsoft.com/office/drawing/2014/main" id="{435E15E8-D9FF-4168-8858-591ED8E5E3DB}"/>
              </a:ext>
            </a:extLst>
          </p:cNvPr>
          <p:cNvPicPr>
            <a:picLocks noChangeAspect="1"/>
          </p:cNvPicPr>
          <p:nvPr/>
        </p:nvPicPr>
        <p:blipFill rotWithShape="1">
          <a:blip r:embed="rId4">
            <a:extLst>
              <a:ext uri="{28A0092B-C50C-407E-A947-70E740481C1C}">
                <a14:useLocalDpi xmlns:a14="http://schemas.microsoft.com/office/drawing/2010/main" val="0"/>
              </a:ext>
            </a:extLst>
          </a:blip>
          <a:srcRect l="1566" t="319" r="42368" b="-319"/>
          <a:stretch/>
        </p:blipFill>
        <p:spPr>
          <a:xfrm>
            <a:off x="5848780" y="1740424"/>
            <a:ext cx="2508581" cy="3355724"/>
          </a:xfrm>
          <a:prstGeom prst="rect">
            <a:avLst/>
          </a:prstGeom>
        </p:spPr>
      </p:pic>
      <p:pic>
        <p:nvPicPr>
          <p:cNvPr id="5" name="Picture 4" descr="A group of people outside a building&#10;&#10;Description automatically generated with medium confidence">
            <a:extLst>
              <a:ext uri="{FF2B5EF4-FFF2-40B4-BE49-F238E27FC236}">
                <a16:creationId xmlns:a16="http://schemas.microsoft.com/office/drawing/2014/main" id="{F9B99C63-1732-4BE4-8032-87EFB0A6335C}"/>
              </a:ext>
            </a:extLst>
          </p:cNvPr>
          <p:cNvPicPr>
            <a:picLocks noChangeAspect="1"/>
          </p:cNvPicPr>
          <p:nvPr/>
        </p:nvPicPr>
        <p:blipFill rotWithShape="1">
          <a:blip r:embed="rId5">
            <a:extLst>
              <a:ext uri="{28A0092B-C50C-407E-A947-70E740481C1C}">
                <a14:useLocalDpi xmlns:a14="http://schemas.microsoft.com/office/drawing/2010/main" val="0"/>
              </a:ext>
            </a:extLst>
          </a:blip>
          <a:srcRect l="8141" t="-683" r="35723" b="683"/>
          <a:stretch/>
        </p:blipFill>
        <p:spPr>
          <a:xfrm>
            <a:off x="457199" y="1740424"/>
            <a:ext cx="2508583" cy="3351573"/>
          </a:xfrm>
          <a:prstGeom prst="rect">
            <a:avLst/>
          </a:prstGeom>
        </p:spPr>
      </p:pic>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Conditions Assessment: Building Exterior</a:t>
            </a:r>
          </a:p>
        </p:txBody>
      </p:sp>
      <p:sp>
        <p:nvSpPr>
          <p:cNvPr id="8" name="TextBox 7">
            <a:extLst>
              <a:ext uri="{FF2B5EF4-FFF2-40B4-BE49-F238E27FC236}">
                <a16:creationId xmlns:a16="http://schemas.microsoft.com/office/drawing/2014/main" id="{0B8C8ECB-6CFE-47F5-87C0-BF3B4CBA4E24}"/>
              </a:ext>
            </a:extLst>
          </p:cNvPr>
          <p:cNvSpPr txBox="1"/>
          <p:nvPr/>
        </p:nvSpPr>
        <p:spPr>
          <a:xfrm>
            <a:off x="457200" y="5101710"/>
            <a:ext cx="2508580" cy="707886"/>
          </a:xfrm>
          <a:prstGeom prst="rect">
            <a:avLst/>
          </a:prstGeom>
          <a:noFill/>
        </p:spPr>
        <p:txBody>
          <a:bodyPr wrap="square" rtlCol="0">
            <a:spAutoFit/>
          </a:bodyPr>
          <a:lstStyle/>
          <a:p>
            <a:r>
              <a:rPr lang="en-US" sz="2000" dirty="0"/>
              <a:t>Current entry lacks curb appeal.</a:t>
            </a:r>
          </a:p>
        </p:txBody>
      </p:sp>
      <p:sp>
        <p:nvSpPr>
          <p:cNvPr id="15" name="TextBox 14">
            <a:extLst>
              <a:ext uri="{FF2B5EF4-FFF2-40B4-BE49-F238E27FC236}">
                <a16:creationId xmlns:a16="http://schemas.microsoft.com/office/drawing/2014/main" id="{A47F6D67-8537-4AF3-A724-D09C57D1B97D}"/>
              </a:ext>
            </a:extLst>
          </p:cNvPr>
          <p:cNvSpPr txBox="1"/>
          <p:nvPr/>
        </p:nvSpPr>
        <p:spPr>
          <a:xfrm>
            <a:off x="3152992" y="5114882"/>
            <a:ext cx="2508580" cy="1323439"/>
          </a:xfrm>
          <a:prstGeom prst="rect">
            <a:avLst/>
          </a:prstGeom>
          <a:noFill/>
        </p:spPr>
        <p:txBody>
          <a:bodyPr wrap="square" rtlCol="0">
            <a:spAutoFit/>
          </a:bodyPr>
          <a:lstStyle/>
          <a:p>
            <a:r>
              <a:rPr lang="en-US" sz="2000" dirty="0"/>
              <a:t>Entry façade has multiple stair/ramp combinations that could be consolidated.</a:t>
            </a:r>
          </a:p>
        </p:txBody>
      </p:sp>
      <p:sp>
        <p:nvSpPr>
          <p:cNvPr id="20" name="TextBox 19">
            <a:extLst>
              <a:ext uri="{FF2B5EF4-FFF2-40B4-BE49-F238E27FC236}">
                <a16:creationId xmlns:a16="http://schemas.microsoft.com/office/drawing/2014/main" id="{EF19D737-26D3-4BF7-8560-DFB99493E75E}"/>
              </a:ext>
            </a:extLst>
          </p:cNvPr>
          <p:cNvSpPr txBox="1"/>
          <p:nvPr/>
        </p:nvSpPr>
        <p:spPr>
          <a:xfrm>
            <a:off x="5848783" y="5085347"/>
            <a:ext cx="2508580" cy="1323439"/>
          </a:xfrm>
          <a:prstGeom prst="rect">
            <a:avLst/>
          </a:prstGeom>
          <a:noFill/>
        </p:spPr>
        <p:txBody>
          <a:bodyPr wrap="square" rtlCol="0">
            <a:spAutoFit/>
          </a:bodyPr>
          <a:lstStyle/>
          <a:p>
            <a:r>
              <a:rPr lang="en-US" sz="2000" dirty="0"/>
              <a:t>Exterior play space open to adjacent street is a security concern.</a:t>
            </a:r>
          </a:p>
        </p:txBody>
      </p:sp>
      <p:sp>
        <p:nvSpPr>
          <p:cNvPr id="25" name="Rectangle 24">
            <a:extLst>
              <a:ext uri="{FF2B5EF4-FFF2-40B4-BE49-F238E27FC236}">
                <a16:creationId xmlns:a16="http://schemas.microsoft.com/office/drawing/2014/main" id="{143CEB70-2139-418C-8F3A-CE0D64573C9E}"/>
              </a:ext>
            </a:extLst>
          </p:cNvPr>
          <p:cNvSpPr/>
          <p:nvPr/>
        </p:nvSpPr>
        <p:spPr>
          <a:xfrm>
            <a:off x="3152991" y="1743118"/>
            <a:ext cx="2508583" cy="335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D964B0C-125B-43B8-A045-A614966D5562}"/>
              </a:ext>
            </a:extLst>
          </p:cNvPr>
          <p:cNvSpPr txBox="1"/>
          <p:nvPr/>
        </p:nvSpPr>
        <p:spPr>
          <a:xfrm>
            <a:off x="8544572" y="5085346"/>
            <a:ext cx="2508580" cy="1323439"/>
          </a:xfrm>
          <a:prstGeom prst="rect">
            <a:avLst/>
          </a:prstGeom>
          <a:noFill/>
        </p:spPr>
        <p:txBody>
          <a:bodyPr wrap="square" rtlCol="0">
            <a:spAutoFit/>
          </a:bodyPr>
          <a:lstStyle/>
          <a:p>
            <a:r>
              <a:rPr lang="en-US" sz="2000" dirty="0"/>
              <a:t>Outdoor classroom is oriented north and receives limited direct sun.</a:t>
            </a:r>
          </a:p>
        </p:txBody>
      </p:sp>
    </p:spTree>
    <p:extLst>
      <p:ext uri="{BB962C8B-B14F-4D97-AF65-F5344CB8AC3E}">
        <p14:creationId xmlns:p14="http://schemas.microsoft.com/office/powerpoint/2010/main" val="246833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cluttered, dirty&#10;&#10;Description automatically generated">
            <a:extLst>
              <a:ext uri="{FF2B5EF4-FFF2-40B4-BE49-F238E27FC236}">
                <a16:creationId xmlns:a16="http://schemas.microsoft.com/office/drawing/2014/main" id="{39878A3B-1EF1-4C50-852E-E3A5C954D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427" y="2164756"/>
            <a:ext cx="3350162" cy="2512622"/>
          </a:xfrm>
          <a:prstGeom prst="rect">
            <a:avLst/>
          </a:prstGeom>
        </p:spPr>
      </p:pic>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Conditions Assessment: Building Interior</a:t>
            </a:r>
          </a:p>
        </p:txBody>
      </p:sp>
      <p:sp>
        <p:nvSpPr>
          <p:cNvPr id="8" name="TextBox 7">
            <a:extLst>
              <a:ext uri="{FF2B5EF4-FFF2-40B4-BE49-F238E27FC236}">
                <a16:creationId xmlns:a16="http://schemas.microsoft.com/office/drawing/2014/main" id="{0B8C8ECB-6CFE-47F5-87C0-BF3B4CBA4E24}"/>
              </a:ext>
            </a:extLst>
          </p:cNvPr>
          <p:cNvSpPr txBox="1"/>
          <p:nvPr/>
        </p:nvSpPr>
        <p:spPr>
          <a:xfrm>
            <a:off x="457200" y="5101710"/>
            <a:ext cx="2508580" cy="1015663"/>
          </a:xfrm>
          <a:prstGeom prst="rect">
            <a:avLst/>
          </a:prstGeom>
          <a:noFill/>
        </p:spPr>
        <p:txBody>
          <a:bodyPr wrap="square" rtlCol="0">
            <a:spAutoFit/>
          </a:bodyPr>
          <a:lstStyle/>
          <a:p>
            <a:r>
              <a:rPr lang="en-US" sz="2000" dirty="0"/>
              <a:t>Warehouse is used for storage, not occupiable space.</a:t>
            </a:r>
          </a:p>
        </p:txBody>
      </p:sp>
      <p:sp>
        <p:nvSpPr>
          <p:cNvPr id="15" name="TextBox 14">
            <a:extLst>
              <a:ext uri="{FF2B5EF4-FFF2-40B4-BE49-F238E27FC236}">
                <a16:creationId xmlns:a16="http://schemas.microsoft.com/office/drawing/2014/main" id="{A47F6D67-8537-4AF3-A724-D09C57D1B97D}"/>
              </a:ext>
            </a:extLst>
          </p:cNvPr>
          <p:cNvSpPr txBox="1"/>
          <p:nvPr/>
        </p:nvSpPr>
        <p:spPr>
          <a:xfrm>
            <a:off x="3152992" y="5114882"/>
            <a:ext cx="2508580" cy="1015663"/>
          </a:xfrm>
          <a:prstGeom prst="rect">
            <a:avLst/>
          </a:prstGeom>
          <a:noFill/>
        </p:spPr>
        <p:txBody>
          <a:bodyPr wrap="square" rtlCol="0">
            <a:spAutoFit/>
          </a:bodyPr>
          <a:lstStyle/>
          <a:p>
            <a:r>
              <a:rPr lang="en-US" sz="2000" dirty="0"/>
              <a:t>Grade 4 and Grade 5 classrooms have no windows.</a:t>
            </a:r>
          </a:p>
        </p:txBody>
      </p:sp>
      <p:sp>
        <p:nvSpPr>
          <p:cNvPr id="20" name="TextBox 19">
            <a:extLst>
              <a:ext uri="{FF2B5EF4-FFF2-40B4-BE49-F238E27FC236}">
                <a16:creationId xmlns:a16="http://schemas.microsoft.com/office/drawing/2014/main" id="{EF19D737-26D3-4BF7-8560-DFB99493E75E}"/>
              </a:ext>
            </a:extLst>
          </p:cNvPr>
          <p:cNvSpPr txBox="1"/>
          <p:nvPr/>
        </p:nvSpPr>
        <p:spPr>
          <a:xfrm>
            <a:off x="5848783" y="5085347"/>
            <a:ext cx="2508580" cy="1323439"/>
          </a:xfrm>
          <a:prstGeom prst="rect">
            <a:avLst/>
          </a:prstGeom>
          <a:noFill/>
        </p:spPr>
        <p:txBody>
          <a:bodyPr wrap="square" rtlCol="0">
            <a:spAutoFit/>
          </a:bodyPr>
          <a:lstStyle/>
          <a:p>
            <a:r>
              <a:rPr lang="en-US" sz="2000" dirty="0"/>
              <a:t>Northern bathroom plumbing routinely fails and needs to be replaced.  </a:t>
            </a:r>
          </a:p>
        </p:txBody>
      </p:sp>
      <p:sp>
        <p:nvSpPr>
          <p:cNvPr id="28" name="TextBox 27">
            <a:extLst>
              <a:ext uri="{FF2B5EF4-FFF2-40B4-BE49-F238E27FC236}">
                <a16:creationId xmlns:a16="http://schemas.microsoft.com/office/drawing/2014/main" id="{9D964B0C-125B-43B8-A045-A614966D5562}"/>
              </a:ext>
            </a:extLst>
          </p:cNvPr>
          <p:cNvSpPr txBox="1"/>
          <p:nvPr/>
        </p:nvSpPr>
        <p:spPr>
          <a:xfrm>
            <a:off x="8544572" y="5085346"/>
            <a:ext cx="2508580" cy="1323439"/>
          </a:xfrm>
          <a:prstGeom prst="rect">
            <a:avLst/>
          </a:prstGeom>
          <a:noFill/>
        </p:spPr>
        <p:txBody>
          <a:bodyPr wrap="square" rtlCol="0">
            <a:spAutoFit/>
          </a:bodyPr>
          <a:lstStyle/>
          <a:p>
            <a:r>
              <a:rPr lang="en-US" sz="2000" dirty="0"/>
              <a:t>Insufficient storage space for teaching materials results in crowded classrooms.</a:t>
            </a:r>
          </a:p>
        </p:txBody>
      </p:sp>
      <p:pic>
        <p:nvPicPr>
          <p:cNvPr id="18" name="Picture 17" descr="A picture containing building, miller&#10;&#10;Description automatically generated">
            <a:extLst>
              <a:ext uri="{FF2B5EF4-FFF2-40B4-BE49-F238E27FC236}">
                <a16:creationId xmlns:a16="http://schemas.microsoft.com/office/drawing/2014/main" id="{23DA5980-C74E-4B5A-8B94-44A7141D8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25410" y="2161720"/>
            <a:ext cx="3363742" cy="2522807"/>
          </a:xfrm>
          <a:prstGeom prst="rect">
            <a:avLst/>
          </a:prstGeom>
        </p:spPr>
      </p:pic>
      <p:pic>
        <p:nvPicPr>
          <p:cNvPr id="19" name="Picture 18" descr="A picture containing text, ceiling, indoor, orange&#10;&#10;Description automatically generated">
            <a:extLst>
              <a:ext uri="{FF2B5EF4-FFF2-40B4-BE49-F238E27FC236}">
                <a16:creationId xmlns:a16="http://schemas.microsoft.com/office/drawing/2014/main" id="{E9901A21-6980-4ADE-AD4B-2687A473F841}"/>
              </a:ext>
            </a:extLst>
          </p:cNvPr>
          <p:cNvPicPr>
            <a:picLocks noChangeAspect="1"/>
          </p:cNvPicPr>
          <p:nvPr/>
        </p:nvPicPr>
        <p:blipFill rotWithShape="1">
          <a:blip r:embed="rId5">
            <a:extLst>
              <a:ext uri="{28A0092B-C50C-407E-A947-70E740481C1C}">
                <a14:useLocalDpi xmlns:a14="http://schemas.microsoft.com/office/drawing/2010/main" val="0"/>
              </a:ext>
            </a:extLst>
          </a:blip>
          <a:srcRect l="22133" t="47" r="21955" b="-47"/>
          <a:stretch/>
        </p:blipFill>
        <p:spPr>
          <a:xfrm>
            <a:off x="8544572" y="1745986"/>
            <a:ext cx="2508580" cy="3365007"/>
          </a:xfrm>
          <a:prstGeom prst="rect">
            <a:avLst/>
          </a:prstGeom>
        </p:spPr>
      </p:pic>
      <p:pic>
        <p:nvPicPr>
          <p:cNvPr id="12" name="Picture 11" descr="A picture containing text, indoor, electronics, display&#10;&#10;Description automatically generated">
            <a:extLst>
              <a:ext uri="{FF2B5EF4-FFF2-40B4-BE49-F238E27FC236}">
                <a16:creationId xmlns:a16="http://schemas.microsoft.com/office/drawing/2014/main" id="{EAE7FE6F-93B1-40EC-AC75-66D82A7DC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437882" y="2159264"/>
            <a:ext cx="3344094" cy="2508071"/>
          </a:xfrm>
          <a:prstGeom prst="rect">
            <a:avLst/>
          </a:prstGeom>
        </p:spPr>
      </p:pic>
    </p:spTree>
    <p:extLst>
      <p:ext uri="{BB962C8B-B14F-4D97-AF65-F5344CB8AC3E}">
        <p14:creationId xmlns:p14="http://schemas.microsoft.com/office/powerpoint/2010/main" val="155096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15" name="TextBox 14">
            <a:extLst>
              <a:ext uri="{FF2B5EF4-FFF2-40B4-BE49-F238E27FC236}">
                <a16:creationId xmlns:a16="http://schemas.microsoft.com/office/drawing/2014/main" id="{AA117FD5-2826-4A8C-96CF-5FDD75A3138D}"/>
              </a:ext>
            </a:extLst>
          </p:cNvPr>
          <p:cNvSpPr txBox="1"/>
          <p:nvPr/>
        </p:nvSpPr>
        <p:spPr>
          <a:xfrm>
            <a:off x="457200" y="1241969"/>
            <a:ext cx="5470358" cy="1015663"/>
          </a:xfrm>
          <a:prstGeom prst="rect">
            <a:avLst/>
          </a:prstGeom>
          <a:noFill/>
        </p:spPr>
        <p:txBody>
          <a:bodyPr wrap="square" rtlCol="0">
            <a:spAutoFit/>
          </a:bodyPr>
          <a:lstStyle/>
          <a:p>
            <a:r>
              <a:rPr lang="en-US" sz="2000" b="1" dirty="0"/>
              <a:t>Conditions Assessment: Utilities &amp; Energy Usage</a:t>
            </a:r>
          </a:p>
          <a:p>
            <a:endParaRPr lang="en-US" sz="2000" b="1" dirty="0"/>
          </a:p>
          <a:p>
            <a:pPr marL="285750" indent="-285750">
              <a:buFont typeface="Arial" panose="020B0604020202020204" pitchFamily="34" charset="0"/>
              <a:buChar char="•"/>
            </a:pPr>
            <a:r>
              <a:rPr lang="en-US" sz="2000" dirty="0">
                <a:solidFill>
                  <a:srgbClr val="FF0000"/>
                </a:solidFill>
              </a:rPr>
              <a:t>Information coming from Jeff Barry. </a:t>
            </a:r>
          </a:p>
        </p:txBody>
      </p:sp>
    </p:spTree>
    <p:extLst>
      <p:ext uri="{BB962C8B-B14F-4D97-AF65-F5344CB8AC3E}">
        <p14:creationId xmlns:p14="http://schemas.microsoft.com/office/powerpoint/2010/main" val="281617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5" name="TextBox 4">
            <a:extLst>
              <a:ext uri="{FF2B5EF4-FFF2-40B4-BE49-F238E27FC236}">
                <a16:creationId xmlns:a16="http://schemas.microsoft.com/office/drawing/2014/main" id="{B939254B-7028-4844-9C1D-25F964E2C04F}"/>
              </a:ext>
            </a:extLst>
          </p:cNvPr>
          <p:cNvSpPr txBox="1"/>
          <p:nvPr/>
        </p:nvSpPr>
        <p:spPr>
          <a:xfrm>
            <a:off x="457200" y="1241969"/>
            <a:ext cx="5470358" cy="1323439"/>
          </a:xfrm>
          <a:prstGeom prst="rect">
            <a:avLst/>
          </a:prstGeom>
          <a:noFill/>
        </p:spPr>
        <p:txBody>
          <a:bodyPr wrap="square" rtlCol="0">
            <a:spAutoFit/>
          </a:bodyPr>
          <a:lstStyle/>
          <a:p>
            <a:r>
              <a:rPr lang="en-US" sz="2000" b="1" dirty="0"/>
              <a:t>Conditions Assessment: Deferred Maintenance</a:t>
            </a:r>
          </a:p>
          <a:p>
            <a:endParaRPr lang="en-US" sz="2000" b="1" dirty="0"/>
          </a:p>
          <a:p>
            <a:pPr marL="285750" indent="-285750">
              <a:buFont typeface="Arial" panose="020B0604020202020204" pitchFamily="34" charset="0"/>
              <a:buChar char="•"/>
            </a:pPr>
            <a:r>
              <a:rPr lang="en-US" sz="2000" dirty="0"/>
              <a:t>Roof was last replaced in XXXX.</a:t>
            </a:r>
          </a:p>
          <a:p>
            <a:pPr marL="285750" indent="-285750">
              <a:buFont typeface="Arial" panose="020B0604020202020204" pitchFamily="34" charset="0"/>
              <a:buChar char="•"/>
            </a:pPr>
            <a:r>
              <a:rPr lang="en-US" sz="2000" dirty="0"/>
              <a:t>Other?</a:t>
            </a:r>
          </a:p>
        </p:txBody>
      </p:sp>
    </p:spTree>
    <p:extLst>
      <p:ext uri="{BB962C8B-B14F-4D97-AF65-F5344CB8AC3E}">
        <p14:creationId xmlns:p14="http://schemas.microsoft.com/office/powerpoint/2010/main" val="2881565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5" name="TextBox 4">
            <a:extLst>
              <a:ext uri="{FF2B5EF4-FFF2-40B4-BE49-F238E27FC236}">
                <a16:creationId xmlns:a16="http://schemas.microsoft.com/office/drawing/2014/main" id="{88986999-5527-4795-AA4C-2CAFB5E65D5C}"/>
              </a:ext>
            </a:extLst>
          </p:cNvPr>
          <p:cNvSpPr txBox="1"/>
          <p:nvPr/>
        </p:nvSpPr>
        <p:spPr>
          <a:xfrm>
            <a:off x="457200" y="1241969"/>
            <a:ext cx="5470358" cy="1015663"/>
          </a:xfrm>
          <a:prstGeom prst="rect">
            <a:avLst/>
          </a:prstGeom>
          <a:noFill/>
        </p:spPr>
        <p:txBody>
          <a:bodyPr wrap="square" rtlCol="0">
            <a:spAutoFit/>
          </a:bodyPr>
          <a:lstStyle/>
          <a:p>
            <a:r>
              <a:rPr lang="en-US" sz="2000" b="1" dirty="0"/>
              <a:t>Conditions Assessment: Code Review</a:t>
            </a:r>
          </a:p>
          <a:p>
            <a:endParaRPr lang="en-US" sz="2000" b="1" dirty="0"/>
          </a:p>
          <a:p>
            <a:pPr marL="285750" indent="-285750">
              <a:buFont typeface="Arial" panose="020B0604020202020204" pitchFamily="34" charset="0"/>
              <a:buChar char="•"/>
            </a:pPr>
            <a:r>
              <a:rPr lang="en-US" sz="2000" dirty="0">
                <a:solidFill>
                  <a:srgbClr val="FF0000"/>
                </a:solidFill>
              </a:rPr>
              <a:t>Text here. </a:t>
            </a:r>
          </a:p>
        </p:txBody>
      </p:sp>
    </p:spTree>
    <p:extLst>
      <p:ext uri="{BB962C8B-B14F-4D97-AF65-F5344CB8AC3E}">
        <p14:creationId xmlns:p14="http://schemas.microsoft.com/office/powerpoint/2010/main" val="3442895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COMMUNITY ENGAGEMENT FINDINGS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4" name="TextBox 3">
            <a:extLst>
              <a:ext uri="{FF2B5EF4-FFF2-40B4-BE49-F238E27FC236}">
                <a16:creationId xmlns:a16="http://schemas.microsoft.com/office/drawing/2014/main" id="{22887C9E-8EA6-4122-8E96-51FBA6F3CC4D}"/>
              </a:ext>
            </a:extLst>
          </p:cNvPr>
          <p:cNvSpPr txBox="1"/>
          <p:nvPr/>
        </p:nvSpPr>
        <p:spPr>
          <a:xfrm>
            <a:off x="457200" y="1241969"/>
            <a:ext cx="5470358" cy="3170099"/>
          </a:xfrm>
          <a:prstGeom prst="rect">
            <a:avLst/>
          </a:prstGeom>
          <a:noFill/>
        </p:spPr>
        <p:txBody>
          <a:bodyPr wrap="square" rtlCol="0">
            <a:spAutoFit/>
          </a:bodyPr>
          <a:lstStyle/>
          <a:p>
            <a:r>
              <a:rPr lang="en-US" sz="2000" b="1" dirty="0"/>
              <a:t>Summary of Methods</a:t>
            </a:r>
          </a:p>
          <a:p>
            <a:endParaRPr lang="en-US" sz="2000" b="1" dirty="0"/>
          </a:p>
          <a:p>
            <a:pPr marL="285750" indent="-285750">
              <a:buFont typeface="Arial" panose="020B0604020202020204" pitchFamily="34" charset="0"/>
              <a:buChar char="•"/>
            </a:pPr>
            <a:r>
              <a:rPr lang="en-US" sz="2000" dirty="0"/>
              <a:t>Director of Student Services issued a survey to faculty and students using (email? Other?). </a:t>
            </a:r>
          </a:p>
          <a:p>
            <a:pPr marL="285750" indent="-285750">
              <a:buFont typeface="Arial" panose="020B0604020202020204" pitchFamily="34" charset="0"/>
              <a:buChar char="•"/>
            </a:pPr>
            <a:r>
              <a:rPr lang="en-US" sz="2000" dirty="0"/>
              <a:t>20 faculty members responded.</a:t>
            </a:r>
          </a:p>
          <a:p>
            <a:pPr marL="285750" indent="-285750">
              <a:buFont typeface="Arial" panose="020B0604020202020204" pitchFamily="34" charset="0"/>
              <a:buChar char="•"/>
            </a:pPr>
            <a:r>
              <a:rPr lang="en-US" sz="2000" dirty="0"/>
              <a:t>XX students responded. </a:t>
            </a:r>
          </a:p>
          <a:p>
            <a:pPr marL="285750" indent="-285750">
              <a:buFont typeface="Arial" panose="020B0604020202020204" pitchFamily="34" charset="0"/>
              <a:buChar char="•"/>
            </a:pPr>
            <a:r>
              <a:rPr lang="en-US" sz="2000" dirty="0"/>
              <a:t>Results were tabulated and are shown on the following page.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38A80D0E-5027-49F3-9E35-A2CAEB9CCDE3}"/>
              </a:ext>
            </a:extLst>
          </p:cNvPr>
          <p:cNvSpPr txBox="1"/>
          <p:nvPr/>
        </p:nvSpPr>
        <p:spPr>
          <a:xfrm>
            <a:off x="8595981" y="2563451"/>
            <a:ext cx="2561303" cy="646331"/>
          </a:xfrm>
          <a:prstGeom prst="rect">
            <a:avLst/>
          </a:prstGeom>
          <a:noFill/>
        </p:spPr>
        <p:txBody>
          <a:bodyPr wrap="square">
            <a:spAutoFit/>
          </a:bodyPr>
          <a:lstStyle/>
          <a:p>
            <a:r>
              <a:rPr lang="en-US" sz="1800" dirty="0">
                <a:solidFill>
                  <a:srgbClr val="FF0000"/>
                </a:solidFill>
              </a:rPr>
              <a:t>Insert photos of session</a:t>
            </a:r>
            <a:r>
              <a:rPr lang="en-US" dirty="0">
                <a:solidFill>
                  <a:srgbClr val="FF0000"/>
                </a:solidFill>
              </a:rPr>
              <a:t>s here, if available. </a:t>
            </a:r>
            <a:endParaRPr lang="en-US" sz="1800" dirty="0">
              <a:solidFill>
                <a:srgbClr val="FF0000"/>
              </a:solidFill>
            </a:endParaRPr>
          </a:p>
        </p:txBody>
      </p:sp>
    </p:spTree>
    <p:extLst>
      <p:ext uri="{BB962C8B-B14F-4D97-AF65-F5344CB8AC3E}">
        <p14:creationId xmlns:p14="http://schemas.microsoft.com/office/powerpoint/2010/main" val="2141278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56AABAC-87F7-41C1-9623-333A2305B162}"/>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j-ea"/>
                <a:cs typeface="+mj-cs"/>
              </a:rPr>
              <a:t>CONTENTS</a:t>
            </a:r>
          </a:p>
        </p:txBody>
      </p:sp>
      <p:sp>
        <p:nvSpPr>
          <p:cNvPr id="7" name="TextBox 6">
            <a:extLst>
              <a:ext uri="{FF2B5EF4-FFF2-40B4-BE49-F238E27FC236}">
                <a16:creationId xmlns:a16="http://schemas.microsoft.com/office/drawing/2014/main" id="{F168A500-BBC9-499B-AE85-3C3C31427F74}"/>
              </a:ext>
            </a:extLst>
          </p:cNvPr>
          <p:cNvSpPr txBox="1"/>
          <p:nvPr/>
        </p:nvSpPr>
        <p:spPr>
          <a:xfrm>
            <a:off x="457199" y="1289286"/>
            <a:ext cx="5577840" cy="4373577"/>
          </a:xfrm>
          <a:prstGeom prst="rect">
            <a:avLst/>
          </a:prstGeom>
          <a:solidFill>
            <a:schemeClr val="tx2"/>
          </a:solidFill>
        </p:spPr>
        <p:txBody>
          <a:bodyPr wrap="square" lIns="182880" tIns="182880" rIns="182880" bIns="182880" rtlCol="0">
            <a:noAutofit/>
          </a:bodyPr>
          <a:lstStyle/>
          <a:p>
            <a:r>
              <a:rPr lang="en-US" sz="2400" b="1" dirty="0">
                <a:solidFill>
                  <a:schemeClr val="bg1"/>
                </a:solidFill>
              </a:rPr>
              <a:t>MASTER PLAN REPORT</a:t>
            </a:r>
          </a:p>
          <a:p>
            <a:endParaRPr lang="en-US" sz="2400" b="1" dirty="0">
              <a:solidFill>
                <a:schemeClr val="bg1"/>
              </a:solidFill>
            </a:endParaRPr>
          </a:p>
          <a:p>
            <a:pPr marL="457200" indent="-457200">
              <a:buFont typeface="+mj-lt"/>
              <a:buAutoNum type="arabicPeriod"/>
            </a:pPr>
            <a:r>
              <a:rPr lang="en-US" sz="2000" dirty="0">
                <a:solidFill>
                  <a:schemeClr val="bg1"/>
                </a:solidFill>
              </a:rPr>
              <a:t>Introduction </a:t>
            </a:r>
            <a:r>
              <a:rPr lang="en-US" sz="2000" i="1" dirty="0">
                <a:solidFill>
                  <a:schemeClr val="bg1"/>
                </a:solidFill>
              </a:rPr>
              <a:t>(1 page)</a:t>
            </a:r>
          </a:p>
          <a:p>
            <a:pPr marL="457200" indent="-457200">
              <a:buFont typeface="+mj-lt"/>
              <a:buAutoNum type="arabicPeriod"/>
            </a:pPr>
            <a:r>
              <a:rPr lang="en-US" sz="2000" dirty="0">
                <a:solidFill>
                  <a:schemeClr val="bg1"/>
                </a:solidFill>
              </a:rPr>
              <a:t>Vision Statement &amp; Guiding Principles </a:t>
            </a:r>
            <a:r>
              <a:rPr lang="en-US" sz="2000" i="1" dirty="0">
                <a:solidFill>
                  <a:schemeClr val="bg1"/>
                </a:solidFill>
              </a:rPr>
              <a:t>(1)</a:t>
            </a:r>
          </a:p>
          <a:p>
            <a:pPr marL="457200" indent="-457200">
              <a:buFont typeface="+mj-lt"/>
              <a:buAutoNum type="arabicPeriod"/>
            </a:pPr>
            <a:r>
              <a:rPr lang="en-US" sz="2000" dirty="0">
                <a:solidFill>
                  <a:schemeClr val="bg1"/>
                </a:solidFill>
              </a:rPr>
              <a:t>Assumptions </a:t>
            </a:r>
            <a:r>
              <a:rPr lang="en-US" sz="2000" i="1" dirty="0">
                <a:solidFill>
                  <a:schemeClr val="bg1"/>
                </a:solidFill>
              </a:rPr>
              <a:t>(1)</a:t>
            </a:r>
          </a:p>
          <a:p>
            <a:pPr marL="457200" indent="-457200">
              <a:buFont typeface="+mj-lt"/>
              <a:buAutoNum type="arabicPeriod"/>
            </a:pPr>
            <a:r>
              <a:rPr lang="en-US" sz="2000" dirty="0">
                <a:solidFill>
                  <a:schemeClr val="bg1"/>
                </a:solidFill>
              </a:rPr>
              <a:t>Existing Conditions </a:t>
            </a:r>
            <a:r>
              <a:rPr lang="en-US" sz="2000" i="1" dirty="0">
                <a:solidFill>
                  <a:schemeClr val="bg1"/>
                </a:solidFill>
              </a:rPr>
              <a:t>(+/- 10)</a:t>
            </a:r>
          </a:p>
          <a:p>
            <a:pPr marL="457200" indent="-457200">
              <a:buFont typeface="+mj-lt"/>
              <a:buAutoNum type="arabicPeriod"/>
            </a:pPr>
            <a:r>
              <a:rPr lang="en-US" sz="2000" dirty="0">
                <a:solidFill>
                  <a:schemeClr val="bg1"/>
                </a:solidFill>
              </a:rPr>
              <a:t>Community Engagement Findings </a:t>
            </a:r>
            <a:r>
              <a:rPr lang="en-US" sz="2000" i="1" dirty="0">
                <a:solidFill>
                  <a:schemeClr val="bg1"/>
                </a:solidFill>
              </a:rPr>
              <a:t>(+/- 3)</a:t>
            </a:r>
          </a:p>
          <a:p>
            <a:pPr marL="457200" indent="-457200">
              <a:buFont typeface="+mj-lt"/>
              <a:buAutoNum type="arabicPeriod"/>
            </a:pPr>
            <a:r>
              <a:rPr lang="en-US" sz="2000" dirty="0">
                <a:solidFill>
                  <a:schemeClr val="bg1"/>
                </a:solidFill>
              </a:rPr>
              <a:t>Space Program </a:t>
            </a:r>
            <a:r>
              <a:rPr lang="en-US" sz="2000" i="1" dirty="0">
                <a:solidFill>
                  <a:schemeClr val="bg1"/>
                </a:solidFill>
              </a:rPr>
              <a:t>(+/- 3)</a:t>
            </a:r>
          </a:p>
          <a:p>
            <a:pPr marL="457200" indent="-457200">
              <a:buFont typeface="+mj-lt"/>
              <a:buAutoNum type="arabicPeriod"/>
            </a:pPr>
            <a:r>
              <a:rPr lang="en-US" sz="2000" dirty="0">
                <a:solidFill>
                  <a:schemeClr val="bg1"/>
                </a:solidFill>
              </a:rPr>
              <a:t>Scenarios </a:t>
            </a:r>
            <a:r>
              <a:rPr lang="en-US" sz="2000" i="1" dirty="0">
                <a:solidFill>
                  <a:schemeClr val="bg1"/>
                </a:solidFill>
              </a:rPr>
              <a:t>(+/- 10)</a:t>
            </a:r>
          </a:p>
          <a:p>
            <a:pPr marL="457200" indent="-457200">
              <a:buFont typeface="+mj-lt"/>
              <a:buAutoNum type="arabicPeriod"/>
            </a:pPr>
            <a:r>
              <a:rPr lang="en-US" sz="2000" dirty="0">
                <a:solidFill>
                  <a:schemeClr val="bg1"/>
                </a:solidFill>
              </a:rPr>
              <a:t>Financial Analysis (+/- 2)</a:t>
            </a:r>
          </a:p>
          <a:p>
            <a:pPr marL="457200" indent="-457200">
              <a:buFont typeface="+mj-lt"/>
              <a:buAutoNum type="arabicPeriod"/>
            </a:pPr>
            <a:r>
              <a:rPr lang="en-US" sz="2000" dirty="0">
                <a:solidFill>
                  <a:schemeClr val="bg1"/>
                </a:solidFill>
              </a:rPr>
              <a:t>Timeline </a:t>
            </a:r>
            <a:r>
              <a:rPr lang="en-US" sz="2000" i="1" dirty="0">
                <a:solidFill>
                  <a:schemeClr val="bg1"/>
                </a:solidFill>
              </a:rPr>
              <a:t>(1+)</a:t>
            </a:r>
          </a:p>
          <a:p>
            <a:pPr marL="457200" indent="-457200">
              <a:buFont typeface="+mj-lt"/>
              <a:buAutoNum type="arabicPeriod"/>
            </a:pPr>
            <a:r>
              <a:rPr lang="en-US" sz="2000" dirty="0">
                <a:solidFill>
                  <a:schemeClr val="bg1"/>
                </a:solidFill>
              </a:rPr>
              <a:t>Recommendations &amp; Next Steps </a:t>
            </a:r>
            <a:r>
              <a:rPr lang="en-US" sz="2000" i="1" dirty="0">
                <a:solidFill>
                  <a:schemeClr val="bg1"/>
                </a:solidFill>
              </a:rPr>
              <a:t>(1)</a:t>
            </a:r>
          </a:p>
        </p:txBody>
      </p:sp>
      <p:sp>
        <p:nvSpPr>
          <p:cNvPr id="4" name="TextBox 3">
            <a:extLst>
              <a:ext uri="{FF2B5EF4-FFF2-40B4-BE49-F238E27FC236}">
                <a16:creationId xmlns:a16="http://schemas.microsoft.com/office/drawing/2014/main" id="{ADE05440-9B34-4819-8510-842A5FAF9E92}"/>
              </a:ext>
            </a:extLst>
          </p:cNvPr>
          <p:cNvSpPr txBox="1"/>
          <p:nvPr/>
        </p:nvSpPr>
        <p:spPr>
          <a:xfrm>
            <a:off x="6156961" y="1289286"/>
            <a:ext cx="5577840" cy="4373577"/>
          </a:xfrm>
          <a:prstGeom prst="rect">
            <a:avLst/>
          </a:prstGeom>
          <a:solidFill>
            <a:schemeClr val="accent2"/>
          </a:solidFill>
        </p:spPr>
        <p:txBody>
          <a:bodyPr wrap="square" lIns="182880" tIns="182880" rIns="182880" bIns="182880" rtlCol="0">
            <a:noAutofit/>
          </a:bodyPr>
          <a:lstStyle/>
          <a:p>
            <a:r>
              <a:rPr lang="en-US" sz="2400" b="1" dirty="0">
                <a:solidFill>
                  <a:schemeClr val="bg1"/>
                </a:solidFill>
              </a:rPr>
              <a:t>APPENDIX</a:t>
            </a:r>
          </a:p>
          <a:p>
            <a:endParaRPr lang="en-US" sz="2400" b="1" dirty="0">
              <a:solidFill>
                <a:schemeClr val="bg1"/>
              </a:solidFill>
            </a:endParaRPr>
          </a:p>
          <a:p>
            <a:pPr marL="457200" indent="-457200">
              <a:buFont typeface="+mj-lt"/>
              <a:buAutoNum type="arabicPeriod"/>
            </a:pPr>
            <a:r>
              <a:rPr lang="en-US" sz="2000" dirty="0">
                <a:solidFill>
                  <a:schemeClr val="bg1"/>
                </a:solidFill>
              </a:rPr>
              <a:t>Detailed Program Spreadsheets</a:t>
            </a:r>
          </a:p>
          <a:p>
            <a:pPr marL="457200" indent="-457200">
              <a:buFont typeface="+mj-lt"/>
              <a:buAutoNum type="arabicPeriod"/>
            </a:pPr>
            <a:r>
              <a:rPr lang="en-US" sz="2000" dirty="0">
                <a:solidFill>
                  <a:schemeClr val="bg1"/>
                </a:solidFill>
              </a:rPr>
              <a:t>Detailed Cost Estimate Calculations</a:t>
            </a:r>
          </a:p>
          <a:p>
            <a:pPr marL="457200" indent="-457200">
              <a:buFont typeface="+mj-lt"/>
              <a:buAutoNum type="arabicPeriod"/>
            </a:pPr>
            <a:r>
              <a:rPr lang="en-US" sz="2000" dirty="0">
                <a:solidFill>
                  <a:schemeClr val="bg1"/>
                </a:solidFill>
              </a:rPr>
              <a:t>Precedents &amp; Benchmarks</a:t>
            </a:r>
          </a:p>
          <a:p>
            <a:pPr marL="457200" indent="-457200">
              <a:buFont typeface="+mj-lt"/>
              <a:buAutoNum type="arabicPeriod"/>
            </a:pPr>
            <a:r>
              <a:rPr lang="en-US" sz="2000" dirty="0">
                <a:solidFill>
                  <a:schemeClr val="bg1"/>
                </a:solidFill>
              </a:rPr>
              <a:t>Community Engagement Notes / Backup</a:t>
            </a:r>
          </a:p>
          <a:p>
            <a:pPr marL="457200" indent="-457200">
              <a:buFont typeface="+mj-lt"/>
              <a:buAutoNum type="arabicPeriod"/>
            </a:pPr>
            <a:r>
              <a:rPr lang="en-US" sz="2000" dirty="0">
                <a:solidFill>
                  <a:schemeClr val="bg1"/>
                </a:solidFill>
              </a:rPr>
              <a:t>Technical Reports as needed</a:t>
            </a:r>
          </a:p>
          <a:p>
            <a:pPr marL="457200" indent="-457200">
              <a:buFont typeface="+mj-lt"/>
              <a:buAutoNum type="arabicPeriod"/>
            </a:pPr>
            <a:endParaRPr lang="en-US" sz="2000" dirty="0">
              <a:solidFill>
                <a:schemeClr val="bg1"/>
              </a:solidFill>
            </a:endParaRPr>
          </a:p>
        </p:txBody>
      </p:sp>
    </p:spTree>
    <p:extLst>
      <p:ext uri="{BB962C8B-B14F-4D97-AF65-F5344CB8AC3E}">
        <p14:creationId xmlns:p14="http://schemas.microsoft.com/office/powerpoint/2010/main" val="313647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j-ea"/>
                <a:cs typeface="+mj-cs"/>
              </a:rPr>
              <a:t>COMMUNITY ENGAGEMENT FINDINGS</a:t>
            </a:r>
          </a:p>
        </p:txBody>
      </p:sp>
      <p:sp>
        <p:nvSpPr>
          <p:cNvPr id="5" name="TextBox 4">
            <a:extLst>
              <a:ext uri="{FF2B5EF4-FFF2-40B4-BE49-F238E27FC236}">
                <a16:creationId xmlns:a16="http://schemas.microsoft.com/office/drawing/2014/main" id="{88986999-5527-4795-AA4C-2CAFB5E65D5C}"/>
              </a:ext>
            </a:extLst>
          </p:cNvPr>
          <p:cNvSpPr txBox="1"/>
          <p:nvPr/>
        </p:nvSpPr>
        <p:spPr>
          <a:xfrm>
            <a:off x="457200" y="1241969"/>
            <a:ext cx="5470358" cy="400110"/>
          </a:xfrm>
          <a:prstGeom prst="rect">
            <a:avLst/>
          </a:prstGeom>
          <a:noFill/>
        </p:spPr>
        <p:txBody>
          <a:bodyPr wrap="square" rtlCol="0">
            <a:spAutoFit/>
          </a:bodyPr>
          <a:lstStyle/>
          <a:p>
            <a:r>
              <a:rPr lang="en-US" sz="2000" b="1" dirty="0"/>
              <a:t>Faculty Wishlist (20 Replies)</a:t>
            </a:r>
            <a:r>
              <a:rPr lang="en-US" sz="2000" dirty="0">
                <a:solidFill>
                  <a:srgbClr val="FF0000"/>
                </a:solidFill>
              </a:rPr>
              <a:t> </a:t>
            </a:r>
          </a:p>
        </p:txBody>
      </p:sp>
      <p:sp>
        <p:nvSpPr>
          <p:cNvPr id="8" name="TextBox 7">
            <a:extLst>
              <a:ext uri="{FF2B5EF4-FFF2-40B4-BE49-F238E27FC236}">
                <a16:creationId xmlns:a16="http://schemas.microsoft.com/office/drawing/2014/main" id="{CAFFC5B7-DBA3-4D04-A1F6-13F734ADDC81}"/>
              </a:ext>
            </a:extLst>
          </p:cNvPr>
          <p:cNvSpPr txBox="1"/>
          <p:nvPr/>
        </p:nvSpPr>
        <p:spPr>
          <a:xfrm>
            <a:off x="6938210" y="1241969"/>
            <a:ext cx="4975494" cy="400110"/>
          </a:xfrm>
          <a:prstGeom prst="rect">
            <a:avLst/>
          </a:prstGeom>
          <a:noFill/>
        </p:spPr>
        <p:txBody>
          <a:bodyPr wrap="square" rtlCol="0">
            <a:spAutoFit/>
          </a:bodyPr>
          <a:lstStyle/>
          <a:p>
            <a:r>
              <a:rPr lang="en-US" sz="2000" b="1" dirty="0"/>
              <a:t>Student Wishlist (XX Replies)</a:t>
            </a:r>
          </a:p>
        </p:txBody>
      </p:sp>
      <p:sp>
        <p:nvSpPr>
          <p:cNvPr id="9" name="TextBox 8">
            <a:extLst>
              <a:ext uri="{FF2B5EF4-FFF2-40B4-BE49-F238E27FC236}">
                <a16:creationId xmlns:a16="http://schemas.microsoft.com/office/drawing/2014/main" id="{2AE692DF-EA65-47BE-B690-A1386D8B469F}"/>
              </a:ext>
            </a:extLst>
          </p:cNvPr>
          <p:cNvSpPr txBox="1"/>
          <p:nvPr/>
        </p:nvSpPr>
        <p:spPr>
          <a:xfrm>
            <a:off x="7097385" y="2706018"/>
            <a:ext cx="3283974" cy="369332"/>
          </a:xfrm>
          <a:prstGeom prst="rect">
            <a:avLst/>
          </a:prstGeom>
          <a:noFill/>
        </p:spPr>
        <p:txBody>
          <a:bodyPr wrap="square">
            <a:spAutoFit/>
          </a:bodyPr>
          <a:lstStyle/>
          <a:p>
            <a:r>
              <a:rPr lang="en-US" sz="1800" dirty="0">
                <a:solidFill>
                  <a:srgbClr val="FF0000"/>
                </a:solidFill>
              </a:rPr>
              <a:t>Information Coming from Andrea</a:t>
            </a:r>
          </a:p>
        </p:txBody>
      </p:sp>
      <p:sp>
        <p:nvSpPr>
          <p:cNvPr id="10" name="TextBox 9">
            <a:extLst>
              <a:ext uri="{FF2B5EF4-FFF2-40B4-BE49-F238E27FC236}">
                <a16:creationId xmlns:a16="http://schemas.microsoft.com/office/drawing/2014/main" id="{96C0EED6-53D8-497D-86E6-3FA76423015C}"/>
              </a:ext>
            </a:extLst>
          </p:cNvPr>
          <p:cNvSpPr txBox="1"/>
          <p:nvPr/>
        </p:nvSpPr>
        <p:spPr>
          <a:xfrm>
            <a:off x="3397234" y="5616031"/>
            <a:ext cx="3811508" cy="923330"/>
          </a:xfrm>
          <a:prstGeom prst="rect">
            <a:avLst/>
          </a:prstGeom>
          <a:noFill/>
        </p:spPr>
        <p:txBody>
          <a:bodyPr wrap="square">
            <a:spAutoFit/>
          </a:bodyPr>
          <a:lstStyle/>
          <a:p>
            <a:r>
              <a:rPr lang="en-US" sz="1800" dirty="0"/>
              <a:t>“I’d love to see if we could redesign our current space at the same time as expanding.” – teacher</a:t>
            </a:r>
          </a:p>
        </p:txBody>
      </p:sp>
      <p:sp>
        <p:nvSpPr>
          <p:cNvPr id="11" name="TextBox 10">
            <a:extLst>
              <a:ext uri="{FF2B5EF4-FFF2-40B4-BE49-F238E27FC236}">
                <a16:creationId xmlns:a16="http://schemas.microsoft.com/office/drawing/2014/main" id="{D57B4BDF-CDE5-482C-9BAB-6785B85DA353}"/>
              </a:ext>
            </a:extLst>
          </p:cNvPr>
          <p:cNvSpPr txBox="1"/>
          <p:nvPr/>
        </p:nvSpPr>
        <p:spPr>
          <a:xfrm>
            <a:off x="7880784" y="3584397"/>
            <a:ext cx="3811508" cy="646331"/>
          </a:xfrm>
          <a:prstGeom prst="rect">
            <a:avLst/>
          </a:prstGeom>
          <a:noFill/>
        </p:spPr>
        <p:txBody>
          <a:bodyPr wrap="square">
            <a:spAutoFit/>
          </a:bodyPr>
          <a:lstStyle/>
          <a:p>
            <a:r>
              <a:rPr lang="en-US" sz="1800" dirty="0"/>
              <a:t>“Can we find a student quote?” – student (grade X?)</a:t>
            </a:r>
          </a:p>
        </p:txBody>
      </p:sp>
      <p:graphicFrame>
        <p:nvGraphicFramePr>
          <p:cNvPr id="13" name="Chart 12">
            <a:extLst>
              <a:ext uri="{FF2B5EF4-FFF2-40B4-BE49-F238E27FC236}">
                <a16:creationId xmlns:a16="http://schemas.microsoft.com/office/drawing/2014/main" id="{45AD2151-CD5A-4E4A-8B32-B293799FD9A5}"/>
              </a:ext>
            </a:extLst>
          </p:cNvPr>
          <p:cNvGraphicFramePr>
            <a:graphicFrameLocks/>
          </p:cNvGraphicFramePr>
          <p:nvPr>
            <p:extLst>
              <p:ext uri="{D42A27DB-BD31-4B8C-83A1-F6EECF244321}">
                <p14:modId xmlns:p14="http://schemas.microsoft.com/office/powerpoint/2010/main" val="2407266072"/>
              </p:ext>
            </p:extLst>
          </p:nvPr>
        </p:nvGraphicFramePr>
        <p:xfrm>
          <a:off x="499708" y="1642079"/>
          <a:ext cx="4178710" cy="60317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8939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SPACE PROGRAM</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2302DC93-3E46-42FC-81CB-A267EEEB7B56}"/>
              </a:ext>
            </a:extLst>
          </p:cNvPr>
          <p:cNvSpPr txBox="1"/>
          <p:nvPr/>
        </p:nvSpPr>
        <p:spPr>
          <a:xfrm>
            <a:off x="457198" y="1386348"/>
            <a:ext cx="11109159" cy="5262979"/>
          </a:xfrm>
          <a:prstGeom prst="rect">
            <a:avLst/>
          </a:prstGeom>
          <a:noFill/>
        </p:spPr>
        <p:txBody>
          <a:bodyPr wrap="square" rtlCol="0">
            <a:spAutoFit/>
          </a:bodyPr>
          <a:lstStyle/>
          <a:p>
            <a:r>
              <a:rPr lang="en-US" sz="2800" b="1" dirty="0"/>
              <a:t>+/- 3 pages: 1 page of summary plus detail</a:t>
            </a:r>
          </a:p>
          <a:p>
            <a:endParaRPr lang="en-US" sz="2800" dirty="0"/>
          </a:p>
          <a:p>
            <a:pPr marL="285750" indent="-285750">
              <a:buFont typeface="Arial" panose="020B0604020202020204" pitchFamily="34" charset="0"/>
              <a:buChar char="•"/>
            </a:pPr>
            <a:r>
              <a:rPr lang="en-US" sz="2800" dirty="0"/>
              <a:t>Explain methodology for developing the program (e.g. based on statewide benchmarks for similar schools and MCCPS projected enrollment, etc.)</a:t>
            </a:r>
          </a:p>
          <a:p>
            <a:pPr marL="285750" indent="-285750">
              <a:buFont typeface="Arial" panose="020B0604020202020204" pitchFamily="34" charset="0"/>
              <a:buChar char="•"/>
            </a:pPr>
            <a:r>
              <a:rPr lang="en-US" sz="2800" dirty="0"/>
              <a:t>Space summary worksheet – summary of total area by category on first page followed by detail with room counts on following pages</a:t>
            </a:r>
          </a:p>
          <a:p>
            <a:pPr marL="285750" indent="-285750">
              <a:buFont typeface="Arial" panose="020B0604020202020204" pitchFamily="34" charset="0"/>
              <a:buChar char="•"/>
            </a:pPr>
            <a:r>
              <a:rPr lang="en-US" sz="2800" dirty="0"/>
              <a:t>Compare needs vs existing, identify delta</a:t>
            </a:r>
          </a:p>
          <a:p>
            <a:pPr marL="285750" indent="-285750">
              <a:buFont typeface="Arial" panose="020B0604020202020204" pitchFamily="34" charset="0"/>
              <a:buChar char="•"/>
            </a:pPr>
            <a:r>
              <a:rPr lang="en-US" sz="2800" dirty="0"/>
              <a:t>Quantify available space in the warehouse and compare to additional space needs</a:t>
            </a:r>
          </a:p>
          <a:p>
            <a:pPr marL="285750" indent="-285750">
              <a:buFont typeface="Arial" panose="020B0604020202020204" pitchFamily="34" charset="0"/>
              <a:buChar char="•"/>
            </a:pPr>
            <a:r>
              <a:rPr lang="en-US" sz="2800" dirty="0"/>
              <a:t>Identify any remaining unused capacity</a:t>
            </a:r>
          </a:p>
          <a:p>
            <a:pPr marL="285750" indent="-285750">
              <a:buFont typeface="Arial" panose="020B0604020202020204" pitchFamily="34" charset="0"/>
              <a:buChar char="•"/>
            </a:pPr>
            <a:r>
              <a:rPr lang="en-US" sz="2800" dirty="0"/>
              <a:t>Discuss how to handle program that won’t fit into existing building?</a:t>
            </a:r>
          </a:p>
        </p:txBody>
      </p:sp>
    </p:spTree>
    <p:extLst>
      <p:ext uri="{BB962C8B-B14F-4D97-AF65-F5344CB8AC3E}">
        <p14:creationId xmlns:p14="http://schemas.microsoft.com/office/powerpoint/2010/main" val="130869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03BCA02-3075-4445-9B52-A17BCA37765D}"/>
              </a:ext>
            </a:extLst>
          </p:cNvPr>
          <p:cNvSpPr/>
          <p:nvPr/>
        </p:nvSpPr>
        <p:spPr>
          <a:xfrm>
            <a:off x="4010092" y="1739102"/>
            <a:ext cx="3357717" cy="1927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SCENARIOS - OVERVIEW</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5" name="TextBox 4">
            <a:extLst>
              <a:ext uri="{FF2B5EF4-FFF2-40B4-BE49-F238E27FC236}">
                <a16:creationId xmlns:a16="http://schemas.microsoft.com/office/drawing/2014/main" id="{67F9F466-E475-4C53-ADA5-FF10F4E69948}"/>
              </a:ext>
            </a:extLst>
          </p:cNvPr>
          <p:cNvSpPr txBox="1"/>
          <p:nvPr/>
        </p:nvSpPr>
        <p:spPr>
          <a:xfrm>
            <a:off x="457200" y="1241969"/>
            <a:ext cx="2508580" cy="400110"/>
          </a:xfrm>
          <a:prstGeom prst="rect">
            <a:avLst/>
          </a:prstGeom>
          <a:noFill/>
        </p:spPr>
        <p:txBody>
          <a:bodyPr wrap="square" rtlCol="0">
            <a:spAutoFit/>
          </a:bodyPr>
          <a:lstStyle/>
          <a:p>
            <a:r>
              <a:rPr lang="en-US" sz="2000" b="1" dirty="0"/>
              <a:t>Option 1</a:t>
            </a:r>
          </a:p>
        </p:txBody>
      </p:sp>
      <p:sp>
        <p:nvSpPr>
          <p:cNvPr id="6" name="TextBox 5">
            <a:extLst>
              <a:ext uri="{FF2B5EF4-FFF2-40B4-BE49-F238E27FC236}">
                <a16:creationId xmlns:a16="http://schemas.microsoft.com/office/drawing/2014/main" id="{E5E16DDB-2BF1-4CE9-AD3A-E6E3BC2C3F30}"/>
              </a:ext>
            </a:extLst>
          </p:cNvPr>
          <p:cNvSpPr txBox="1"/>
          <p:nvPr/>
        </p:nvSpPr>
        <p:spPr>
          <a:xfrm>
            <a:off x="457199" y="3666199"/>
            <a:ext cx="3357715" cy="2862322"/>
          </a:xfrm>
          <a:prstGeom prst="rect">
            <a:avLst/>
          </a:prstGeom>
          <a:noFill/>
        </p:spPr>
        <p:txBody>
          <a:bodyPr wrap="square" rtlCol="0">
            <a:spAutoFit/>
          </a:bodyPr>
          <a:lstStyle/>
          <a:p>
            <a:r>
              <a:rPr lang="en-US" sz="2000" dirty="0"/>
              <a:t>Exterior Refresh</a:t>
            </a:r>
          </a:p>
          <a:p>
            <a:r>
              <a:rPr lang="en-US" sz="2000" dirty="0"/>
              <a:t>+ Increase Curb Appeal</a:t>
            </a:r>
          </a:p>
          <a:p>
            <a:r>
              <a:rPr lang="en-US" sz="2000" dirty="0"/>
              <a:t>+ Fix Deferred Maintenance</a:t>
            </a:r>
          </a:p>
          <a:p>
            <a:r>
              <a:rPr lang="en-US" sz="2000" dirty="0"/>
              <a:t>+ Address Security Concerns</a:t>
            </a:r>
          </a:p>
          <a:p>
            <a:r>
              <a:rPr lang="en-US" sz="2000" dirty="0"/>
              <a:t>- No Interior Improvements</a:t>
            </a:r>
          </a:p>
          <a:p>
            <a:pPr marL="342900" indent="-342900">
              <a:buFontTx/>
              <a:buChar char="-"/>
            </a:pPr>
            <a:endParaRPr lang="en-US" sz="2000" dirty="0"/>
          </a:p>
          <a:p>
            <a:r>
              <a:rPr lang="en-US" sz="2000" dirty="0"/>
              <a:t>Capital Cost:</a:t>
            </a:r>
          </a:p>
          <a:p>
            <a:r>
              <a:rPr lang="en-US" sz="2000" dirty="0"/>
              <a:t>Operating Cost:</a:t>
            </a:r>
          </a:p>
          <a:p>
            <a:r>
              <a:rPr lang="en-US" sz="2000" dirty="0"/>
              <a:t>Revenue: none</a:t>
            </a:r>
          </a:p>
        </p:txBody>
      </p:sp>
      <p:sp>
        <p:nvSpPr>
          <p:cNvPr id="14" name="TextBox 13">
            <a:extLst>
              <a:ext uri="{FF2B5EF4-FFF2-40B4-BE49-F238E27FC236}">
                <a16:creationId xmlns:a16="http://schemas.microsoft.com/office/drawing/2014/main" id="{59142D1F-C92F-40DA-B1DF-7790BFBF32FA}"/>
              </a:ext>
            </a:extLst>
          </p:cNvPr>
          <p:cNvSpPr txBox="1"/>
          <p:nvPr/>
        </p:nvSpPr>
        <p:spPr>
          <a:xfrm>
            <a:off x="4010093" y="1241969"/>
            <a:ext cx="2508580" cy="400110"/>
          </a:xfrm>
          <a:prstGeom prst="rect">
            <a:avLst/>
          </a:prstGeom>
          <a:noFill/>
        </p:spPr>
        <p:txBody>
          <a:bodyPr wrap="square" rtlCol="0">
            <a:spAutoFit/>
          </a:bodyPr>
          <a:lstStyle/>
          <a:p>
            <a:r>
              <a:rPr lang="en-US" sz="2000" b="1" dirty="0"/>
              <a:t>Option 2</a:t>
            </a:r>
          </a:p>
        </p:txBody>
      </p:sp>
      <p:sp>
        <p:nvSpPr>
          <p:cNvPr id="15" name="TextBox 14">
            <a:extLst>
              <a:ext uri="{FF2B5EF4-FFF2-40B4-BE49-F238E27FC236}">
                <a16:creationId xmlns:a16="http://schemas.microsoft.com/office/drawing/2014/main" id="{0E87E2B3-781B-4398-9718-11B62C6EABDA}"/>
              </a:ext>
            </a:extLst>
          </p:cNvPr>
          <p:cNvSpPr txBox="1"/>
          <p:nvPr/>
        </p:nvSpPr>
        <p:spPr>
          <a:xfrm>
            <a:off x="4010092" y="3666199"/>
            <a:ext cx="3357715" cy="2862322"/>
          </a:xfrm>
          <a:prstGeom prst="rect">
            <a:avLst/>
          </a:prstGeom>
          <a:noFill/>
        </p:spPr>
        <p:txBody>
          <a:bodyPr wrap="square" rtlCol="0">
            <a:spAutoFit/>
          </a:bodyPr>
          <a:lstStyle/>
          <a:p>
            <a:r>
              <a:rPr lang="en-US" sz="2000" dirty="0">
                <a:solidFill>
                  <a:srgbClr val="FF0000"/>
                </a:solidFill>
              </a:rPr>
              <a:t>Capture Warehouse Space</a:t>
            </a:r>
          </a:p>
          <a:p>
            <a:r>
              <a:rPr lang="en-US" sz="2000" dirty="0">
                <a:solidFill>
                  <a:srgbClr val="FF0000"/>
                </a:solidFill>
              </a:rPr>
              <a:t>+ pro</a:t>
            </a:r>
          </a:p>
          <a:p>
            <a:r>
              <a:rPr lang="en-US" sz="2000" dirty="0">
                <a:solidFill>
                  <a:srgbClr val="FF0000"/>
                </a:solidFill>
              </a:rPr>
              <a:t>+ pro</a:t>
            </a:r>
          </a:p>
          <a:p>
            <a:r>
              <a:rPr lang="en-US" sz="2000" dirty="0">
                <a:solidFill>
                  <a:srgbClr val="FF0000"/>
                </a:solidFill>
              </a:rPr>
              <a:t>- con</a:t>
            </a:r>
          </a:p>
          <a:p>
            <a:r>
              <a:rPr lang="en-US" sz="2000" dirty="0">
                <a:solidFill>
                  <a:srgbClr val="FF0000"/>
                </a:solidFill>
              </a:rPr>
              <a:t>- con</a:t>
            </a:r>
          </a:p>
          <a:p>
            <a:endParaRPr lang="en-US" sz="2000" dirty="0">
              <a:solidFill>
                <a:srgbClr val="FF0000"/>
              </a:solidFill>
            </a:endParaRPr>
          </a:p>
          <a:p>
            <a:r>
              <a:rPr lang="en-US" sz="2000" dirty="0">
                <a:solidFill>
                  <a:srgbClr val="FF0000"/>
                </a:solidFill>
              </a:rPr>
              <a:t>Capital Cost:</a:t>
            </a:r>
          </a:p>
          <a:p>
            <a:r>
              <a:rPr lang="en-US" sz="2000" dirty="0">
                <a:solidFill>
                  <a:srgbClr val="FF0000"/>
                </a:solidFill>
              </a:rPr>
              <a:t>Operating Cost:</a:t>
            </a:r>
          </a:p>
          <a:p>
            <a:r>
              <a:rPr lang="en-US" sz="2000" dirty="0">
                <a:solidFill>
                  <a:srgbClr val="FF0000"/>
                </a:solidFill>
              </a:rPr>
              <a:t>Revenue:</a:t>
            </a:r>
          </a:p>
        </p:txBody>
      </p:sp>
      <p:sp>
        <p:nvSpPr>
          <p:cNvPr id="16" name="Rectangle 15">
            <a:extLst>
              <a:ext uri="{FF2B5EF4-FFF2-40B4-BE49-F238E27FC236}">
                <a16:creationId xmlns:a16="http://schemas.microsoft.com/office/drawing/2014/main" id="{02B179C9-5F17-4AAF-A6EC-5943D73F1863}"/>
              </a:ext>
            </a:extLst>
          </p:cNvPr>
          <p:cNvSpPr/>
          <p:nvPr/>
        </p:nvSpPr>
        <p:spPr>
          <a:xfrm>
            <a:off x="7562985" y="1730293"/>
            <a:ext cx="3357717" cy="1927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E79B5-0226-4D03-AFB7-780EB9C3CE98}"/>
              </a:ext>
            </a:extLst>
          </p:cNvPr>
          <p:cNvSpPr txBox="1"/>
          <p:nvPr/>
        </p:nvSpPr>
        <p:spPr>
          <a:xfrm>
            <a:off x="7562986" y="1233160"/>
            <a:ext cx="2508580" cy="400110"/>
          </a:xfrm>
          <a:prstGeom prst="rect">
            <a:avLst/>
          </a:prstGeom>
          <a:noFill/>
        </p:spPr>
        <p:txBody>
          <a:bodyPr wrap="square" rtlCol="0">
            <a:spAutoFit/>
          </a:bodyPr>
          <a:lstStyle/>
          <a:p>
            <a:r>
              <a:rPr lang="en-US" sz="2000" b="1" dirty="0"/>
              <a:t>Option 3</a:t>
            </a:r>
          </a:p>
        </p:txBody>
      </p:sp>
      <p:sp>
        <p:nvSpPr>
          <p:cNvPr id="18" name="TextBox 17">
            <a:extLst>
              <a:ext uri="{FF2B5EF4-FFF2-40B4-BE49-F238E27FC236}">
                <a16:creationId xmlns:a16="http://schemas.microsoft.com/office/drawing/2014/main" id="{7AA3F31C-ADF4-4342-906A-9576E7ACE78C}"/>
              </a:ext>
            </a:extLst>
          </p:cNvPr>
          <p:cNvSpPr txBox="1"/>
          <p:nvPr/>
        </p:nvSpPr>
        <p:spPr>
          <a:xfrm>
            <a:off x="7562986" y="3657390"/>
            <a:ext cx="3357714" cy="2862322"/>
          </a:xfrm>
          <a:prstGeom prst="rect">
            <a:avLst/>
          </a:prstGeom>
          <a:noFill/>
        </p:spPr>
        <p:txBody>
          <a:bodyPr wrap="square" rtlCol="0">
            <a:spAutoFit/>
          </a:bodyPr>
          <a:lstStyle/>
          <a:p>
            <a:r>
              <a:rPr lang="en-US" sz="2000" dirty="0">
                <a:solidFill>
                  <a:srgbClr val="FF0000"/>
                </a:solidFill>
              </a:rPr>
              <a:t>Rework Existing Spaces</a:t>
            </a:r>
          </a:p>
          <a:p>
            <a:r>
              <a:rPr lang="en-US" sz="2000" dirty="0">
                <a:solidFill>
                  <a:srgbClr val="FF0000"/>
                </a:solidFill>
              </a:rPr>
              <a:t>+ pro</a:t>
            </a:r>
          </a:p>
          <a:p>
            <a:r>
              <a:rPr lang="en-US" sz="2000" dirty="0">
                <a:solidFill>
                  <a:srgbClr val="FF0000"/>
                </a:solidFill>
              </a:rPr>
              <a:t>+ pro</a:t>
            </a:r>
          </a:p>
          <a:p>
            <a:r>
              <a:rPr lang="en-US" sz="2000" dirty="0">
                <a:solidFill>
                  <a:srgbClr val="FF0000"/>
                </a:solidFill>
              </a:rPr>
              <a:t>- con</a:t>
            </a:r>
          </a:p>
          <a:p>
            <a:r>
              <a:rPr lang="en-US" sz="2000" dirty="0">
                <a:solidFill>
                  <a:srgbClr val="FF0000"/>
                </a:solidFill>
              </a:rPr>
              <a:t>- con</a:t>
            </a:r>
          </a:p>
          <a:p>
            <a:endParaRPr lang="en-US" sz="2000" dirty="0">
              <a:solidFill>
                <a:srgbClr val="FF0000"/>
              </a:solidFill>
            </a:endParaRPr>
          </a:p>
          <a:p>
            <a:r>
              <a:rPr lang="en-US" sz="2000" dirty="0">
                <a:solidFill>
                  <a:srgbClr val="FF0000"/>
                </a:solidFill>
              </a:rPr>
              <a:t>Capital Cost:</a:t>
            </a:r>
          </a:p>
          <a:p>
            <a:r>
              <a:rPr lang="en-US" sz="2000" dirty="0">
                <a:solidFill>
                  <a:srgbClr val="FF0000"/>
                </a:solidFill>
              </a:rPr>
              <a:t>Operating Cost:</a:t>
            </a:r>
          </a:p>
          <a:p>
            <a:r>
              <a:rPr lang="en-US" sz="2000" dirty="0">
                <a:solidFill>
                  <a:srgbClr val="FF0000"/>
                </a:solidFill>
              </a:rPr>
              <a:t>Revenue:</a:t>
            </a:r>
          </a:p>
        </p:txBody>
      </p:sp>
      <p:pic>
        <p:nvPicPr>
          <p:cNvPr id="20" name="Picture 19" descr="A picture containing sky, outdoor, yellow, aircraft&#10;&#10;Description automatically generated">
            <a:extLst>
              <a:ext uri="{FF2B5EF4-FFF2-40B4-BE49-F238E27FC236}">
                <a16:creationId xmlns:a16="http://schemas.microsoft.com/office/drawing/2014/main" id="{28B0BB9B-D20F-4202-8F1C-78F4B46B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8" y="1739103"/>
            <a:ext cx="3361145" cy="1928330"/>
          </a:xfrm>
          <a:prstGeom prst="rect">
            <a:avLst/>
          </a:prstGeom>
        </p:spPr>
      </p:pic>
    </p:spTree>
    <p:extLst>
      <p:ext uri="{BB962C8B-B14F-4D97-AF65-F5344CB8AC3E}">
        <p14:creationId xmlns:p14="http://schemas.microsoft.com/office/powerpoint/2010/main" val="254760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SCENARIO DETAIL</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2302DC93-3E46-42FC-81CB-A267EEEB7B56}"/>
              </a:ext>
            </a:extLst>
          </p:cNvPr>
          <p:cNvSpPr txBox="1"/>
          <p:nvPr/>
        </p:nvSpPr>
        <p:spPr>
          <a:xfrm>
            <a:off x="457199" y="1386348"/>
            <a:ext cx="11165306" cy="5262979"/>
          </a:xfrm>
          <a:prstGeom prst="rect">
            <a:avLst/>
          </a:prstGeom>
          <a:noFill/>
        </p:spPr>
        <p:txBody>
          <a:bodyPr wrap="square" rtlCol="0">
            <a:spAutoFit/>
          </a:bodyPr>
          <a:lstStyle/>
          <a:p>
            <a:r>
              <a:rPr lang="en-US" sz="2800" b="1" dirty="0"/>
              <a:t>+/- 3 pages on each option</a:t>
            </a:r>
          </a:p>
          <a:p>
            <a:endParaRPr lang="en-US" sz="2800" b="1" dirty="0"/>
          </a:p>
          <a:p>
            <a:pPr marL="285750" indent="-285750">
              <a:buFont typeface="Arial" panose="020B0604020202020204" pitchFamily="34" charset="0"/>
              <a:buChar char="•"/>
            </a:pPr>
            <a:r>
              <a:rPr lang="en-US" sz="2800" b="1" dirty="0"/>
              <a:t>1</a:t>
            </a:r>
            <a:r>
              <a:rPr lang="en-US" sz="2800" b="1" baseline="30000" dirty="0"/>
              <a:t>st</a:t>
            </a:r>
            <a:r>
              <a:rPr lang="en-US" sz="2800" b="1" dirty="0"/>
              <a:t> page</a:t>
            </a:r>
          </a:p>
          <a:p>
            <a:pPr marL="742950" lvl="1" indent="-285750">
              <a:buFont typeface="Arial" panose="020B0604020202020204" pitchFamily="34" charset="0"/>
              <a:buChar char="•"/>
            </a:pPr>
            <a:r>
              <a:rPr lang="en-US" sz="2800" dirty="0"/>
              <a:t>Describe the scope of work</a:t>
            </a:r>
          </a:p>
          <a:p>
            <a:pPr marL="742950" lvl="1" indent="-285750">
              <a:buFont typeface="Arial" panose="020B0604020202020204" pitchFamily="34" charset="0"/>
              <a:buChar char="•"/>
            </a:pPr>
            <a:r>
              <a:rPr lang="en-US" sz="2800" dirty="0"/>
              <a:t>Total SF of renovations by space category</a:t>
            </a:r>
          </a:p>
          <a:p>
            <a:pPr marL="742950" lvl="1" indent="-285750">
              <a:buFont typeface="Arial" panose="020B0604020202020204" pitchFamily="34" charset="0"/>
              <a:buChar char="•"/>
            </a:pPr>
            <a:r>
              <a:rPr lang="en-US" sz="2800" dirty="0"/>
              <a:t>Program results – does the option satisfy all of the space requirements?</a:t>
            </a:r>
          </a:p>
          <a:p>
            <a:pPr marL="742950" lvl="1" indent="-285750">
              <a:buFont typeface="Arial" panose="020B0604020202020204" pitchFamily="34" charset="0"/>
              <a:buChar char="•"/>
            </a:pPr>
            <a:r>
              <a:rPr lang="en-US" sz="2800" dirty="0"/>
              <a:t>Deferred maintenance results – does the option address all of the existing issues?</a:t>
            </a:r>
          </a:p>
          <a:p>
            <a:pPr marL="285750" indent="-285750">
              <a:buFont typeface="Arial" panose="020B0604020202020204" pitchFamily="34" charset="0"/>
              <a:buChar char="•"/>
            </a:pPr>
            <a:r>
              <a:rPr lang="en-US" sz="2800" b="1" dirty="0"/>
              <a:t>2</a:t>
            </a:r>
            <a:r>
              <a:rPr lang="en-US" sz="2800" b="1" baseline="30000" dirty="0"/>
              <a:t>nd</a:t>
            </a:r>
            <a:r>
              <a:rPr lang="en-US" sz="2800" b="1" dirty="0"/>
              <a:t> page: </a:t>
            </a:r>
            <a:r>
              <a:rPr lang="en-US" sz="2800" dirty="0"/>
              <a:t>Floor plan colored by use category and labeled</a:t>
            </a:r>
          </a:p>
          <a:p>
            <a:pPr marL="285750" indent="-285750">
              <a:buFont typeface="Arial" panose="020B0604020202020204" pitchFamily="34" charset="0"/>
              <a:buChar char="•"/>
            </a:pPr>
            <a:r>
              <a:rPr lang="en-US" sz="2800" b="1" dirty="0"/>
              <a:t>3</a:t>
            </a:r>
            <a:r>
              <a:rPr lang="en-US" sz="2800" b="1" baseline="30000" dirty="0"/>
              <a:t>rd</a:t>
            </a:r>
            <a:r>
              <a:rPr lang="en-US" sz="2800" b="1" dirty="0"/>
              <a:t> page: </a:t>
            </a:r>
            <a:r>
              <a:rPr lang="en-US" sz="2800" dirty="0"/>
              <a:t>Additional visuals / views as needed to illustrate the option</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634751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FINANCIAL ANALYSIS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2302DC93-3E46-42FC-81CB-A267EEEB7B56}"/>
              </a:ext>
            </a:extLst>
          </p:cNvPr>
          <p:cNvSpPr txBox="1"/>
          <p:nvPr/>
        </p:nvSpPr>
        <p:spPr>
          <a:xfrm>
            <a:off x="457199" y="1386348"/>
            <a:ext cx="7146235" cy="3108543"/>
          </a:xfrm>
          <a:prstGeom prst="rect">
            <a:avLst/>
          </a:prstGeom>
          <a:noFill/>
        </p:spPr>
        <p:txBody>
          <a:bodyPr wrap="square" rtlCol="0">
            <a:spAutoFit/>
          </a:bodyPr>
          <a:lstStyle/>
          <a:p>
            <a:r>
              <a:rPr lang="en-US" sz="2800" b="1" dirty="0"/>
              <a:t>+/- 2 pages</a:t>
            </a:r>
          </a:p>
          <a:p>
            <a:endParaRPr lang="en-US" sz="2800" dirty="0"/>
          </a:p>
          <a:p>
            <a:pPr marL="285750" indent="-285750">
              <a:buFont typeface="Arial" panose="020B0604020202020204" pitchFamily="34" charset="0"/>
              <a:buChar char="•"/>
            </a:pPr>
            <a:r>
              <a:rPr lang="en-US" sz="2800" dirty="0"/>
              <a:t>Cost estimate details and methodology</a:t>
            </a:r>
          </a:p>
          <a:p>
            <a:pPr marL="285750" indent="-285750">
              <a:buFont typeface="Arial" panose="020B0604020202020204" pitchFamily="34" charset="0"/>
              <a:buChar char="•"/>
            </a:pPr>
            <a:r>
              <a:rPr lang="en-US" sz="2800" dirty="0"/>
              <a:t>Project cash flow</a:t>
            </a:r>
          </a:p>
          <a:p>
            <a:pPr marL="285750" indent="-285750">
              <a:buFont typeface="Arial" panose="020B0604020202020204" pitchFamily="34" charset="0"/>
              <a:buChar char="•"/>
            </a:pPr>
            <a:r>
              <a:rPr lang="en-US" sz="2800" dirty="0"/>
              <a:t>Project funding considerations</a:t>
            </a:r>
          </a:p>
          <a:p>
            <a:pPr marL="285750" indent="-285750">
              <a:buFont typeface="Arial" panose="020B0604020202020204" pitchFamily="34" charset="0"/>
              <a:buChar char="•"/>
            </a:pPr>
            <a:r>
              <a:rPr lang="en-US" sz="2800" dirty="0"/>
              <a:t>Revenue estimates</a:t>
            </a:r>
          </a:p>
          <a:p>
            <a:pPr marL="285750" indent="-285750">
              <a:buFont typeface="Arial" panose="020B0604020202020204" pitchFamily="34" charset="0"/>
              <a:buChar char="•"/>
            </a:pPr>
            <a:r>
              <a:rPr lang="en-US" sz="2800" dirty="0"/>
              <a:t>Operating cost impact</a:t>
            </a:r>
          </a:p>
        </p:txBody>
      </p:sp>
    </p:spTree>
    <p:extLst>
      <p:ext uri="{BB962C8B-B14F-4D97-AF65-F5344CB8AC3E}">
        <p14:creationId xmlns:p14="http://schemas.microsoft.com/office/powerpoint/2010/main" val="41413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TIMELINE</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2302DC93-3E46-42FC-81CB-A267EEEB7B56}"/>
              </a:ext>
            </a:extLst>
          </p:cNvPr>
          <p:cNvSpPr txBox="1"/>
          <p:nvPr/>
        </p:nvSpPr>
        <p:spPr>
          <a:xfrm>
            <a:off x="457199" y="1386348"/>
            <a:ext cx="8093243" cy="4832092"/>
          </a:xfrm>
          <a:prstGeom prst="rect">
            <a:avLst/>
          </a:prstGeom>
          <a:noFill/>
        </p:spPr>
        <p:txBody>
          <a:bodyPr wrap="square" rtlCol="0">
            <a:spAutoFit/>
          </a:bodyPr>
          <a:lstStyle/>
          <a:p>
            <a:r>
              <a:rPr lang="en-US" sz="2800" b="1" dirty="0"/>
              <a:t>1 page </a:t>
            </a:r>
            <a:r>
              <a:rPr lang="en-US" sz="2800" dirty="0"/>
              <a:t>(depending on how much the options differ)</a:t>
            </a:r>
          </a:p>
          <a:p>
            <a:endParaRPr lang="en-US" sz="2800" dirty="0"/>
          </a:p>
          <a:p>
            <a:pPr marL="285750" indent="-285750">
              <a:buFont typeface="Arial" panose="020B0604020202020204" pitchFamily="34" charset="0"/>
              <a:buChar char="•"/>
            </a:pPr>
            <a:r>
              <a:rPr lang="en-US" sz="2800" dirty="0"/>
              <a:t>Project approvals</a:t>
            </a:r>
          </a:p>
          <a:p>
            <a:pPr marL="285750" indent="-285750">
              <a:buFont typeface="Arial" panose="020B0604020202020204" pitchFamily="34" charset="0"/>
              <a:buChar char="•"/>
            </a:pPr>
            <a:r>
              <a:rPr lang="en-US" sz="2800" dirty="0"/>
              <a:t>Funding milestones</a:t>
            </a:r>
          </a:p>
          <a:p>
            <a:pPr marL="285750" indent="-285750">
              <a:buFont typeface="Arial" panose="020B0604020202020204" pitchFamily="34" charset="0"/>
              <a:buChar char="•"/>
            </a:pPr>
            <a:r>
              <a:rPr lang="en-US" sz="2800" dirty="0"/>
              <a:t>RFP’s</a:t>
            </a:r>
          </a:p>
          <a:p>
            <a:pPr marL="285750" indent="-285750">
              <a:buFont typeface="Arial" panose="020B0604020202020204" pitchFamily="34" charset="0"/>
              <a:buChar char="•"/>
            </a:pPr>
            <a:r>
              <a:rPr lang="en-US" sz="2800" dirty="0"/>
              <a:t>Contracting</a:t>
            </a:r>
          </a:p>
          <a:p>
            <a:pPr marL="285750" indent="-285750">
              <a:buFont typeface="Arial" panose="020B0604020202020204" pitchFamily="34" charset="0"/>
              <a:buChar char="•"/>
            </a:pPr>
            <a:r>
              <a:rPr lang="en-US" sz="2800" dirty="0"/>
              <a:t>Design</a:t>
            </a:r>
          </a:p>
          <a:p>
            <a:pPr marL="285750" indent="-285750">
              <a:buFont typeface="Arial" panose="020B0604020202020204" pitchFamily="34" charset="0"/>
              <a:buChar char="•"/>
            </a:pPr>
            <a:r>
              <a:rPr lang="en-US" sz="2800" dirty="0"/>
              <a:t>Construction</a:t>
            </a:r>
          </a:p>
          <a:p>
            <a:pPr marL="285750" indent="-285750">
              <a:buFont typeface="Arial" panose="020B0604020202020204" pitchFamily="34" charset="0"/>
              <a:buChar char="•"/>
            </a:pPr>
            <a:r>
              <a:rPr lang="en-US" sz="2800" dirty="0"/>
              <a:t>Occupancy</a:t>
            </a:r>
          </a:p>
          <a:p>
            <a:pPr marL="285750" indent="-285750">
              <a:buFont typeface="Arial" panose="020B0604020202020204" pitchFamily="34" charset="0"/>
              <a:buChar char="•"/>
            </a:pPr>
            <a:r>
              <a:rPr lang="en-US" sz="2800" dirty="0"/>
              <a:t>Community / occupant outreach events</a:t>
            </a:r>
          </a:p>
          <a:p>
            <a:pPr marL="285750" indent="-285750">
              <a:buFont typeface="Arial" panose="020B0604020202020204" pitchFamily="34" charset="0"/>
              <a:buChar char="•"/>
            </a:pPr>
            <a:r>
              <a:rPr lang="en-US" sz="2800" dirty="0"/>
              <a:t>Align with academic calendar</a:t>
            </a:r>
          </a:p>
        </p:txBody>
      </p:sp>
    </p:spTree>
    <p:extLst>
      <p:ext uri="{BB962C8B-B14F-4D97-AF65-F5344CB8AC3E}">
        <p14:creationId xmlns:p14="http://schemas.microsoft.com/office/powerpoint/2010/main" val="3244892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RECOMMENDATIONS &amp; NEXT STEPS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2302DC93-3E46-42FC-81CB-A267EEEB7B56}"/>
              </a:ext>
            </a:extLst>
          </p:cNvPr>
          <p:cNvSpPr txBox="1"/>
          <p:nvPr/>
        </p:nvSpPr>
        <p:spPr>
          <a:xfrm>
            <a:off x="457199" y="1386348"/>
            <a:ext cx="11197390" cy="3539430"/>
          </a:xfrm>
          <a:prstGeom prst="rect">
            <a:avLst/>
          </a:prstGeom>
          <a:noFill/>
        </p:spPr>
        <p:txBody>
          <a:bodyPr wrap="square" rtlCol="0">
            <a:spAutoFit/>
          </a:bodyPr>
          <a:lstStyle/>
          <a:p>
            <a:r>
              <a:rPr lang="en-US" sz="2800" b="1" dirty="0"/>
              <a:t>1 page</a:t>
            </a:r>
          </a:p>
          <a:p>
            <a:endParaRPr lang="en-US" sz="2800" b="1" dirty="0"/>
          </a:p>
          <a:p>
            <a:pPr marL="285750" indent="-285750">
              <a:buFont typeface="Arial" panose="020B0604020202020204" pitchFamily="34" charset="0"/>
              <a:buChar char="•"/>
            </a:pPr>
            <a:r>
              <a:rPr lang="en-US" sz="2800" dirty="0"/>
              <a:t>Recommendation of preferred option from the Facilities Task Force</a:t>
            </a:r>
          </a:p>
          <a:p>
            <a:pPr marL="285750" indent="-285750">
              <a:buFont typeface="Arial" panose="020B0604020202020204" pitchFamily="34" charset="0"/>
              <a:buChar char="•"/>
            </a:pPr>
            <a:r>
              <a:rPr lang="en-US" sz="2800" dirty="0"/>
              <a:t>Board approval of selected option</a:t>
            </a:r>
          </a:p>
          <a:p>
            <a:pPr marL="285750" indent="-285750">
              <a:buFont typeface="Arial" panose="020B0604020202020204" pitchFamily="34" charset="0"/>
              <a:buChar char="•"/>
            </a:pPr>
            <a:r>
              <a:rPr lang="en-US" sz="2800" dirty="0"/>
              <a:t>Next steps for funding</a:t>
            </a:r>
          </a:p>
          <a:p>
            <a:pPr marL="285750" indent="-285750">
              <a:buFont typeface="Arial" panose="020B0604020202020204" pitchFamily="34" charset="0"/>
              <a:buChar char="•"/>
            </a:pPr>
            <a:r>
              <a:rPr lang="en-US" sz="2800" dirty="0"/>
              <a:t>Identify any follow-up studies required</a:t>
            </a:r>
          </a:p>
          <a:p>
            <a:pPr marL="285750" indent="-285750">
              <a:buFont typeface="Arial" panose="020B0604020202020204" pitchFamily="34" charset="0"/>
              <a:buChar char="•"/>
            </a:pPr>
            <a:r>
              <a:rPr lang="en-US" sz="2800" dirty="0"/>
              <a:t>Identify any outstanding decisions to be made</a:t>
            </a:r>
          </a:p>
          <a:p>
            <a:pPr marL="285750" indent="-285750">
              <a:buFont typeface="Arial" panose="020B0604020202020204" pitchFamily="34" charset="0"/>
              <a:buChar char="•"/>
            </a:pPr>
            <a:r>
              <a:rPr lang="en-US" sz="2800" dirty="0"/>
              <a:t>RFP’s and contracting</a:t>
            </a:r>
          </a:p>
        </p:txBody>
      </p:sp>
    </p:spTree>
    <p:extLst>
      <p:ext uri="{BB962C8B-B14F-4D97-AF65-F5344CB8AC3E}">
        <p14:creationId xmlns:p14="http://schemas.microsoft.com/office/powerpoint/2010/main" val="203188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INTRODUCTION</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5" name="TextBox 4">
            <a:extLst>
              <a:ext uri="{FF2B5EF4-FFF2-40B4-BE49-F238E27FC236}">
                <a16:creationId xmlns:a16="http://schemas.microsoft.com/office/drawing/2014/main" id="{80C881ED-E44C-41AA-B21A-BEB7C364FCA5}"/>
              </a:ext>
            </a:extLst>
          </p:cNvPr>
          <p:cNvSpPr txBox="1"/>
          <p:nvPr/>
        </p:nvSpPr>
        <p:spPr>
          <a:xfrm>
            <a:off x="457200" y="1241969"/>
            <a:ext cx="5470358" cy="4401205"/>
          </a:xfrm>
          <a:prstGeom prst="rect">
            <a:avLst/>
          </a:prstGeom>
          <a:noFill/>
        </p:spPr>
        <p:txBody>
          <a:bodyPr wrap="square" rtlCol="0">
            <a:spAutoFit/>
          </a:bodyPr>
          <a:lstStyle/>
          <a:p>
            <a:r>
              <a:rPr lang="en-US" sz="2000" b="1" dirty="0"/>
              <a:t>Goal of This Report:</a:t>
            </a:r>
          </a:p>
          <a:p>
            <a:endParaRPr lang="en-US" sz="2000" b="1" dirty="0"/>
          </a:p>
          <a:p>
            <a:pPr marL="285750" indent="-285750">
              <a:buFont typeface="Arial" panose="020B0604020202020204" pitchFamily="34" charset="0"/>
              <a:buChar char="•"/>
            </a:pPr>
            <a:r>
              <a:rPr lang="en-US" sz="2000" dirty="0"/>
              <a:t>State what this report does and does not include and why.</a:t>
            </a:r>
          </a:p>
          <a:p>
            <a:pPr marL="285750" indent="-285750">
              <a:buFont typeface="Arial" panose="020B0604020202020204" pitchFamily="34" charset="0"/>
              <a:buChar char="•"/>
            </a:pPr>
            <a:r>
              <a:rPr lang="en-US" sz="2000" dirty="0"/>
              <a:t>Describe what needs to be further developed.</a:t>
            </a:r>
          </a:p>
          <a:p>
            <a:pPr marL="285750" indent="-285750">
              <a:buFont typeface="Arial" panose="020B0604020202020204" pitchFamily="34" charset="0"/>
              <a:buChar char="•"/>
            </a:pPr>
            <a:endParaRPr lang="en-US" sz="2000" dirty="0"/>
          </a:p>
          <a:p>
            <a:r>
              <a:rPr lang="en-US" sz="2000" b="1" dirty="0"/>
              <a:t>Process Overview:</a:t>
            </a:r>
          </a:p>
          <a:p>
            <a:endParaRPr lang="en-US" sz="2000" b="1" dirty="0"/>
          </a:p>
          <a:p>
            <a:pPr marL="285750" indent="-285750">
              <a:buFont typeface="Arial" panose="020B0604020202020204" pitchFamily="34" charset="0"/>
              <a:buChar char="•"/>
            </a:pPr>
            <a:r>
              <a:rPr lang="en-US" sz="2000" dirty="0"/>
              <a:t>Facilities Task Force established January 2021, composed of Head of School, Director of Student Services, Board members, parents, and  community members. </a:t>
            </a:r>
          </a:p>
          <a:p>
            <a:pPr marL="285750" indent="-285750">
              <a:buFont typeface="Arial" panose="020B0604020202020204" pitchFamily="34" charset="0"/>
              <a:buChar char="•"/>
            </a:pPr>
            <a:r>
              <a:rPr lang="en-US" sz="2000" dirty="0"/>
              <a:t>Task Force meets monthly and works in between its sessions to develop options. </a:t>
            </a:r>
          </a:p>
        </p:txBody>
      </p:sp>
      <p:sp>
        <p:nvSpPr>
          <p:cNvPr id="6" name="TextBox 5">
            <a:extLst>
              <a:ext uri="{FF2B5EF4-FFF2-40B4-BE49-F238E27FC236}">
                <a16:creationId xmlns:a16="http://schemas.microsoft.com/office/drawing/2014/main" id="{AE9D2C4B-B15E-48B7-B485-A4751A1BC3FD}"/>
              </a:ext>
            </a:extLst>
          </p:cNvPr>
          <p:cNvSpPr txBox="1"/>
          <p:nvPr/>
        </p:nvSpPr>
        <p:spPr>
          <a:xfrm>
            <a:off x="6938210" y="1241969"/>
            <a:ext cx="4796590" cy="4401205"/>
          </a:xfrm>
          <a:prstGeom prst="rect">
            <a:avLst/>
          </a:prstGeom>
          <a:noFill/>
        </p:spPr>
        <p:txBody>
          <a:bodyPr wrap="square" rtlCol="0">
            <a:spAutoFit/>
          </a:bodyPr>
          <a:lstStyle/>
          <a:p>
            <a:r>
              <a:rPr lang="en-US" sz="2000" b="1" dirty="0"/>
              <a:t>School History:</a:t>
            </a:r>
          </a:p>
          <a:p>
            <a:endParaRPr lang="en-US" sz="2000" b="1" dirty="0"/>
          </a:p>
          <a:p>
            <a:pPr marL="285750" indent="-285750">
              <a:buFont typeface="Arial" panose="020B0604020202020204" pitchFamily="34" charset="0"/>
              <a:buChar char="•"/>
            </a:pPr>
            <a:r>
              <a:rPr lang="en-US" sz="2000" dirty="0"/>
              <a:t>Founded in 1995. </a:t>
            </a:r>
          </a:p>
          <a:p>
            <a:pPr marL="285750" indent="-285750">
              <a:buFont typeface="Arial" panose="020B0604020202020204" pitchFamily="34" charset="0"/>
              <a:buChar char="•"/>
            </a:pPr>
            <a:r>
              <a:rPr lang="en-US" sz="2000" dirty="0"/>
              <a:t>First charter school in the Commonwealth.</a:t>
            </a:r>
          </a:p>
          <a:p>
            <a:endParaRPr lang="en-US" sz="2000" dirty="0"/>
          </a:p>
          <a:p>
            <a:r>
              <a:rPr lang="en-US" sz="2000" b="1" dirty="0"/>
              <a:t>Facilities History:</a:t>
            </a:r>
          </a:p>
          <a:p>
            <a:endParaRPr lang="en-US" sz="2000" b="1" dirty="0"/>
          </a:p>
          <a:p>
            <a:pPr marL="285750" indent="-285750">
              <a:buFont typeface="Arial" panose="020B0604020202020204" pitchFamily="34" charset="0"/>
              <a:buChar char="•"/>
            </a:pPr>
            <a:r>
              <a:rPr lang="en-US" sz="2000" dirty="0"/>
              <a:t>Building was constructed in 1968 and originally used as an Elks Club. </a:t>
            </a:r>
          </a:p>
          <a:p>
            <a:pPr marL="285750" indent="-285750">
              <a:buFont typeface="Arial" panose="020B0604020202020204" pitchFamily="34" charset="0"/>
              <a:buChar char="•"/>
            </a:pPr>
            <a:r>
              <a:rPr lang="en-US" sz="2000" dirty="0"/>
              <a:t>MCCPS has occupied the structure since its founding in 1995.</a:t>
            </a:r>
          </a:p>
          <a:p>
            <a:pPr marL="285750" indent="-285750">
              <a:buFont typeface="Arial" panose="020B0604020202020204" pitchFamily="34" charset="0"/>
              <a:buChar char="•"/>
            </a:pPr>
            <a:r>
              <a:rPr lang="en-US" sz="2000" dirty="0"/>
              <a:t>MCCPS purchased the building in 2014 for $4.25 million.</a:t>
            </a:r>
          </a:p>
        </p:txBody>
      </p:sp>
    </p:spTree>
    <p:extLst>
      <p:ext uri="{BB962C8B-B14F-4D97-AF65-F5344CB8AC3E}">
        <p14:creationId xmlns:p14="http://schemas.microsoft.com/office/powerpoint/2010/main" val="88140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j-ea"/>
                <a:cs typeface="+mj-cs"/>
              </a:rPr>
              <a:t>VISION STATEMENT &amp; GUIDING PRINCIPLES</a:t>
            </a:r>
          </a:p>
        </p:txBody>
      </p:sp>
      <p:sp>
        <p:nvSpPr>
          <p:cNvPr id="4" name="TextBox 3">
            <a:extLst>
              <a:ext uri="{FF2B5EF4-FFF2-40B4-BE49-F238E27FC236}">
                <a16:creationId xmlns:a16="http://schemas.microsoft.com/office/drawing/2014/main" id="{993ED3AB-6BD5-4F1E-B424-19EB6AF4C361}"/>
              </a:ext>
            </a:extLst>
          </p:cNvPr>
          <p:cNvSpPr txBox="1"/>
          <p:nvPr/>
        </p:nvSpPr>
        <p:spPr>
          <a:xfrm>
            <a:off x="457200" y="1241969"/>
            <a:ext cx="5470358" cy="3785652"/>
          </a:xfrm>
          <a:prstGeom prst="rect">
            <a:avLst/>
          </a:prstGeom>
          <a:noFill/>
        </p:spPr>
        <p:txBody>
          <a:bodyPr wrap="square" rtlCol="0">
            <a:spAutoFit/>
          </a:bodyPr>
          <a:lstStyle/>
          <a:p>
            <a:r>
              <a:rPr lang="en-US" sz="2000" b="1" dirty="0"/>
              <a:t>Facilities Task Force Vision Statement:</a:t>
            </a:r>
          </a:p>
          <a:p>
            <a:endParaRPr lang="en-US" sz="2000" b="1" dirty="0"/>
          </a:p>
          <a:p>
            <a:pPr marL="285750" indent="-285750">
              <a:buFont typeface="Arial" panose="020B0604020202020204" pitchFamily="34" charset="0"/>
              <a:buChar char="•"/>
            </a:pPr>
            <a:r>
              <a:rPr lang="en-US" sz="2000" dirty="0"/>
              <a:t>The MCCPS Facilities Task Force will contribute to the cost-effective transformation of the existing school facility in order to provide a school building that is welcoming and visually appealing; that supports the MCCPS pedagogy of highly-engaging, project-based learning personalized for all students; that celebrates student, family and community contributions; and that is environmentally and economically sustainable. </a:t>
            </a:r>
          </a:p>
        </p:txBody>
      </p:sp>
      <p:sp>
        <p:nvSpPr>
          <p:cNvPr id="5" name="TextBox 4">
            <a:extLst>
              <a:ext uri="{FF2B5EF4-FFF2-40B4-BE49-F238E27FC236}">
                <a16:creationId xmlns:a16="http://schemas.microsoft.com/office/drawing/2014/main" id="{5CCE27AD-36F5-49D3-A0D0-B08BC88405E8}"/>
              </a:ext>
            </a:extLst>
          </p:cNvPr>
          <p:cNvSpPr txBox="1"/>
          <p:nvPr/>
        </p:nvSpPr>
        <p:spPr>
          <a:xfrm>
            <a:off x="6938210" y="1241969"/>
            <a:ext cx="4796590" cy="3785652"/>
          </a:xfrm>
          <a:prstGeom prst="rect">
            <a:avLst/>
          </a:prstGeom>
          <a:noFill/>
        </p:spPr>
        <p:txBody>
          <a:bodyPr wrap="square" rtlCol="0">
            <a:spAutoFit/>
          </a:bodyPr>
          <a:lstStyle/>
          <a:p>
            <a:r>
              <a:rPr lang="en-US" sz="2000" b="1" dirty="0"/>
              <a:t>Facilities Task Force Mission Statement: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MCCPS Facilities Task Force will develop and price three design concepts for the renovation of the existing school facility, to share with the Board of Trustees for their review, feedback and ultimate selection. This work will take place during the spring, summer and fall of 2021, with target implementation beginning in fall of 2021 or spring of 2022.</a:t>
            </a:r>
          </a:p>
        </p:txBody>
      </p:sp>
    </p:spTree>
    <p:extLst>
      <p:ext uri="{BB962C8B-B14F-4D97-AF65-F5344CB8AC3E}">
        <p14:creationId xmlns:p14="http://schemas.microsoft.com/office/powerpoint/2010/main" val="258283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j-ea"/>
                <a:cs typeface="+mj-cs"/>
              </a:rPr>
              <a:t>VISION STATEMENT &amp; GUIDING PRINCIPLES</a:t>
            </a:r>
          </a:p>
        </p:txBody>
      </p:sp>
      <p:sp>
        <p:nvSpPr>
          <p:cNvPr id="4" name="TextBox 3">
            <a:extLst>
              <a:ext uri="{FF2B5EF4-FFF2-40B4-BE49-F238E27FC236}">
                <a16:creationId xmlns:a16="http://schemas.microsoft.com/office/drawing/2014/main" id="{993ED3AB-6BD5-4F1E-B424-19EB6AF4C361}"/>
              </a:ext>
            </a:extLst>
          </p:cNvPr>
          <p:cNvSpPr txBox="1"/>
          <p:nvPr/>
        </p:nvSpPr>
        <p:spPr>
          <a:xfrm>
            <a:off x="457200" y="1241969"/>
            <a:ext cx="5470358" cy="3785652"/>
          </a:xfrm>
          <a:prstGeom prst="rect">
            <a:avLst/>
          </a:prstGeom>
          <a:noFill/>
        </p:spPr>
        <p:txBody>
          <a:bodyPr wrap="square" rtlCol="0">
            <a:spAutoFit/>
          </a:bodyPr>
          <a:lstStyle/>
          <a:p>
            <a:r>
              <a:rPr lang="en-US" sz="2000" b="1" dirty="0"/>
              <a:t>Guiding Principles: </a:t>
            </a:r>
          </a:p>
          <a:p>
            <a:endParaRPr lang="en-US" sz="2000" b="1" dirty="0"/>
          </a:p>
          <a:p>
            <a:pPr marL="285750" indent="-285750">
              <a:buFont typeface="Arial" panose="020B0604020202020204" pitchFamily="34" charset="0"/>
              <a:buChar char="•"/>
            </a:pPr>
            <a:r>
              <a:rPr lang="en-US" sz="2000" dirty="0"/>
              <a:t>Front entry should be more welcoming.</a:t>
            </a:r>
          </a:p>
          <a:p>
            <a:pPr marL="285750" indent="-285750">
              <a:buFont typeface="Arial" panose="020B0604020202020204" pitchFamily="34" charset="0"/>
              <a:buChar char="•"/>
            </a:pPr>
            <a:r>
              <a:rPr lang="en-US" sz="2000" dirty="0"/>
              <a:t>All classrooms should get natural daylight and fresh air.</a:t>
            </a:r>
          </a:p>
          <a:p>
            <a:pPr marL="285750" indent="-285750">
              <a:buFont typeface="Arial" panose="020B0604020202020204" pitchFamily="34" charset="0"/>
              <a:buChar char="•"/>
            </a:pPr>
            <a:r>
              <a:rPr lang="en-US" sz="2000" dirty="0"/>
              <a:t>Add a Black Box Theater and science lab.</a:t>
            </a:r>
          </a:p>
          <a:p>
            <a:pPr marL="285750" indent="-285750">
              <a:buFont typeface="Arial" panose="020B0604020202020204" pitchFamily="34" charset="0"/>
              <a:buChar char="•"/>
            </a:pPr>
            <a:r>
              <a:rPr lang="en-US" sz="2000" dirty="0"/>
              <a:t>Provide multiple multi-purpose small group rooms.</a:t>
            </a:r>
          </a:p>
          <a:p>
            <a:pPr marL="285750" indent="-285750">
              <a:buFont typeface="Arial" panose="020B0604020202020204" pitchFamily="34" charset="0"/>
              <a:buChar char="•"/>
            </a:pPr>
            <a:r>
              <a:rPr lang="en-US" sz="2000" dirty="0"/>
              <a:t>Address security concerns.</a:t>
            </a:r>
          </a:p>
          <a:p>
            <a:pPr marL="285750" indent="-285750">
              <a:buFont typeface="Arial" panose="020B0604020202020204" pitchFamily="34" charset="0"/>
              <a:buChar char="•"/>
            </a:pPr>
            <a:r>
              <a:rPr lang="en-US" sz="2000" dirty="0"/>
              <a:t>Resolve any outstanding code issues.</a:t>
            </a:r>
          </a:p>
          <a:p>
            <a:pPr marL="285750" indent="-285750">
              <a:buFont typeface="Arial" panose="020B0604020202020204" pitchFamily="34" charset="0"/>
              <a:buChar char="•"/>
            </a:pPr>
            <a:r>
              <a:rPr lang="en-US" sz="2000" dirty="0"/>
              <a:t>Address deferred maintenance issues (new roof, new bathroom plumbing, other)</a:t>
            </a:r>
          </a:p>
        </p:txBody>
      </p:sp>
      <p:sp>
        <p:nvSpPr>
          <p:cNvPr id="8" name="TextBox 7">
            <a:extLst>
              <a:ext uri="{FF2B5EF4-FFF2-40B4-BE49-F238E27FC236}">
                <a16:creationId xmlns:a16="http://schemas.microsoft.com/office/drawing/2014/main" id="{D6F581AC-E610-414F-9014-D63592AF9DDA}"/>
              </a:ext>
            </a:extLst>
          </p:cNvPr>
          <p:cNvSpPr txBox="1"/>
          <p:nvPr/>
        </p:nvSpPr>
        <p:spPr>
          <a:xfrm>
            <a:off x="6523522" y="2944612"/>
            <a:ext cx="4199021" cy="646331"/>
          </a:xfrm>
          <a:prstGeom prst="rect">
            <a:avLst/>
          </a:prstGeom>
          <a:noFill/>
        </p:spPr>
        <p:txBody>
          <a:bodyPr wrap="square">
            <a:spAutoFit/>
          </a:bodyPr>
          <a:lstStyle/>
          <a:p>
            <a:r>
              <a:rPr lang="en-US" sz="1800" dirty="0">
                <a:solidFill>
                  <a:srgbClr val="FF0000"/>
                </a:solidFill>
              </a:rPr>
              <a:t>Overarching statement about the vision for the future facility</a:t>
            </a:r>
          </a:p>
        </p:txBody>
      </p:sp>
    </p:spTree>
    <p:extLst>
      <p:ext uri="{BB962C8B-B14F-4D97-AF65-F5344CB8AC3E}">
        <p14:creationId xmlns:p14="http://schemas.microsoft.com/office/powerpoint/2010/main" val="110755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D33A2B1-F869-4938-BA49-CB24F4C8555C}"/>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j-ea"/>
                <a:cs typeface="+mj-cs"/>
              </a:rPr>
              <a:t>ASSUMPTIONS</a:t>
            </a:r>
          </a:p>
        </p:txBody>
      </p:sp>
      <p:sp>
        <p:nvSpPr>
          <p:cNvPr id="3" name="TextBox 2">
            <a:extLst>
              <a:ext uri="{FF2B5EF4-FFF2-40B4-BE49-F238E27FC236}">
                <a16:creationId xmlns:a16="http://schemas.microsoft.com/office/drawing/2014/main" id="{2302DC93-3E46-42FC-81CB-A267EEEB7B56}"/>
              </a:ext>
            </a:extLst>
          </p:cNvPr>
          <p:cNvSpPr txBox="1"/>
          <p:nvPr/>
        </p:nvSpPr>
        <p:spPr>
          <a:xfrm>
            <a:off x="457200" y="1241969"/>
            <a:ext cx="5470358" cy="5632311"/>
          </a:xfrm>
          <a:prstGeom prst="rect">
            <a:avLst/>
          </a:prstGeom>
          <a:noFill/>
        </p:spPr>
        <p:txBody>
          <a:bodyPr wrap="square" rtlCol="0">
            <a:spAutoFit/>
          </a:bodyPr>
          <a:lstStyle/>
          <a:p>
            <a:r>
              <a:rPr lang="en-US" sz="2000" b="1" dirty="0"/>
              <a:t>Scope Assumptions</a:t>
            </a:r>
          </a:p>
          <a:p>
            <a:endParaRPr lang="en-US" sz="2000" b="1" dirty="0"/>
          </a:p>
          <a:p>
            <a:pPr marL="285750" indent="-285750">
              <a:buFont typeface="Arial" panose="020B0604020202020204" pitchFamily="34" charset="0"/>
              <a:buChar char="•"/>
            </a:pPr>
            <a:r>
              <a:rPr lang="en-US" sz="2000" dirty="0"/>
              <a:t>MCCPS to remain at 17 Lime Street (Board directive).</a:t>
            </a:r>
          </a:p>
          <a:p>
            <a:pPr marL="285750" indent="-285750">
              <a:buFont typeface="Arial" panose="020B0604020202020204" pitchFamily="34" charset="0"/>
              <a:buChar char="•"/>
            </a:pPr>
            <a:r>
              <a:rPr lang="en-US" sz="2000" dirty="0"/>
              <a:t>Work within existing exterior shell.</a:t>
            </a:r>
          </a:p>
          <a:p>
            <a:pPr marL="285750" indent="-285750">
              <a:buFont typeface="Arial" panose="020B0604020202020204" pitchFamily="34" charset="0"/>
              <a:buChar char="•"/>
            </a:pPr>
            <a:r>
              <a:rPr lang="en-US" sz="2000" dirty="0"/>
              <a:t>Incorporate warehouse space.</a:t>
            </a:r>
          </a:p>
          <a:p>
            <a:pPr marL="285750" indent="-285750">
              <a:buFont typeface="Arial" panose="020B0604020202020204" pitchFamily="34" charset="0"/>
              <a:buChar char="•"/>
            </a:pPr>
            <a:r>
              <a:rPr lang="en-US" sz="2000" dirty="0"/>
              <a:t>Enrollment to remain 230 students.</a:t>
            </a:r>
          </a:p>
          <a:p>
            <a:pPr marL="285750" indent="-285750">
              <a:buFont typeface="Arial" panose="020B0604020202020204" pitchFamily="34" charset="0"/>
              <a:buChar char="•"/>
            </a:pPr>
            <a:r>
              <a:rPr lang="en-US" sz="2000" dirty="0"/>
              <a:t>Grades to remain 4-8. </a:t>
            </a:r>
          </a:p>
          <a:p>
            <a:pPr marL="285750" indent="-285750">
              <a:buFont typeface="Arial" panose="020B0604020202020204" pitchFamily="34" charset="0"/>
              <a:buChar char="•"/>
            </a:pPr>
            <a:r>
              <a:rPr lang="en-US" sz="2000" dirty="0"/>
              <a:t>Building must remain operational during any renovations.</a:t>
            </a:r>
          </a:p>
          <a:p>
            <a:pPr marL="285750" indent="-285750">
              <a:buFont typeface="Arial" panose="020B0604020202020204" pitchFamily="34" charset="0"/>
              <a:buChar char="•"/>
            </a:pPr>
            <a:endParaRPr lang="en-US" sz="2000" dirty="0"/>
          </a:p>
          <a:p>
            <a:r>
              <a:rPr lang="en-US" sz="2000" b="1" dirty="0"/>
              <a:t>Program Assumptions</a:t>
            </a:r>
          </a:p>
          <a:p>
            <a:endParaRPr lang="en-US" sz="2000" b="1" dirty="0"/>
          </a:p>
          <a:p>
            <a:pPr marL="285750" indent="-285750">
              <a:buFont typeface="Arial" panose="020B0604020202020204" pitchFamily="34" charset="0"/>
              <a:buChar char="•"/>
            </a:pPr>
            <a:r>
              <a:rPr lang="en-US" sz="2000" dirty="0"/>
              <a:t>Non-regulation size gymnasium is acceptable; MCCPS will continue to rent elsewhere for games.</a:t>
            </a:r>
          </a:p>
          <a:p>
            <a:pPr marL="285750" indent="-285750">
              <a:buFont typeface="Arial" panose="020B0604020202020204" pitchFamily="34" charset="0"/>
              <a:buChar char="•"/>
            </a:pPr>
            <a:r>
              <a:rPr lang="en-US" sz="2000" dirty="0"/>
              <a:t>MCCPS does not seek exact alignment with state (MSBA) standards for K-12 facilities. </a:t>
            </a:r>
          </a:p>
        </p:txBody>
      </p:sp>
      <p:sp>
        <p:nvSpPr>
          <p:cNvPr id="4" name="TextBox 3">
            <a:extLst>
              <a:ext uri="{FF2B5EF4-FFF2-40B4-BE49-F238E27FC236}">
                <a16:creationId xmlns:a16="http://schemas.microsoft.com/office/drawing/2014/main" id="{2144EAB9-9299-42DB-B4F7-78CB1780E5D7}"/>
              </a:ext>
            </a:extLst>
          </p:cNvPr>
          <p:cNvSpPr txBox="1"/>
          <p:nvPr/>
        </p:nvSpPr>
        <p:spPr>
          <a:xfrm>
            <a:off x="6938210" y="1241969"/>
            <a:ext cx="4796590" cy="5016758"/>
          </a:xfrm>
          <a:prstGeom prst="rect">
            <a:avLst/>
          </a:prstGeom>
          <a:noFill/>
        </p:spPr>
        <p:txBody>
          <a:bodyPr wrap="square" rtlCol="0">
            <a:spAutoFit/>
          </a:bodyPr>
          <a:lstStyle/>
          <a:p>
            <a:r>
              <a:rPr lang="en-US" sz="2000" b="1" dirty="0"/>
              <a:t>Cost Assumptions</a:t>
            </a:r>
          </a:p>
          <a:p>
            <a:endParaRPr lang="en-US" sz="2000" b="1" dirty="0"/>
          </a:p>
          <a:p>
            <a:pPr marL="285750" indent="-285750">
              <a:buFont typeface="Arial" panose="020B0604020202020204" pitchFamily="34" charset="0"/>
              <a:buChar char="•"/>
            </a:pPr>
            <a:r>
              <a:rPr lang="en-US" sz="2000" dirty="0"/>
              <a:t>Fundraising for this project will be a challenge so explored should be as cost-effective as possible.</a:t>
            </a:r>
          </a:p>
          <a:p>
            <a:pPr marL="285750" indent="-285750">
              <a:buFont typeface="Arial" panose="020B0604020202020204" pitchFamily="34" charset="0"/>
              <a:buChar char="•"/>
            </a:pPr>
            <a:r>
              <a:rPr lang="en-US" sz="2000" dirty="0"/>
              <a:t>Costs will be phased along with construction phasing. </a:t>
            </a:r>
          </a:p>
          <a:p>
            <a:endParaRPr lang="en-US" sz="2000" dirty="0"/>
          </a:p>
          <a:p>
            <a:r>
              <a:rPr lang="en-US" sz="2000" b="1" dirty="0"/>
              <a:t>Funding Assumptions</a:t>
            </a:r>
          </a:p>
          <a:p>
            <a:endParaRPr lang="en-US" sz="2000" b="1" dirty="0"/>
          </a:p>
          <a:p>
            <a:pPr marL="285750" indent="-285750">
              <a:buFont typeface="Arial" panose="020B0604020202020204" pitchFamily="34" charset="0"/>
              <a:buChar char="•"/>
            </a:pPr>
            <a:r>
              <a:rPr lang="en-US" sz="2000" dirty="0"/>
              <a:t>Funds will come from a combination of capital campaign, construction loan, and grants.</a:t>
            </a:r>
          </a:p>
          <a:p>
            <a:pPr marL="285750" indent="-285750">
              <a:buFont typeface="Arial" panose="020B0604020202020204" pitchFamily="34" charset="0"/>
              <a:buChar char="•"/>
            </a:pPr>
            <a:r>
              <a:rPr lang="en-US" sz="2000" dirty="0"/>
              <a:t>Black Box Theater will bring in monthly revenue. Maker space may bring in intermittent revenue. </a:t>
            </a:r>
          </a:p>
        </p:txBody>
      </p:sp>
    </p:spTree>
    <p:extLst>
      <p:ext uri="{BB962C8B-B14F-4D97-AF65-F5344CB8AC3E}">
        <p14:creationId xmlns:p14="http://schemas.microsoft.com/office/powerpoint/2010/main" val="363357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7FE03C8-8838-4091-83A3-DF6203CADF15}"/>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3160C087-A664-45B9-808D-5946B2A13928}"/>
              </a:ext>
            </a:extLst>
          </p:cNvPr>
          <p:cNvSpPr txBox="1"/>
          <p:nvPr/>
        </p:nvSpPr>
        <p:spPr>
          <a:xfrm>
            <a:off x="457200" y="1241969"/>
            <a:ext cx="5470358" cy="5324535"/>
          </a:xfrm>
          <a:prstGeom prst="rect">
            <a:avLst/>
          </a:prstGeom>
          <a:noFill/>
        </p:spPr>
        <p:txBody>
          <a:bodyPr wrap="square" rtlCol="0">
            <a:spAutoFit/>
          </a:bodyPr>
          <a:lstStyle/>
          <a:p>
            <a:r>
              <a:rPr lang="en-US" sz="2000" b="1" dirty="0"/>
              <a:t>Planning Metrics:</a:t>
            </a:r>
          </a:p>
          <a:p>
            <a:endParaRPr lang="en-US" sz="2000" b="1" dirty="0"/>
          </a:p>
          <a:p>
            <a:pPr marL="285750" indent="-285750">
              <a:buFont typeface="Arial" panose="020B0604020202020204" pitchFamily="34" charset="0"/>
              <a:buChar char="•"/>
            </a:pPr>
            <a:r>
              <a:rPr lang="en-US" sz="2000" dirty="0"/>
              <a:t>Site area: 			61,420* </a:t>
            </a:r>
            <a:r>
              <a:rPr lang="en-US" sz="2000" dirty="0" err="1"/>
              <a:t>gsf</a:t>
            </a:r>
            <a:endParaRPr lang="en-US" sz="2000" dirty="0"/>
          </a:p>
          <a:p>
            <a:pPr marL="285750" indent="-285750">
              <a:buFont typeface="Arial" panose="020B0604020202020204" pitchFamily="34" charset="0"/>
              <a:buChar char="•"/>
            </a:pPr>
            <a:r>
              <a:rPr lang="en-US" sz="2000" dirty="0"/>
              <a:t>Building gross area: 		33,316* </a:t>
            </a:r>
            <a:r>
              <a:rPr lang="en-US" sz="2000" dirty="0" err="1"/>
              <a:t>gsf</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FF0000"/>
                </a:solidFill>
              </a:rPr>
              <a:t>Total net square footage:	28,146 </a:t>
            </a:r>
            <a:r>
              <a:rPr lang="en-US" sz="2000" dirty="0" err="1">
                <a:solidFill>
                  <a:srgbClr val="FF0000"/>
                </a:solidFill>
              </a:rPr>
              <a:t>nsf</a:t>
            </a:r>
            <a:endParaRPr lang="en-US" sz="2000" dirty="0">
              <a:solidFill>
                <a:srgbClr val="FF0000"/>
              </a:solidFill>
            </a:endParaRPr>
          </a:p>
          <a:p>
            <a:pPr marL="285750" indent="-285750">
              <a:buFont typeface="Arial" panose="020B0604020202020204" pitchFamily="34" charset="0"/>
              <a:buChar char="•"/>
            </a:pPr>
            <a:r>
              <a:rPr lang="en-US" sz="2000" dirty="0"/>
              <a:t>Academic:			8,009 </a:t>
            </a:r>
            <a:r>
              <a:rPr lang="en-US" sz="2000" dirty="0" err="1"/>
              <a:t>nsf</a:t>
            </a:r>
            <a:endParaRPr lang="en-US" sz="2000" dirty="0"/>
          </a:p>
          <a:p>
            <a:pPr marL="285750" indent="-285750">
              <a:buFont typeface="Arial" panose="020B0604020202020204" pitchFamily="34" charset="0"/>
              <a:buChar char="•"/>
            </a:pPr>
            <a:r>
              <a:rPr lang="en-US" sz="2000" dirty="0"/>
              <a:t>Special Education:		868 </a:t>
            </a:r>
            <a:r>
              <a:rPr lang="en-US" sz="2000" dirty="0" err="1"/>
              <a:t>nsf</a:t>
            </a:r>
            <a:endParaRPr lang="en-US" sz="2000" dirty="0"/>
          </a:p>
          <a:p>
            <a:pPr marL="285750" indent="-285750">
              <a:buFont typeface="Arial" panose="020B0604020202020204" pitchFamily="34" charset="0"/>
              <a:buChar char="•"/>
            </a:pPr>
            <a:r>
              <a:rPr lang="en-US" sz="2000" dirty="0"/>
              <a:t>Art &amp; Music:			1,119 </a:t>
            </a:r>
            <a:r>
              <a:rPr lang="en-US" sz="2000" dirty="0" err="1"/>
              <a:t>nsf</a:t>
            </a:r>
            <a:endParaRPr lang="en-US" sz="2000" dirty="0"/>
          </a:p>
          <a:p>
            <a:pPr marL="285750" indent="-285750">
              <a:buFont typeface="Arial" panose="020B0604020202020204" pitchFamily="34" charset="0"/>
              <a:buChar char="•"/>
            </a:pPr>
            <a:r>
              <a:rPr lang="en-US" sz="2000" dirty="0"/>
              <a:t>Library &amp; Technology:		623 </a:t>
            </a:r>
            <a:r>
              <a:rPr lang="en-US" sz="2000" dirty="0" err="1"/>
              <a:t>nsf</a:t>
            </a:r>
            <a:endParaRPr lang="en-US" sz="2000" dirty="0"/>
          </a:p>
          <a:p>
            <a:pPr marL="285750" indent="-285750">
              <a:buFont typeface="Arial" panose="020B0604020202020204" pitchFamily="34" charset="0"/>
              <a:buChar char="•"/>
            </a:pPr>
            <a:r>
              <a:rPr lang="en-US" sz="2000" dirty="0"/>
              <a:t>Health &amp; PE:			3,496 </a:t>
            </a:r>
            <a:r>
              <a:rPr lang="en-US" sz="2000" dirty="0" err="1"/>
              <a:t>nsf</a:t>
            </a:r>
            <a:endParaRPr lang="en-US" sz="2000" dirty="0"/>
          </a:p>
          <a:p>
            <a:pPr marL="285750" indent="-285750">
              <a:buFont typeface="Arial" panose="020B0604020202020204" pitchFamily="34" charset="0"/>
              <a:buChar char="•"/>
            </a:pPr>
            <a:r>
              <a:rPr lang="en-US" sz="2000" dirty="0"/>
              <a:t>Kitchen &amp; Dining:		4,239 </a:t>
            </a:r>
            <a:r>
              <a:rPr lang="en-US" sz="2000" dirty="0" err="1"/>
              <a:t>nsf</a:t>
            </a:r>
            <a:endParaRPr lang="en-US" sz="2000" dirty="0"/>
          </a:p>
          <a:p>
            <a:pPr marL="285750" indent="-285750">
              <a:buFont typeface="Arial" panose="020B0604020202020204" pitchFamily="34" charset="0"/>
              <a:buChar char="•"/>
            </a:pPr>
            <a:r>
              <a:rPr lang="en-US" sz="2000" dirty="0"/>
              <a:t>Staff Spaces:			1,405 </a:t>
            </a:r>
            <a:r>
              <a:rPr lang="en-US" sz="2000" dirty="0" err="1"/>
              <a:t>nsf</a:t>
            </a:r>
            <a:endParaRPr lang="en-US" sz="2000" dirty="0"/>
          </a:p>
          <a:p>
            <a:pPr marL="285750" indent="-285750">
              <a:buFont typeface="Arial" panose="020B0604020202020204" pitchFamily="34" charset="0"/>
              <a:buChar char="•"/>
            </a:pPr>
            <a:r>
              <a:rPr lang="en-US" sz="2000" dirty="0"/>
              <a:t>Custodial &amp; Maintenance:	240 </a:t>
            </a:r>
            <a:r>
              <a:rPr lang="en-US" sz="2000" dirty="0" err="1"/>
              <a:t>nsf</a:t>
            </a:r>
            <a:endParaRPr lang="en-US" sz="2000" dirty="0"/>
          </a:p>
          <a:p>
            <a:pPr marL="285750" indent="-285750">
              <a:buFont typeface="Arial" panose="020B0604020202020204" pitchFamily="34" charset="0"/>
              <a:buChar char="•"/>
            </a:pPr>
            <a:r>
              <a:rPr lang="en-US" sz="2000" dirty="0"/>
              <a:t>Other (Warehouse):		8,147 </a:t>
            </a:r>
            <a:r>
              <a:rPr lang="en-US" sz="2000" dirty="0" err="1"/>
              <a:t>nsf</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FF0000"/>
                </a:solidFill>
              </a:rPr>
              <a:t>Net SF per student:		87 </a:t>
            </a:r>
            <a:r>
              <a:rPr lang="en-US" sz="2000" dirty="0" err="1">
                <a:solidFill>
                  <a:srgbClr val="FF0000"/>
                </a:solidFill>
              </a:rPr>
              <a:t>nsf</a:t>
            </a:r>
            <a:endParaRPr lang="en-US" sz="2000" dirty="0">
              <a:solidFill>
                <a:srgbClr val="FF0000"/>
              </a:solidFill>
            </a:endParaRPr>
          </a:p>
        </p:txBody>
      </p:sp>
      <p:sp>
        <p:nvSpPr>
          <p:cNvPr id="4" name="TextBox 3">
            <a:extLst>
              <a:ext uri="{FF2B5EF4-FFF2-40B4-BE49-F238E27FC236}">
                <a16:creationId xmlns:a16="http://schemas.microsoft.com/office/drawing/2014/main" id="{59313DBB-0552-4F5F-9339-D3E52132EFA8}"/>
              </a:ext>
            </a:extLst>
          </p:cNvPr>
          <p:cNvSpPr txBox="1"/>
          <p:nvPr/>
        </p:nvSpPr>
        <p:spPr>
          <a:xfrm>
            <a:off x="6938210" y="1241969"/>
            <a:ext cx="4975494" cy="5324535"/>
          </a:xfrm>
          <a:prstGeom prst="rect">
            <a:avLst/>
          </a:prstGeom>
          <a:noFill/>
        </p:spPr>
        <p:txBody>
          <a:bodyPr wrap="square" rtlCol="0">
            <a:spAutoFit/>
          </a:bodyPr>
          <a:lstStyle/>
          <a:p>
            <a:r>
              <a:rPr lang="en-US" sz="2000" b="1" dirty="0"/>
              <a:t>Comparison to state (MSBA) standards:</a:t>
            </a:r>
          </a:p>
          <a:p>
            <a:endParaRPr lang="en-US" sz="2000" b="1" dirty="0"/>
          </a:p>
          <a:p>
            <a:pPr marL="285750" indent="-285750">
              <a:buFont typeface="Arial" panose="020B0604020202020204" pitchFamily="34" charset="0"/>
              <a:buChar char="•"/>
            </a:pPr>
            <a:r>
              <a:rPr lang="en-US" sz="2000" dirty="0"/>
              <a:t>Site area**: 			n/a</a:t>
            </a:r>
          </a:p>
          <a:p>
            <a:pPr marL="285750" indent="-285750">
              <a:buFont typeface="Arial" panose="020B0604020202020204" pitchFamily="34" charset="0"/>
              <a:buChar char="•"/>
            </a:pPr>
            <a:r>
              <a:rPr lang="en-US" sz="2000" dirty="0"/>
              <a:t>Building gross area: 		59,768 </a:t>
            </a:r>
            <a:r>
              <a:rPr lang="en-US" sz="2000" dirty="0" err="1"/>
              <a:t>gsf</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FF0000"/>
                </a:solidFill>
              </a:rPr>
              <a:t>Total net square footage:	39,845 </a:t>
            </a:r>
            <a:r>
              <a:rPr lang="en-US" sz="2000" dirty="0" err="1">
                <a:solidFill>
                  <a:srgbClr val="FF0000"/>
                </a:solidFill>
              </a:rPr>
              <a:t>nsf</a:t>
            </a:r>
            <a:endParaRPr lang="en-US" sz="2000" dirty="0">
              <a:solidFill>
                <a:srgbClr val="FF0000"/>
              </a:solidFill>
            </a:endParaRPr>
          </a:p>
          <a:p>
            <a:pPr marL="285750" indent="-285750">
              <a:buFont typeface="Arial" panose="020B0604020202020204" pitchFamily="34" charset="0"/>
              <a:buChar char="•"/>
            </a:pPr>
            <a:r>
              <a:rPr lang="en-US" sz="2000" dirty="0"/>
              <a:t>Academic:			11,540 </a:t>
            </a:r>
            <a:r>
              <a:rPr lang="en-US" sz="2000" dirty="0" err="1"/>
              <a:t>nsf</a:t>
            </a:r>
            <a:endParaRPr lang="en-US" sz="2000" dirty="0"/>
          </a:p>
          <a:p>
            <a:pPr marL="285750" indent="-285750">
              <a:buFont typeface="Arial" panose="020B0604020202020204" pitchFamily="34" charset="0"/>
              <a:buChar char="•"/>
            </a:pPr>
            <a:r>
              <a:rPr lang="en-US" sz="2000" dirty="0"/>
              <a:t>Special Education:		3,020 </a:t>
            </a:r>
            <a:r>
              <a:rPr lang="en-US" sz="2000" dirty="0" err="1"/>
              <a:t>nsf</a:t>
            </a:r>
            <a:endParaRPr lang="en-US" sz="2000" dirty="0"/>
          </a:p>
          <a:p>
            <a:pPr marL="285750" indent="-285750">
              <a:buFont typeface="Arial" panose="020B0604020202020204" pitchFamily="34" charset="0"/>
              <a:buChar char="•"/>
            </a:pPr>
            <a:r>
              <a:rPr lang="en-US" sz="2000" dirty="0"/>
              <a:t>Art &amp; Music: 			3,125 </a:t>
            </a:r>
            <a:r>
              <a:rPr lang="en-US" sz="2000" dirty="0" err="1"/>
              <a:t>nsf</a:t>
            </a:r>
            <a:endParaRPr lang="en-US" sz="2000" dirty="0"/>
          </a:p>
          <a:p>
            <a:pPr marL="285750" indent="-285750">
              <a:buFont typeface="Arial" panose="020B0604020202020204" pitchFamily="34" charset="0"/>
              <a:buChar char="•"/>
            </a:pPr>
            <a:r>
              <a:rPr lang="en-US" sz="2000" dirty="0"/>
              <a:t>Library &amp; Technology:		4,724 </a:t>
            </a:r>
            <a:r>
              <a:rPr lang="en-US" sz="2000" dirty="0" err="1"/>
              <a:t>nsf</a:t>
            </a:r>
            <a:endParaRPr lang="en-US" sz="2000" dirty="0"/>
          </a:p>
          <a:p>
            <a:pPr marL="285750" indent="-285750">
              <a:buFont typeface="Arial" panose="020B0604020202020204" pitchFamily="34" charset="0"/>
              <a:buChar char="•"/>
            </a:pPr>
            <a:r>
              <a:rPr lang="en-US" sz="2000" dirty="0"/>
              <a:t>Health &amp; PE: 			8,750 </a:t>
            </a:r>
            <a:r>
              <a:rPr lang="en-US" sz="2000" dirty="0" err="1"/>
              <a:t>nsf</a:t>
            </a:r>
            <a:endParaRPr lang="en-US" sz="2000" dirty="0"/>
          </a:p>
          <a:p>
            <a:pPr marL="285750" indent="-285750">
              <a:buFont typeface="Arial" panose="020B0604020202020204" pitchFamily="34" charset="0"/>
              <a:buChar char="•"/>
            </a:pPr>
            <a:r>
              <a:rPr lang="en-US" sz="2000" dirty="0"/>
              <a:t>Kitchen &amp; Dining:		5,325 </a:t>
            </a:r>
            <a:r>
              <a:rPr lang="en-US" sz="2000" dirty="0" err="1"/>
              <a:t>nsf</a:t>
            </a:r>
            <a:endParaRPr lang="en-US" sz="2000" dirty="0"/>
          </a:p>
          <a:p>
            <a:pPr marL="285750" indent="-285750">
              <a:buFont typeface="Arial" panose="020B0604020202020204" pitchFamily="34" charset="0"/>
              <a:buChar char="•"/>
            </a:pPr>
            <a:r>
              <a:rPr lang="en-US" sz="2000" dirty="0"/>
              <a:t>Staff Spaces:			2,511 </a:t>
            </a:r>
            <a:r>
              <a:rPr lang="en-US" sz="2000" dirty="0" err="1"/>
              <a:t>nsf</a:t>
            </a:r>
            <a:endParaRPr lang="en-US" sz="2000" dirty="0"/>
          </a:p>
          <a:p>
            <a:pPr marL="285750" indent="-285750">
              <a:buFont typeface="Arial" panose="020B0604020202020204" pitchFamily="34" charset="0"/>
              <a:buChar char="•"/>
            </a:pPr>
            <a:r>
              <a:rPr lang="en-US" sz="2000" dirty="0"/>
              <a:t>Custodial &amp; Maintenance: 	1,850 </a:t>
            </a:r>
            <a:r>
              <a:rPr lang="en-US" sz="2000" dirty="0" err="1"/>
              <a:t>nsf</a:t>
            </a:r>
            <a:endParaRPr lang="en-US" sz="2000" dirty="0"/>
          </a:p>
          <a:p>
            <a:pPr marL="285750" indent="-285750">
              <a:buFont typeface="Arial" panose="020B0604020202020204" pitchFamily="34" charset="0"/>
              <a:buChar char="•"/>
            </a:pPr>
            <a:r>
              <a:rPr lang="en-US" sz="2000" dirty="0"/>
              <a:t>Other:			0 </a:t>
            </a:r>
            <a:r>
              <a:rPr lang="en-US" sz="2000" dirty="0" err="1"/>
              <a:t>nsf</a:t>
            </a:r>
            <a:endParaRPr lang="en-US" sz="2000" dirty="0"/>
          </a:p>
          <a:p>
            <a:endParaRPr lang="en-US" sz="2000" b="1" dirty="0"/>
          </a:p>
          <a:p>
            <a:pPr marL="285750" indent="-285750">
              <a:buFont typeface="Arial" panose="020B0604020202020204" pitchFamily="34" charset="0"/>
              <a:buChar char="•"/>
            </a:pPr>
            <a:r>
              <a:rPr lang="en-US" sz="2000" dirty="0">
                <a:solidFill>
                  <a:srgbClr val="FF0000"/>
                </a:solidFill>
              </a:rPr>
              <a:t>Net SF per student***: 	173 </a:t>
            </a:r>
            <a:r>
              <a:rPr lang="en-US" sz="2000" dirty="0" err="1">
                <a:solidFill>
                  <a:srgbClr val="FF0000"/>
                </a:solidFill>
              </a:rPr>
              <a:t>nsf</a:t>
            </a:r>
            <a:endParaRPr lang="en-US" sz="2000" dirty="0">
              <a:solidFill>
                <a:srgbClr val="FF0000"/>
              </a:solidFill>
            </a:endParaRPr>
          </a:p>
        </p:txBody>
      </p:sp>
      <p:sp>
        <p:nvSpPr>
          <p:cNvPr id="6" name="TextBox 5">
            <a:extLst>
              <a:ext uri="{FF2B5EF4-FFF2-40B4-BE49-F238E27FC236}">
                <a16:creationId xmlns:a16="http://schemas.microsoft.com/office/drawing/2014/main" id="{0BE6BA4C-773A-4DD2-A928-B56E257C8939}"/>
              </a:ext>
            </a:extLst>
          </p:cNvPr>
          <p:cNvSpPr txBox="1"/>
          <p:nvPr/>
        </p:nvSpPr>
        <p:spPr>
          <a:xfrm>
            <a:off x="457202" y="7329055"/>
            <a:ext cx="11456502" cy="1015663"/>
          </a:xfrm>
          <a:prstGeom prst="rect">
            <a:avLst/>
          </a:prstGeom>
          <a:noFill/>
        </p:spPr>
        <p:txBody>
          <a:bodyPr wrap="square" rtlCol="0">
            <a:spAutoFit/>
          </a:bodyPr>
          <a:lstStyle/>
          <a:p>
            <a:r>
              <a:rPr lang="en-US" sz="2000" dirty="0"/>
              <a:t>* Per Marblehead GIS website.</a:t>
            </a:r>
          </a:p>
          <a:p>
            <a:r>
              <a:rPr lang="en-US" sz="2000" dirty="0"/>
              <a:t>** The state does not opine on site locations or sizes for K-12 schools. </a:t>
            </a:r>
          </a:p>
          <a:p>
            <a:r>
              <a:rPr lang="en-US" sz="2000" dirty="0"/>
              <a:t>*** Calculations made using an enrollment of 230 students. </a:t>
            </a:r>
          </a:p>
        </p:txBody>
      </p:sp>
    </p:spTree>
    <p:extLst>
      <p:ext uri="{BB962C8B-B14F-4D97-AF65-F5344CB8AC3E}">
        <p14:creationId xmlns:p14="http://schemas.microsoft.com/office/powerpoint/2010/main" val="1649924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Existing First Floor Plan</a:t>
            </a:r>
          </a:p>
        </p:txBody>
      </p:sp>
      <p:sp>
        <p:nvSpPr>
          <p:cNvPr id="4" name="TextBox 3">
            <a:extLst>
              <a:ext uri="{FF2B5EF4-FFF2-40B4-BE49-F238E27FC236}">
                <a16:creationId xmlns:a16="http://schemas.microsoft.com/office/drawing/2014/main" id="{74F691E7-7352-420C-8434-993B9160EF30}"/>
              </a:ext>
            </a:extLst>
          </p:cNvPr>
          <p:cNvSpPr txBox="1"/>
          <p:nvPr/>
        </p:nvSpPr>
        <p:spPr>
          <a:xfrm>
            <a:off x="6938210" y="1241969"/>
            <a:ext cx="4975494" cy="400110"/>
          </a:xfrm>
          <a:prstGeom prst="rect">
            <a:avLst/>
          </a:prstGeom>
          <a:noFill/>
        </p:spPr>
        <p:txBody>
          <a:bodyPr wrap="square" rtlCol="0">
            <a:spAutoFit/>
          </a:bodyPr>
          <a:lstStyle/>
          <a:p>
            <a:r>
              <a:rPr lang="en-US" sz="2000" b="1" dirty="0"/>
              <a:t>Existing Mezzanine Plan:</a:t>
            </a:r>
          </a:p>
        </p:txBody>
      </p:sp>
      <p:sp>
        <p:nvSpPr>
          <p:cNvPr id="5" name="TextBox 4">
            <a:extLst>
              <a:ext uri="{FF2B5EF4-FFF2-40B4-BE49-F238E27FC236}">
                <a16:creationId xmlns:a16="http://schemas.microsoft.com/office/drawing/2014/main" id="{1510C64B-4736-4327-9433-3A98EF1A5EF0}"/>
              </a:ext>
            </a:extLst>
          </p:cNvPr>
          <p:cNvSpPr txBox="1"/>
          <p:nvPr/>
        </p:nvSpPr>
        <p:spPr>
          <a:xfrm>
            <a:off x="613611" y="2179960"/>
            <a:ext cx="2812983" cy="1200329"/>
          </a:xfrm>
          <a:prstGeom prst="rect">
            <a:avLst/>
          </a:prstGeom>
          <a:noFill/>
        </p:spPr>
        <p:txBody>
          <a:bodyPr wrap="square">
            <a:spAutoFit/>
          </a:bodyPr>
          <a:lstStyle/>
          <a:p>
            <a:r>
              <a:rPr lang="en-US" sz="1800" dirty="0">
                <a:solidFill>
                  <a:srgbClr val="FF0000"/>
                </a:solidFill>
              </a:rPr>
              <a:t>colored by use category (e.g. classrooms, administrative, etc.) and labeled</a:t>
            </a:r>
          </a:p>
        </p:txBody>
      </p:sp>
      <p:sp>
        <p:nvSpPr>
          <p:cNvPr id="7" name="TextBox 6">
            <a:extLst>
              <a:ext uri="{FF2B5EF4-FFF2-40B4-BE49-F238E27FC236}">
                <a16:creationId xmlns:a16="http://schemas.microsoft.com/office/drawing/2014/main" id="{28FDE5FD-639E-43AC-8087-75BEEAC06026}"/>
              </a:ext>
            </a:extLst>
          </p:cNvPr>
          <p:cNvSpPr txBox="1"/>
          <p:nvPr/>
        </p:nvSpPr>
        <p:spPr>
          <a:xfrm>
            <a:off x="6938210" y="2179960"/>
            <a:ext cx="2812983" cy="1200329"/>
          </a:xfrm>
          <a:prstGeom prst="rect">
            <a:avLst/>
          </a:prstGeom>
          <a:noFill/>
        </p:spPr>
        <p:txBody>
          <a:bodyPr wrap="square">
            <a:spAutoFit/>
          </a:bodyPr>
          <a:lstStyle/>
          <a:p>
            <a:r>
              <a:rPr lang="en-US" sz="1800" dirty="0">
                <a:solidFill>
                  <a:srgbClr val="FF0000"/>
                </a:solidFill>
              </a:rPr>
              <a:t>colored by use category (e.g. classrooms, administrative, etc.) and labeled</a:t>
            </a:r>
          </a:p>
        </p:txBody>
      </p:sp>
    </p:spTree>
    <p:extLst>
      <p:ext uri="{BB962C8B-B14F-4D97-AF65-F5344CB8AC3E}">
        <p14:creationId xmlns:p14="http://schemas.microsoft.com/office/powerpoint/2010/main" val="1785318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F7B702-63F8-40B7-BB41-10E5DDD64F89}"/>
              </a:ext>
            </a:extLst>
          </p:cNvPr>
          <p:cNvSpPr txBox="1">
            <a:spLocks/>
          </p:cNvSpPr>
          <p:nvPr/>
        </p:nvSpPr>
        <p:spPr>
          <a:xfrm>
            <a:off x="457200" y="457200"/>
            <a:ext cx="5641848" cy="246888"/>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0000"/>
                </a:solidFill>
                <a:latin typeface="+mn-lt"/>
              </a:rPr>
              <a:t>EXISTING CONDITIONS</a:t>
            </a:r>
            <a:endParaRPr kumimoji="0" lang="en-US" sz="1600" b="1" i="0" u="none" strike="noStrike" kern="1200" cap="none" spc="0" normalizeH="0" baseline="0" noProof="0" dirty="0">
              <a:ln>
                <a:noFill/>
              </a:ln>
              <a:solidFill>
                <a:srgbClr val="000000"/>
              </a:solidFill>
              <a:effectLst/>
              <a:uLnTx/>
              <a:uFillTx/>
              <a:latin typeface="+mn-lt"/>
              <a:ea typeface="+mj-ea"/>
              <a:cs typeface="+mj-cs"/>
            </a:endParaRPr>
          </a:p>
        </p:txBody>
      </p:sp>
      <p:sp>
        <p:nvSpPr>
          <p:cNvPr id="3" name="TextBox 2">
            <a:extLst>
              <a:ext uri="{FF2B5EF4-FFF2-40B4-BE49-F238E27FC236}">
                <a16:creationId xmlns:a16="http://schemas.microsoft.com/office/drawing/2014/main" id="{0EEFB867-5DF8-4FF8-857F-B12034073378}"/>
              </a:ext>
            </a:extLst>
          </p:cNvPr>
          <p:cNvSpPr txBox="1"/>
          <p:nvPr/>
        </p:nvSpPr>
        <p:spPr>
          <a:xfrm>
            <a:off x="457200" y="1241969"/>
            <a:ext cx="5470358" cy="400110"/>
          </a:xfrm>
          <a:prstGeom prst="rect">
            <a:avLst/>
          </a:prstGeom>
          <a:noFill/>
        </p:spPr>
        <p:txBody>
          <a:bodyPr wrap="square" rtlCol="0">
            <a:spAutoFit/>
          </a:bodyPr>
          <a:lstStyle/>
          <a:p>
            <a:r>
              <a:rPr lang="en-US" sz="2000" b="1" dirty="0"/>
              <a:t>Site Plan: Neighborhood Context</a:t>
            </a:r>
          </a:p>
        </p:txBody>
      </p:sp>
      <p:pic>
        <p:nvPicPr>
          <p:cNvPr id="6" name="Picture 5" descr="Map&#10;&#10;Description automatically generated">
            <a:extLst>
              <a:ext uri="{FF2B5EF4-FFF2-40B4-BE49-F238E27FC236}">
                <a16:creationId xmlns:a16="http://schemas.microsoft.com/office/drawing/2014/main" id="{2A870C1A-EE37-48FD-89C9-E581FED09826}"/>
              </a:ext>
            </a:extLst>
          </p:cNvPr>
          <p:cNvPicPr>
            <a:picLocks noChangeAspect="1"/>
          </p:cNvPicPr>
          <p:nvPr/>
        </p:nvPicPr>
        <p:blipFill rotWithShape="1">
          <a:blip r:embed="rId2">
            <a:extLst>
              <a:ext uri="{28A0092B-C50C-407E-A947-70E740481C1C}">
                <a14:useLocalDpi xmlns:a14="http://schemas.microsoft.com/office/drawing/2010/main" val="0"/>
              </a:ext>
            </a:extLst>
          </a:blip>
          <a:srcRect l="1" r="14637" b="6027"/>
          <a:stretch/>
        </p:blipFill>
        <p:spPr>
          <a:xfrm>
            <a:off x="457200" y="1745988"/>
            <a:ext cx="8407667" cy="4803900"/>
          </a:xfrm>
          <a:prstGeom prst="rect">
            <a:avLst/>
          </a:prstGeom>
        </p:spPr>
      </p:pic>
      <p:sp>
        <p:nvSpPr>
          <p:cNvPr id="8" name="Star: 5 Points 7">
            <a:extLst>
              <a:ext uri="{FF2B5EF4-FFF2-40B4-BE49-F238E27FC236}">
                <a16:creationId xmlns:a16="http://schemas.microsoft.com/office/drawing/2014/main" id="{7FCA32A9-4B6B-4762-B1EF-08BF807B465F}"/>
              </a:ext>
            </a:extLst>
          </p:cNvPr>
          <p:cNvSpPr/>
          <p:nvPr/>
        </p:nvSpPr>
        <p:spPr>
          <a:xfrm>
            <a:off x="5332395" y="3595036"/>
            <a:ext cx="322446" cy="32244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E785353-9AEA-4910-B96B-8293DE7E3463}"/>
              </a:ext>
            </a:extLst>
          </p:cNvPr>
          <p:cNvSpPr txBox="1"/>
          <p:nvPr/>
        </p:nvSpPr>
        <p:spPr>
          <a:xfrm>
            <a:off x="4432737" y="4021078"/>
            <a:ext cx="807857" cy="923330"/>
          </a:xfrm>
          <a:prstGeom prst="rect">
            <a:avLst/>
          </a:prstGeom>
          <a:noFill/>
        </p:spPr>
        <p:txBody>
          <a:bodyPr wrap="square">
            <a:spAutoFit/>
          </a:bodyPr>
          <a:lstStyle/>
          <a:p>
            <a:r>
              <a:rPr lang="en-US" sz="1800" dirty="0">
                <a:solidFill>
                  <a:srgbClr val="FF0000"/>
                </a:solidFill>
              </a:rPr>
              <a:t>(park name </a:t>
            </a:r>
          </a:p>
          <a:p>
            <a:r>
              <a:rPr lang="en-US" sz="1800" dirty="0">
                <a:solidFill>
                  <a:srgbClr val="FF0000"/>
                </a:solidFill>
              </a:rPr>
              <a:t>here)</a:t>
            </a:r>
            <a:endParaRPr lang="en-US" dirty="0"/>
          </a:p>
        </p:txBody>
      </p:sp>
      <p:sp>
        <p:nvSpPr>
          <p:cNvPr id="11" name="TextBox 10">
            <a:extLst>
              <a:ext uri="{FF2B5EF4-FFF2-40B4-BE49-F238E27FC236}">
                <a16:creationId xmlns:a16="http://schemas.microsoft.com/office/drawing/2014/main" id="{1683AF80-E981-4B2A-8ADE-7B09BEBD693C}"/>
              </a:ext>
            </a:extLst>
          </p:cNvPr>
          <p:cNvSpPr txBox="1"/>
          <p:nvPr/>
        </p:nvSpPr>
        <p:spPr>
          <a:xfrm>
            <a:off x="8471051" y="2475603"/>
            <a:ext cx="1345165" cy="369332"/>
          </a:xfrm>
          <a:prstGeom prst="rect">
            <a:avLst/>
          </a:prstGeom>
          <a:noFill/>
        </p:spPr>
        <p:txBody>
          <a:bodyPr wrap="square">
            <a:spAutoFit/>
          </a:bodyPr>
          <a:lstStyle/>
          <a:p>
            <a:r>
              <a:rPr lang="en-US" sz="1800" dirty="0">
                <a:solidFill>
                  <a:srgbClr val="FF0000"/>
                </a:solidFill>
              </a:rPr>
              <a:t>Redd’s Pond</a:t>
            </a:r>
            <a:endParaRPr lang="en-US" dirty="0"/>
          </a:p>
        </p:txBody>
      </p:sp>
    </p:spTree>
    <p:extLst>
      <p:ext uri="{BB962C8B-B14F-4D97-AF65-F5344CB8AC3E}">
        <p14:creationId xmlns:p14="http://schemas.microsoft.com/office/powerpoint/2010/main" val="80202987"/>
      </p:ext>
    </p:extLst>
  </p:cSld>
  <p:clrMapOvr>
    <a:masterClrMapping/>
  </p:clrMapOvr>
</p:sld>
</file>

<file path=ppt/theme/theme1.xml><?xml version="1.0" encoding="utf-8"?>
<a:theme xmlns:a="http://schemas.openxmlformats.org/drawingml/2006/main" name="Office Theme">
  <a:themeElements>
    <a:clrScheme name="MCCPS">
      <a:dk1>
        <a:sysClr val="windowText" lastClr="000000"/>
      </a:dk1>
      <a:lt1>
        <a:sysClr val="window" lastClr="FFFFFF"/>
      </a:lt1>
      <a:dk2>
        <a:srgbClr val="1B4489"/>
      </a:dk2>
      <a:lt2>
        <a:srgbClr val="FDC644"/>
      </a:lt2>
      <a:accent1>
        <a:srgbClr val="448ACA"/>
      </a:accent1>
      <a:accent2>
        <a:srgbClr val="B4A269"/>
      </a:accent2>
      <a:accent3>
        <a:srgbClr val="A5A5A5"/>
      </a:accent3>
      <a:accent4>
        <a:srgbClr val="FD6944"/>
      </a:accent4>
      <a:accent5>
        <a:srgbClr val="A269B4"/>
      </a:accent5>
      <a:accent6>
        <a:srgbClr val="8ACA4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TotalTime>
  <Words>1590</Words>
  <Application>Microsoft Office PowerPoint</Application>
  <PresentationFormat>Widescreen</PresentationFormat>
  <Paragraphs>278</Paragraphs>
  <Slides>26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Rogers, Brad</dc:creator>
  <cp:lastModifiedBy>Rebecca Whidden</cp:lastModifiedBy>
  <cp:revision>38</cp:revision>
  <dcterms:created xsi:type="dcterms:W3CDTF">2021-02-21T19:26:43Z</dcterms:created>
  <dcterms:modified xsi:type="dcterms:W3CDTF">2021-05-17T02:52:01Z</dcterms:modified>
</cp:coreProperties>
</file>