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Lst>
  <p:sldSz cy="5143500" cx="9144000"/>
  <p:notesSz cx="6858000" cy="9144000"/>
  <p:embeddedFontLst>
    <p:embeddedFont>
      <p:font typeface="Roboto Slab"/>
      <p:regular r:id="rId14"/>
      <p:bold r:id="rId15"/>
    </p:embeddedFon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703A5D5-E9EF-4D5B-BA08-93F9611B2496}">
  <a:tblStyle styleId="{A703A5D5-E9EF-4D5B-BA08-93F9611B2496}"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RobotoSlab-bold.fntdata"/><Relationship Id="rId14" Type="http://schemas.openxmlformats.org/officeDocument/2006/relationships/font" Target="fonts/RobotoSlab-regular.fntdata"/><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slideMaster" Target="slideMasters/slideMaster1.xml"/><Relationship Id="rId19" Type="http://schemas.openxmlformats.org/officeDocument/2006/relationships/font" Target="fonts/Roboto-boldItalic.fntdata"/><Relationship Id="rId6" Type="http://schemas.openxmlformats.org/officeDocument/2006/relationships/notesMaster" Target="notesMasters/notesMaster1.xml"/><Relationship Id="rId18" Type="http://schemas.openxmlformats.org/officeDocument/2006/relationships/font" Target="fonts/Roboto-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b73810cfd8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2b73810cfd8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b73810cfd8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b73810cfd8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b73810cfd8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2b73810cfd8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b73810cfd8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b73810cfd8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b73810cfd8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b73810cfd8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b73810cfd8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b73810cfd8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3413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 sz="3300"/>
              <a:t>Final Report:  </a:t>
            </a:r>
            <a:endParaRPr sz="3300"/>
          </a:p>
          <a:p>
            <a:pPr indent="0" lvl="0" marL="0" rtl="0" algn="ctr">
              <a:spcBef>
                <a:spcPts val="0"/>
              </a:spcBef>
              <a:spcAft>
                <a:spcPts val="0"/>
              </a:spcAft>
              <a:buSzPts val="990"/>
              <a:buNone/>
            </a:pPr>
            <a:r>
              <a:rPr lang="en" sz="3300"/>
              <a:t>BOD’s Mid-Year Check-In with the Koson CIO</a:t>
            </a:r>
            <a:endParaRPr sz="3300"/>
          </a:p>
        </p:txBody>
      </p:sp>
      <p:sp>
        <p:nvSpPr>
          <p:cNvPr id="64" name="Google Shape;64;p13"/>
          <p:cNvSpPr txBox="1"/>
          <p:nvPr>
            <p:ph idx="1" type="subTitle"/>
          </p:nvPr>
        </p:nvSpPr>
        <p:spPr>
          <a:xfrm>
            <a:off x="1680302" y="3201850"/>
            <a:ext cx="5783400" cy="9090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January 2023</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solidFill>
                  <a:schemeClr val="accent6"/>
                </a:solidFill>
              </a:rPr>
              <a:t>Purpose</a:t>
            </a:r>
            <a:endParaRPr>
              <a:solidFill>
                <a:schemeClr val="accent6"/>
              </a:solidFill>
            </a:endParaRPr>
          </a:p>
        </p:txBody>
      </p:sp>
      <p:sp>
        <p:nvSpPr>
          <p:cNvPr id="70" name="Google Shape;70;p14"/>
          <p:cNvSpPr txBox="1"/>
          <p:nvPr>
            <p:ph idx="1" type="body"/>
          </p:nvPr>
        </p:nvSpPr>
        <p:spPr>
          <a:xfrm>
            <a:off x="387900" y="1489825"/>
            <a:ext cx="8368200" cy="2510100"/>
          </a:xfrm>
          <a:prstGeom prst="rect">
            <a:avLst/>
          </a:prstGeom>
        </p:spPr>
        <p:txBody>
          <a:bodyPr anchorCtr="0" anchor="t" bIns="91425" lIns="91425" spcFirstLastPara="1" rIns="91425" wrap="square" tIns="91425">
            <a:spAutoFit/>
          </a:bodyPr>
          <a:lstStyle/>
          <a:p>
            <a:pPr indent="-381000" lvl="0" marL="457200" rtl="0" algn="l">
              <a:spcBef>
                <a:spcPts val="0"/>
              </a:spcBef>
              <a:spcAft>
                <a:spcPts val="0"/>
              </a:spcAft>
              <a:buSzPts val="2400"/>
              <a:buChar char="●"/>
            </a:pPr>
            <a:r>
              <a:rPr lang="en" sz="2400"/>
              <a:t>CIO identifies for the board progress towards goals  </a:t>
            </a:r>
            <a:endParaRPr sz="2400"/>
          </a:p>
          <a:p>
            <a:pPr indent="-381000" lvl="0" marL="457200" rtl="0" algn="l">
              <a:spcBef>
                <a:spcPts val="1000"/>
              </a:spcBef>
              <a:spcAft>
                <a:spcPts val="0"/>
              </a:spcAft>
              <a:buSzPts val="2400"/>
              <a:buChar char="●"/>
            </a:pPr>
            <a:r>
              <a:rPr lang="en" sz="2400"/>
              <a:t>Board and CIO to provide each other with feedback.</a:t>
            </a:r>
            <a:endParaRPr sz="2400"/>
          </a:p>
          <a:p>
            <a:pPr indent="-381000" lvl="0" marL="457200" rtl="0" algn="l">
              <a:spcBef>
                <a:spcPts val="1000"/>
              </a:spcBef>
              <a:spcAft>
                <a:spcPts val="1000"/>
              </a:spcAft>
              <a:buSzPts val="2400"/>
              <a:buChar char="●"/>
            </a:pPr>
            <a:r>
              <a:rPr lang="en" sz="2400"/>
              <a:t>Ensure the board and the CIO are aligned on what will be prioritized for the coming months (until the end-of-year performance evaluation)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solidFill>
                  <a:schemeClr val="accent6"/>
                </a:solidFill>
              </a:rPr>
              <a:t>Process</a:t>
            </a:r>
            <a:endParaRPr>
              <a:solidFill>
                <a:schemeClr val="accent6"/>
              </a:solidFill>
            </a:endParaRPr>
          </a:p>
        </p:txBody>
      </p:sp>
      <p:sp>
        <p:nvSpPr>
          <p:cNvPr id="76" name="Google Shape;76;p15"/>
          <p:cNvSpPr txBox="1"/>
          <p:nvPr>
            <p:ph idx="1" type="body"/>
          </p:nvPr>
        </p:nvSpPr>
        <p:spPr>
          <a:xfrm>
            <a:off x="387900" y="1489825"/>
            <a:ext cx="8368200" cy="2213400"/>
          </a:xfrm>
          <a:prstGeom prst="rect">
            <a:avLst/>
          </a:prstGeom>
        </p:spPr>
        <p:txBody>
          <a:bodyPr anchorCtr="0" anchor="t" bIns="91425" lIns="91425" spcFirstLastPara="1" rIns="91425" wrap="square" tIns="91425">
            <a:spAutoFit/>
          </a:bodyPr>
          <a:lstStyle/>
          <a:p>
            <a:pPr indent="-381000" lvl="0" marL="457200" rtl="0" algn="l">
              <a:spcBef>
                <a:spcPts val="0"/>
              </a:spcBef>
              <a:spcAft>
                <a:spcPts val="0"/>
              </a:spcAft>
              <a:buSzPts val="2400"/>
              <a:buChar char="●"/>
            </a:pPr>
            <a:r>
              <a:rPr lang="en" sz="2400"/>
              <a:t>Collecting Matt’s evidence of progress</a:t>
            </a:r>
            <a:endParaRPr sz="2400"/>
          </a:p>
          <a:p>
            <a:pPr indent="-381000" lvl="0" marL="457200" rtl="0" algn="l">
              <a:spcBef>
                <a:spcPts val="1000"/>
              </a:spcBef>
              <a:spcAft>
                <a:spcPts val="0"/>
              </a:spcAft>
              <a:buSzPts val="2400"/>
              <a:buChar char="●"/>
            </a:pPr>
            <a:r>
              <a:rPr lang="en" sz="2400"/>
              <a:t>Board preparing individual reflections on progress</a:t>
            </a:r>
            <a:endParaRPr sz="2400"/>
          </a:p>
          <a:p>
            <a:pPr indent="-381000" lvl="0" marL="457200" rtl="0" algn="l">
              <a:spcBef>
                <a:spcPts val="1000"/>
              </a:spcBef>
              <a:spcAft>
                <a:spcPts val="0"/>
              </a:spcAft>
              <a:buSzPts val="2400"/>
              <a:buChar char="●"/>
            </a:pPr>
            <a:r>
              <a:rPr lang="en" sz="2400"/>
              <a:t>Board and Matt discussing progress </a:t>
            </a:r>
            <a:endParaRPr sz="2400"/>
          </a:p>
          <a:p>
            <a:pPr indent="-381000" lvl="0" marL="457200" rtl="0" algn="l">
              <a:spcBef>
                <a:spcPts val="1000"/>
              </a:spcBef>
              <a:spcAft>
                <a:spcPts val="1000"/>
              </a:spcAft>
              <a:buSzPts val="2400"/>
              <a:buChar char="●"/>
            </a:pPr>
            <a:r>
              <a:rPr lang="en" sz="2400"/>
              <a:t>Support and Evaluation committee debriefing with Matt</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title"/>
          </p:nvPr>
        </p:nvSpPr>
        <p:spPr>
          <a:xfrm>
            <a:off x="387900" y="2294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solidFill>
                  <a:schemeClr val="accent6"/>
                </a:solidFill>
              </a:rPr>
              <a:t>CIO’s Goals</a:t>
            </a:r>
            <a:endParaRPr>
              <a:solidFill>
                <a:schemeClr val="accent6"/>
              </a:solidFill>
            </a:endParaRPr>
          </a:p>
        </p:txBody>
      </p:sp>
      <p:sp>
        <p:nvSpPr>
          <p:cNvPr id="82" name="Google Shape;82;p16"/>
          <p:cNvSpPr txBox="1"/>
          <p:nvPr>
            <p:ph idx="1" type="body"/>
          </p:nvPr>
        </p:nvSpPr>
        <p:spPr>
          <a:xfrm>
            <a:off x="387900" y="1039100"/>
            <a:ext cx="8368200" cy="3532800"/>
          </a:xfrm>
          <a:prstGeom prst="rect">
            <a:avLst/>
          </a:prstGeom>
          <a:solidFill>
            <a:schemeClr val="lt1"/>
          </a:solidFill>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accent6"/>
                </a:solidFill>
              </a:rPr>
              <a:t>Long-term</a:t>
            </a:r>
            <a:r>
              <a:rPr lang="en">
                <a:solidFill>
                  <a:schemeClr val="accent6"/>
                </a:solidFill>
              </a:rPr>
              <a:t> (~3 years)</a:t>
            </a:r>
            <a:r>
              <a:rPr lang="en"/>
              <a:t>:  Cultivate a culture that encourages ownership, teamwork, innovation, and an overall commitment to excellence.  </a:t>
            </a:r>
            <a:endParaRPr/>
          </a:p>
          <a:p>
            <a:pPr indent="0" lvl="0" marL="0" rtl="0" algn="l">
              <a:spcBef>
                <a:spcPts val="1200"/>
              </a:spcBef>
              <a:spcAft>
                <a:spcPts val="0"/>
              </a:spcAft>
              <a:buNone/>
            </a:pPr>
            <a:r>
              <a:rPr b="1" lang="en">
                <a:solidFill>
                  <a:schemeClr val="accent6"/>
                </a:solidFill>
              </a:rPr>
              <a:t>Supporting goals for ‘23-24</a:t>
            </a:r>
            <a:r>
              <a:rPr lang="en">
                <a:solidFill>
                  <a:schemeClr val="accent6"/>
                </a:solidFill>
              </a:rPr>
              <a:t>:</a:t>
            </a:r>
            <a:endParaRPr>
              <a:solidFill>
                <a:schemeClr val="accent6"/>
              </a:solidFill>
            </a:endParaRPr>
          </a:p>
          <a:p>
            <a:pPr indent="0" lvl="0" marL="0" rtl="0" algn="l">
              <a:spcBef>
                <a:spcPts val="1200"/>
              </a:spcBef>
              <a:spcAft>
                <a:spcPts val="1200"/>
              </a:spcAft>
              <a:buNone/>
            </a:pPr>
            <a:r>
              <a:t/>
            </a:r>
            <a:endParaRPr/>
          </a:p>
        </p:txBody>
      </p:sp>
      <p:graphicFrame>
        <p:nvGraphicFramePr>
          <p:cNvPr id="83" name="Google Shape;83;p16"/>
          <p:cNvGraphicFramePr/>
          <p:nvPr/>
        </p:nvGraphicFramePr>
        <p:xfrm>
          <a:off x="387900" y="2345438"/>
          <a:ext cx="3000000" cy="3000000"/>
        </p:xfrm>
        <a:graphic>
          <a:graphicData uri="http://schemas.openxmlformats.org/drawingml/2006/table">
            <a:tbl>
              <a:tblPr>
                <a:noFill/>
                <a:tableStyleId>{A703A5D5-E9EF-4D5B-BA08-93F9611B2496}</a:tableStyleId>
              </a:tblPr>
              <a:tblGrid>
                <a:gridCol w="2373750"/>
                <a:gridCol w="2456900"/>
                <a:gridCol w="3537550"/>
              </a:tblGrid>
              <a:tr h="381000">
                <a:tc>
                  <a:txBody>
                    <a:bodyPr/>
                    <a:lstStyle/>
                    <a:p>
                      <a:pPr indent="0" lvl="0" marL="0" rtl="0" algn="l">
                        <a:lnSpc>
                          <a:spcPct val="115000"/>
                        </a:lnSpc>
                        <a:spcBef>
                          <a:spcPts val="0"/>
                        </a:spcBef>
                        <a:spcAft>
                          <a:spcPts val="0"/>
                        </a:spcAft>
                        <a:buNone/>
                      </a:pPr>
                      <a:r>
                        <a:rPr b="1" lang="en" sz="1500">
                          <a:solidFill>
                            <a:schemeClr val="dk1"/>
                          </a:solidFill>
                          <a:latin typeface="Roboto"/>
                          <a:ea typeface="Roboto"/>
                          <a:cs typeface="Roboto"/>
                          <a:sym typeface="Roboto"/>
                        </a:rPr>
                        <a:t>Modeling</a:t>
                      </a:r>
                      <a:endParaRPr sz="1500">
                        <a:solidFill>
                          <a:schemeClr val="dk1"/>
                        </a:solidFill>
                        <a:latin typeface="Roboto"/>
                        <a:ea typeface="Roboto"/>
                        <a:cs typeface="Roboto"/>
                        <a:sym typeface="Roboto"/>
                      </a:endParaRPr>
                    </a:p>
                    <a:p>
                      <a:pPr indent="0" lvl="0" marL="0" rtl="0" algn="l">
                        <a:lnSpc>
                          <a:spcPct val="115000"/>
                        </a:lnSpc>
                        <a:spcBef>
                          <a:spcPts val="1000"/>
                        </a:spcBef>
                        <a:spcAft>
                          <a:spcPts val="1000"/>
                        </a:spcAft>
                        <a:buNone/>
                      </a:pPr>
                      <a:r>
                        <a:rPr lang="en" sz="1500">
                          <a:solidFill>
                            <a:schemeClr val="dk1"/>
                          </a:solidFill>
                          <a:latin typeface="Roboto"/>
                          <a:ea typeface="Roboto"/>
                          <a:cs typeface="Roboto"/>
                          <a:sym typeface="Roboto"/>
                        </a:rPr>
                        <a:t>Consistently models the ownership, teamwork, innovation, and an overall commitment to excellence we are driving toward our long-term goal.  </a:t>
                      </a:r>
                      <a:endParaRPr sz="1500"/>
                    </a:p>
                  </a:txBody>
                  <a:tcPr marT="91425" marB="91425" marR="91425" marL="91425">
                    <a:lnL cap="flat" cmpd="sng" w="9525">
                      <a:solidFill>
                        <a:srgbClr val="9E9E9E">
                          <a:alpha val="0"/>
                        </a:srgbClr>
                      </a:solidFill>
                      <a:prstDash val="solid"/>
                      <a:round/>
                      <a:headEnd len="sm" w="sm" type="none"/>
                      <a:tailEnd len="sm" w="sm" type="none"/>
                    </a:lnL>
                    <a:lnR cap="flat" cmpd="sng" w="152400">
                      <a:solidFill>
                        <a:schemeClr val="lt1"/>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chemeClr val="dk2"/>
                    </a:solidFill>
                  </a:tcPr>
                </a:tc>
                <a:tc>
                  <a:txBody>
                    <a:bodyPr/>
                    <a:lstStyle/>
                    <a:p>
                      <a:pPr indent="0" lvl="0" marL="171450" rtl="0" algn="l">
                        <a:lnSpc>
                          <a:spcPct val="115000"/>
                        </a:lnSpc>
                        <a:spcBef>
                          <a:spcPts val="0"/>
                        </a:spcBef>
                        <a:spcAft>
                          <a:spcPts val="0"/>
                        </a:spcAft>
                        <a:buNone/>
                      </a:pPr>
                      <a:r>
                        <a:rPr b="1" lang="en" sz="1500">
                          <a:solidFill>
                            <a:schemeClr val="dk1"/>
                          </a:solidFill>
                          <a:latin typeface="Roboto"/>
                          <a:ea typeface="Roboto"/>
                          <a:cs typeface="Roboto"/>
                          <a:sym typeface="Roboto"/>
                        </a:rPr>
                        <a:t>Strategic Planning &amp; Budgeting</a:t>
                      </a:r>
                      <a:endParaRPr sz="1500">
                        <a:solidFill>
                          <a:schemeClr val="dk1"/>
                        </a:solidFill>
                        <a:latin typeface="Roboto"/>
                        <a:ea typeface="Roboto"/>
                        <a:cs typeface="Roboto"/>
                        <a:sym typeface="Roboto"/>
                      </a:endParaRPr>
                    </a:p>
                    <a:p>
                      <a:pPr indent="0" lvl="0" marL="171450" rtl="0" algn="l">
                        <a:lnSpc>
                          <a:spcPct val="115000"/>
                        </a:lnSpc>
                        <a:spcBef>
                          <a:spcPts val="1000"/>
                        </a:spcBef>
                        <a:spcAft>
                          <a:spcPts val="1000"/>
                        </a:spcAft>
                        <a:buNone/>
                      </a:pPr>
                      <a:r>
                        <a:rPr lang="en" sz="1500">
                          <a:solidFill>
                            <a:schemeClr val="dk1"/>
                          </a:solidFill>
                          <a:latin typeface="Roboto"/>
                          <a:ea typeface="Roboto"/>
                          <a:cs typeface="Roboto"/>
                          <a:sym typeface="Roboto"/>
                        </a:rPr>
                        <a:t>Initiates and executes a campus-wide strategic thinking and budgeting process to drive the school's priorities.   </a:t>
                      </a:r>
                      <a:endParaRPr sz="1500"/>
                    </a:p>
                  </a:txBody>
                  <a:tcPr marT="91425" marB="91425" marR="91425" marL="91425">
                    <a:lnL cap="flat" cmpd="sng" w="152400">
                      <a:solidFill>
                        <a:schemeClr val="lt1"/>
                      </a:solidFill>
                      <a:prstDash val="solid"/>
                      <a:round/>
                      <a:headEnd len="sm" w="sm" type="none"/>
                      <a:tailEnd len="sm" w="sm" type="none"/>
                    </a:lnL>
                    <a:lnR cap="flat" cmpd="sng" w="152400">
                      <a:solidFill>
                        <a:schemeClr val="lt1"/>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chemeClr val="dk2"/>
                    </a:solidFill>
                  </a:tcPr>
                </a:tc>
                <a:tc>
                  <a:txBody>
                    <a:bodyPr/>
                    <a:lstStyle/>
                    <a:p>
                      <a:pPr indent="0" lvl="0" marL="171450" rtl="0" algn="l">
                        <a:lnSpc>
                          <a:spcPct val="115000"/>
                        </a:lnSpc>
                        <a:spcBef>
                          <a:spcPts val="0"/>
                        </a:spcBef>
                        <a:spcAft>
                          <a:spcPts val="0"/>
                        </a:spcAft>
                        <a:buNone/>
                      </a:pPr>
                      <a:r>
                        <a:rPr b="1" lang="en" sz="1500">
                          <a:solidFill>
                            <a:schemeClr val="dk1"/>
                          </a:solidFill>
                          <a:latin typeface="Roboto"/>
                          <a:ea typeface="Roboto"/>
                          <a:cs typeface="Roboto"/>
                          <a:sym typeface="Roboto"/>
                        </a:rPr>
                        <a:t>Leadership Development</a:t>
                      </a:r>
                      <a:r>
                        <a:rPr lang="en" sz="1500">
                          <a:solidFill>
                            <a:schemeClr val="dk1"/>
                          </a:solidFill>
                          <a:latin typeface="Roboto"/>
                          <a:ea typeface="Roboto"/>
                          <a:cs typeface="Roboto"/>
                          <a:sym typeface="Roboto"/>
                        </a:rPr>
                        <a:t>  </a:t>
                      </a:r>
                      <a:endParaRPr sz="1500">
                        <a:solidFill>
                          <a:schemeClr val="dk1"/>
                        </a:solidFill>
                        <a:latin typeface="Roboto"/>
                        <a:ea typeface="Roboto"/>
                        <a:cs typeface="Roboto"/>
                        <a:sym typeface="Roboto"/>
                      </a:endParaRPr>
                    </a:p>
                    <a:p>
                      <a:pPr indent="0" lvl="0" marL="171450" rtl="0" algn="l">
                        <a:lnSpc>
                          <a:spcPct val="115000"/>
                        </a:lnSpc>
                        <a:spcBef>
                          <a:spcPts val="1200"/>
                        </a:spcBef>
                        <a:spcAft>
                          <a:spcPts val="1200"/>
                        </a:spcAft>
                        <a:buNone/>
                      </a:pPr>
                      <a:r>
                        <a:rPr lang="en" sz="1500">
                          <a:solidFill>
                            <a:schemeClr val="dk1"/>
                          </a:solidFill>
                          <a:latin typeface="Roboto"/>
                          <a:ea typeface="Roboto"/>
                          <a:cs typeface="Roboto"/>
                          <a:sym typeface="Roboto"/>
                        </a:rPr>
                        <a:t>Effectively develops the Shared Services Team by (re)defining roles and expectations, providing regular feedback on performance, and setting up structures for productive collaboration with each other, STEM HR, and future schools.   </a:t>
                      </a:r>
                      <a:endParaRPr sz="1500"/>
                    </a:p>
                  </a:txBody>
                  <a:tcPr marT="91425" marB="91425" marR="91425" marL="91425">
                    <a:lnL cap="flat" cmpd="sng" w="152400">
                      <a:solidFill>
                        <a:schemeClr val="lt1"/>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chemeClr val="dk2"/>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txBox="1"/>
          <p:nvPr>
            <p:ph type="title"/>
          </p:nvPr>
        </p:nvSpPr>
        <p:spPr>
          <a:xfrm>
            <a:off x="387900" y="2294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solidFill>
                  <a:schemeClr val="accent6"/>
                </a:solidFill>
              </a:rPr>
              <a:t>CIO’s Goals</a:t>
            </a:r>
            <a:endParaRPr>
              <a:solidFill>
                <a:schemeClr val="accent6"/>
              </a:solidFill>
            </a:endParaRPr>
          </a:p>
        </p:txBody>
      </p:sp>
      <p:graphicFrame>
        <p:nvGraphicFramePr>
          <p:cNvPr id="89" name="Google Shape;89;p17"/>
          <p:cNvGraphicFramePr/>
          <p:nvPr/>
        </p:nvGraphicFramePr>
        <p:xfrm>
          <a:off x="471025" y="1514163"/>
          <a:ext cx="3000000" cy="3000000"/>
        </p:xfrm>
        <a:graphic>
          <a:graphicData uri="http://schemas.openxmlformats.org/drawingml/2006/table">
            <a:tbl>
              <a:tblPr>
                <a:noFill/>
                <a:tableStyleId>{A703A5D5-E9EF-4D5B-BA08-93F9611B2496}</a:tableStyleId>
              </a:tblPr>
              <a:tblGrid>
                <a:gridCol w="2373750"/>
              </a:tblGrid>
              <a:tr h="381000">
                <a:tc>
                  <a:txBody>
                    <a:bodyPr/>
                    <a:lstStyle/>
                    <a:p>
                      <a:pPr indent="0" lvl="0" marL="0" rtl="0" algn="l">
                        <a:lnSpc>
                          <a:spcPct val="115000"/>
                        </a:lnSpc>
                        <a:spcBef>
                          <a:spcPts val="0"/>
                        </a:spcBef>
                        <a:spcAft>
                          <a:spcPts val="0"/>
                        </a:spcAft>
                        <a:buNone/>
                      </a:pPr>
                      <a:r>
                        <a:rPr b="1" lang="en" sz="1700">
                          <a:solidFill>
                            <a:schemeClr val="dk1"/>
                          </a:solidFill>
                          <a:latin typeface="Roboto"/>
                          <a:ea typeface="Roboto"/>
                          <a:cs typeface="Roboto"/>
                          <a:sym typeface="Roboto"/>
                        </a:rPr>
                        <a:t>Modeling</a:t>
                      </a:r>
                      <a:endParaRPr sz="1700">
                        <a:solidFill>
                          <a:schemeClr val="dk1"/>
                        </a:solidFill>
                        <a:latin typeface="Roboto"/>
                        <a:ea typeface="Roboto"/>
                        <a:cs typeface="Roboto"/>
                        <a:sym typeface="Roboto"/>
                      </a:endParaRPr>
                    </a:p>
                    <a:p>
                      <a:pPr indent="0" lvl="0" marL="0" rtl="0" algn="l">
                        <a:lnSpc>
                          <a:spcPct val="115000"/>
                        </a:lnSpc>
                        <a:spcBef>
                          <a:spcPts val="1000"/>
                        </a:spcBef>
                        <a:spcAft>
                          <a:spcPts val="1000"/>
                        </a:spcAft>
                        <a:buNone/>
                      </a:pPr>
                      <a:r>
                        <a:rPr lang="en" sz="1700">
                          <a:solidFill>
                            <a:schemeClr val="dk1"/>
                          </a:solidFill>
                          <a:latin typeface="Roboto"/>
                          <a:ea typeface="Roboto"/>
                          <a:cs typeface="Roboto"/>
                          <a:sym typeface="Roboto"/>
                        </a:rPr>
                        <a:t>Consistently models the ownership, teamwork, innovation, and an overall commitment to excellence we are driving toward our long-term goal.  </a:t>
                      </a:r>
                      <a:endParaRPr sz="1700"/>
                    </a:p>
                  </a:txBody>
                  <a:tcPr marT="91425" marB="91425" marR="91425" marL="91425">
                    <a:lnL cap="flat" cmpd="sng" w="9525">
                      <a:solidFill>
                        <a:srgbClr val="9E9E9E">
                          <a:alpha val="0"/>
                        </a:srgbClr>
                      </a:solidFill>
                      <a:prstDash val="solid"/>
                      <a:round/>
                      <a:headEnd len="sm" w="sm" type="none"/>
                      <a:tailEnd len="sm" w="sm" type="none"/>
                    </a:lnL>
                    <a:lnR cap="flat" cmpd="sng" w="152400">
                      <a:solidFill>
                        <a:schemeClr val="lt1"/>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chemeClr val="dk2"/>
                    </a:solidFill>
                  </a:tcPr>
                </a:tc>
              </a:tr>
            </a:tbl>
          </a:graphicData>
        </a:graphic>
      </p:graphicFrame>
      <p:sp>
        <p:nvSpPr>
          <p:cNvPr id="90" name="Google Shape;90;p17"/>
          <p:cNvSpPr txBox="1"/>
          <p:nvPr/>
        </p:nvSpPr>
        <p:spPr>
          <a:xfrm>
            <a:off x="3397825" y="540325"/>
            <a:ext cx="5102100" cy="173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1"/>
                </a:solidFill>
                <a:latin typeface="Roboto"/>
                <a:ea typeface="Roboto"/>
                <a:cs typeface="Roboto"/>
                <a:sym typeface="Roboto"/>
              </a:rPr>
              <a:t>Commendations:</a:t>
            </a:r>
            <a:endParaRPr b="1" sz="1800">
              <a:solidFill>
                <a:schemeClr val="dk1"/>
              </a:solidFill>
              <a:latin typeface="Roboto"/>
              <a:ea typeface="Roboto"/>
              <a:cs typeface="Roboto"/>
              <a:sym typeface="Roboto"/>
            </a:endParaRPr>
          </a:p>
          <a:p>
            <a:pPr indent="0" lvl="0" marL="0" rtl="0" algn="l">
              <a:spcBef>
                <a:spcPts val="0"/>
              </a:spcBef>
              <a:spcAft>
                <a:spcPts val="0"/>
              </a:spcAft>
              <a:buNone/>
            </a:pPr>
            <a:r>
              <a:t/>
            </a:r>
            <a:endParaRPr b="1" sz="1000">
              <a:solidFill>
                <a:schemeClr val="dk1"/>
              </a:solidFill>
              <a:latin typeface="Roboto"/>
              <a:ea typeface="Roboto"/>
              <a:cs typeface="Roboto"/>
              <a:sym typeface="Roboto"/>
            </a:endParaRPr>
          </a:p>
          <a:p>
            <a:pPr indent="-342900" lvl="0" marL="514350" rtl="0" algn="l">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Ownership of the work</a:t>
            </a:r>
            <a:endParaRPr sz="1800">
              <a:solidFill>
                <a:schemeClr val="dk1"/>
              </a:solidFill>
              <a:latin typeface="Roboto"/>
              <a:ea typeface="Roboto"/>
              <a:cs typeface="Roboto"/>
              <a:sym typeface="Roboto"/>
            </a:endParaRPr>
          </a:p>
          <a:p>
            <a:pPr indent="-342900" lvl="0" marL="514350" rtl="0" algn="l">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Soliciting feedback to improve</a:t>
            </a:r>
            <a:endParaRPr sz="1800">
              <a:solidFill>
                <a:schemeClr val="dk1"/>
              </a:solidFill>
              <a:latin typeface="Roboto"/>
              <a:ea typeface="Roboto"/>
              <a:cs typeface="Roboto"/>
              <a:sym typeface="Roboto"/>
            </a:endParaRPr>
          </a:p>
          <a:p>
            <a:pPr indent="-342900" lvl="0" marL="514350" rtl="0" algn="l">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Staying responsive</a:t>
            </a:r>
            <a:endParaRPr sz="1800">
              <a:solidFill>
                <a:schemeClr val="dk1"/>
              </a:solidFill>
              <a:latin typeface="Roboto"/>
              <a:ea typeface="Roboto"/>
              <a:cs typeface="Roboto"/>
              <a:sym typeface="Roboto"/>
            </a:endParaRPr>
          </a:p>
          <a:p>
            <a:pPr indent="-342900" lvl="0" marL="514350" rtl="0" algn="l">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Taking proactive measures</a:t>
            </a:r>
            <a:endParaRPr sz="1800">
              <a:solidFill>
                <a:schemeClr val="dk1"/>
              </a:solidFill>
              <a:latin typeface="Roboto"/>
              <a:ea typeface="Roboto"/>
              <a:cs typeface="Roboto"/>
              <a:sym typeface="Roboto"/>
            </a:endParaRPr>
          </a:p>
          <a:p>
            <a:pPr indent="-342900" lvl="0" marL="514350" rtl="0" algn="l">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Demonstrating steady approach</a:t>
            </a:r>
            <a:endParaRPr sz="1800">
              <a:solidFill>
                <a:schemeClr val="dk1"/>
              </a:solidFill>
              <a:latin typeface="Roboto"/>
              <a:ea typeface="Roboto"/>
              <a:cs typeface="Roboto"/>
              <a:sym typeface="Roboto"/>
            </a:endParaRPr>
          </a:p>
        </p:txBody>
      </p:sp>
      <p:cxnSp>
        <p:nvCxnSpPr>
          <p:cNvPr id="91" name="Google Shape;91;p17"/>
          <p:cNvCxnSpPr/>
          <p:nvPr/>
        </p:nvCxnSpPr>
        <p:spPr>
          <a:xfrm>
            <a:off x="3397825" y="2670475"/>
            <a:ext cx="5185200" cy="0"/>
          </a:xfrm>
          <a:prstGeom prst="straightConnector1">
            <a:avLst/>
          </a:prstGeom>
          <a:noFill/>
          <a:ln cap="flat" cmpd="sng" w="28575">
            <a:solidFill>
              <a:schemeClr val="accent5"/>
            </a:solidFill>
            <a:prstDash val="solid"/>
            <a:round/>
            <a:headEnd len="med" w="med" type="none"/>
            <a:tailEnd len="med" w="med" type="none"/>
          </a:ln>
        </p:spPr>
      </p:cxnSp>
      <p:sp>
        <p:nvSpPr>
          <p:cNvPr id="92" name="Google Shape;92;p17"/>
          <p:cNvSpPr txBox="1"/>
          <p:nvPr/>
        </p:nvSpPr>
        <p:spPr>
          <a:xfrm>
            <a:off x="3397825" y="2899175"/>
            <a:ext cx="5102100" cy="173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1"/>
                </a:solidFill>
                <a:latin typeface="Roboto"/>
                <a:ea typeface="Roboto"/>
                <a:cs typeface="Roboto"/>
                <a:sym typeface="Roboto"/>
              </a:rPr>
              <a:t>Advice / Opportunities</a:t>
            </a:r>
            <a:r>
              <a:rPr b="1" lang="en" sz="1800">
                <a:solidFill>
                  <a:schemeClr val="dk1"/>
                </a:solidFill>
                <a:latin typeface="Roboto"/>
                <a:ea typeface="Roboto"/>
                <a:cs typeface="Roboto"/>
                <a:sym typeface="Roboto"/>
              </a:rPr>
              <a:t>:</a:t>
            </a:r>
            <a:endParaRPr b="1" sz="1800">
              <a:solidFill>
                <a:schemeClr val="dk1"/>
              </a:solidFill>
              <a:latin typeface="Roboto"/>
              <a:ea typeface="Roboto"/>
              <a:cs typeface="Roboto"/>
              <a:sym typeface="Roboto"/>
            </a:endParaRPr>
          </a:p>
          <a:p>
            <a:pPr indent="0" lvl="0" marL="0" rtl="0" algn="l">
              <a:spcBef>
                <a:spcPts val="0"/>
              </a:spcBef>
              <a:spcAft>
                <a:spcPts val="0"/>
              </a:spcAft>
              <a:buNone/>
            </a:pPr>
            <a:r>
              <a:t/>
            </a:r>
            <a:endParaRPr b="1" sz="1000">
              <a:solidFill>
                <a:schemeClr val="dk1"/>
              </a:solidFill>
              <a:latin typeface="Roboto"/>
              <a:ea typeface="Roboto"/>
              <a:cs typeface="Roboto"/>
              <a:sym typeface="Roboto"/>
            </a:endParaRPr>
          </a:p>
          <a:p>
            <a:pPr indent="-342900" lvl="0" marL="514350" rtl="0" algn="l">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Sharing </a:t>
            </a:r>
            <a:r>
              <a:rPr i="1" lang="en" sz="1800">
                <a:solidFill>
                  <a:schemeClr val="dk1"/>
                </a:solidFill>
                <a:latin typeface="Roboto"/>
                <a:ea typeface="Roboto"/>
                <a:cs typeface="Roboto"/>
                <a:sym typeface="Roboto"/>
              </a:rPr>
              <a:t>how</a:t>
            </a:r>
            <a:r>
              <a:rPr lang="en" sz="1800">
                <a:solidFill>
                  <a:schemeClr val="dk1"/>
                </a:solidFill>
                <a:latin typeface="Roboto"/>
                <a:ea typeface="Roboto"/>
                <a:cs typeface="Roboto"/>
                <a:sym typeface="Roboto"/>
              </a:rPr>
              <a:t> he is modeling (“going meta”) </a:t>
            </a:r>
            <a:endParaRPr sz="1800">
              <a:solidFill>
                <a:schemeClr val="dk1"/>
              </a:solidFill>
              <a:latin typeface="Roboto"/>
              <a:ea typeface="Roboto"/>
              <a:cs typeface="Roboto"/>
              <a:sym typeface="Roboto"/>
            </a:endParaRPr>
          </a:p>
          <a:p>
            <a:pPr indent="-342900" lvl="0" marL="514350" rtl="0" algn="l">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Value of face time  </a:t>
            </a:r>
            <a:endParaRPr sz="1800">
              <a:solidFill>
                <a:schemeClr val="dk1"/>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387900" y="2294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solidFill>
                  <a:schemeClr val="accent6"/>
                </a:solidFill>
              </a:rPr>
              <a:t>CIO’s Goals</a:t>
            </a:r>
            <a:endParaRPr>
              <a:solidFill>
                <a:schemeClr val="accent6"/>
              </a:solidFill>
            </a:endParaRPr>
          </a:p>
        </p:txBody>
      </p:sp>
      <p:graphicFrame>
        <p:nvGraphicFramePr>
          <p:cNvPr id="98" name="Google Shape;98;p18"/>
          <p:cNvGraphicFramePr/>
          <p:nvPr/>
        </p:nvGraphicFramePr>
        <p:xfrm>
          <a:off x="471025" y="1514163"/>
          <a:ext cx="3000000" cy="3000000"/>
        </p:xfrm>
        <a:graphic>
          <a:graphicData uri="http://schemas.openxmlformats.org/drawingml/2006/table">
            <a:tbl>
              <a:tblPr>
                <a:noFill/>
                <a:tableStyleId>{A703A5D5-E9EF-4D5B-BA08-93F9611B2496}</a:tableStyleId>
              </a:tblPr>
              <a:tblGrid>
                <a:gridCol w="2373750"/>
              </a:tblGrid>
              <a:tr h="381000">
                <a:tc>
                  <a:txBody>
                    <a:bodyPr/>
                    <a:lstStyle/>
                    <a:p>
                      <a:pPr indent="0" lvl="0" marL="0" rtl="0" algn="l">
                        <a:lnSpc>
                          <a:spcPct val="115000"/>
                        </a:lnSpc>
                        <a:spcBef>
                          <a:spcPts val="0"/>
                        </a:spcBef>
                        <a:spcAft>
                          <a:spcPts val="0"/>
                        </a:spcAft>
                        <a:buNone/>
                      </a:pPr>
                      <a:r>
                        <a:rPr b="1" lang="en" sz="1700">
                          <a:solidFill>
                            <a:schemeClr val="dk1"/>
                          </a:solidFill>
                          <a:latin typeface="Roboto"/>
                          <a:ea typeface="Roboto"/>
                          <a:cs typeface="Roboto"/>
                          <a:sym typeface="Roboto"/>
                        </a:rPr>
                        <a:t>Strategic Planning &amp; Budgeting</a:t>
                      </a:r>
                      <a:endParaRPr sz="1700">
                        <a:solidFill>
                          <a:schemeClr val="dk1"/>
                        </a:solidFill>
                        <a:latin typeface="Roboto"/>
                        <a:ea typeface="Roboto"/>
                        <a:cs typeface="Roboto"/>
                        <a:sym typeface="Roboto"/>
                      </a:endParaRPr>
                    </a:p>
                    <a:p>
                      <a:pPr indent="0" lvl="0" marL="0" rtl="0" algn="l">
                        <a:lnSpc>
                          <a:spcPct val="115000"/>
                        </a:lnSpc>
                        <a:spcBef>
                          <a:spcPts val="1000"/>
                        </a:spcBef>
                        <a:spcAft>
                          <a:spcPts val="1000"/>
                        </a:spcAft>
                        <a:buNone/>
                      </a:pPr>
                      <a:r>
                        <a:rPr lang="en" sz="1700">
                          <a:solidFill>
                            <a:schemeClr val="dk1"/>
                          </a:solidFill>
                          <a:latin typeface="Roboto"/>
                          <a:ea typeface="Roboto"/>
                          <a:cs typeface="Roboto"/>
                          <a:sym typeface="Roboto"/>
                        </a:rPr>
                        <a:t>Initiates and executes a campus-wide strategic thinking and budgeting process to drive the school's priorities.   </a:t>
                      </a:r>
                      <a:endParaRPr b="1" sz="1900">
                        <a:solidFill>
                          <a:schemeClr val="dk1"/>
                        </a:solidFill>
                        <a:latin typeface="Roboto"/>
                        <a:ea typeface="Roboto"/>
                        <a:cs typeface="Roboto"/>
                        <a:sym typeface="Roboto"/>
                      </a:endParaRPr>
                    </a:p>
                  </a:txBody>
                  <a:tcPr marT="91425" marB="91425" marR="91425" marL="91425">
                    <a:lnL cap="flat" cmpd="sng" w="9525">
                      <a:solidFill>
                        <a:srgbClr val="9E9E9E">
                          <a:alpha val="0"/>
                        </a:srgbClr>
                      </a:solidFill>
                      <a:prstDash val="solid"/>
                      <a:round/>
                      <a:headEnd len="sm" w="sm" type="none"/>
                      <a:tailEnd len="sm" w="sm" type="none"/>
                    </a:lnL>
                    <a:lnR cap="flat" cmpd="sng" w="152400">
                      <a:solidFill>
                        <a:schemeClr val="lt1"/>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chemeClr val="dk2"/>
                    </a:solidFill>
                  </a:tcPr>
                </a:tc>
              </a:tr>
            </a:tbl>
          </a:graphicData>
        </a:graphic>
      </p:graphicFrame>
      <p:sp>
        <p:nvSpPr>
          <p:cNvPr id="99" name="Google Shape;99;p18"/>
          <p:cNvSpPr txBox="1"/>
          <p:nvPr/>
        </p:nvSpPr>
        <p:spPr>
          <a:xfrm>
            <a:off x="3397825" y="540325"/>
            <a:ext cx="5102100" cy="173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1"/>
                </a:solidFill>
                <a:latin typeface="Roboto"/>
                <a:ea typeface="Roboto"/>
                <a:cs typeface="Roboto"/>
                <a:sym typeface="Roboto"/>
              </a:rPr>
              <a:t>Commendations:</a:t>
            </a:r>
            <a:endParaRPr b="1" sz="1800">
              <a:solidFill>
                <a:schemeClr val="dk1"/>
              </a:solidFill>
              <a:latin typeface="Roboto"/>
              <a:ea typeface="Roboto"/>
              <a:cs typeface="Roboto"/>
              <a:sym typeface="Roboto"/>
            </a:endParaRPr>
          </a:p>
          <a:p>
            <a:pPr indent="0" lvl="0" marL="0" rtl="0" algn="l">
              <a:spcBef>
                <a:spcPts val="0"/>
              </a:spcBef>
              <a:spcAft>
                <a:spcPts val="0"/>
              </a:spcAft>
              <a:buNone/>
            </a:pPr>
            <a:r>
              <a:t/>
            </a:r>
            <a:endParaRPr b="1" sz="1000">
              <a:solidFill>
                <a:schemeClr val="dk1"/>
              </a:solidFill>
              <a:latin typeface="Roboto"/>
              <a:ea typeface="Roboto"/>
              <a:cs typeface="Roboto"/>
              <a:sym typeface="Roboto"/>
            </a:endParaRPr>
          </a:p>
          <a:p>
            <a:pPr indent="-342900" lvl="0" marL="514350" rtl="0" algn="l">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Strategic focus of leadership development</a:t>
            </a:r>
            <a:endParaRPr sz="1800">
              <a:solidFill>
                <a:schemeClr val="dk1"/>
              </a:solidFill>
              <a:latin typeface="Roboto"/>
              <a:ea typeface="Roboto"/>
              <a:cs typeface="Roboto"/>
              <a:sym typeface="Roboto"/>
            </a:endParaRPr>
          </a:p>
          <a:p>
            <a:pPr indent="-342900" lvl="0" marL="514350" rtl="0" algn="l">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Increased cycles of strategic planning that allow for more oversight</a:t>
            </a:r>
            <a:endParaRPr sz="1800">
              <a:solidFill>
                <a:schemeClr val="dk1"/>
              </a:solidFill>
              <a:latin typeface="Roboto"/>
              <a:ea typeface="Roboto"/>
              <a:cs typeface="Roboto"/>
              <a:sym typeface="Roboto"/>
            </a:endParaRPr>
          </a:p>
        </p:txBody>
      </p:sp>
      <p:cxnSp>
        <p:nvCxnSpPr>
          <p:cNvPr id="100" name="Google Shape;100;p18"/>
          <p:cNvCxnSpPr/>
          <p:nvPr/>
        </p:nvCxnSpPr>
        <p:spPr>
          <a:xfrm>
            <a:off x="3397825" y="2670475"/>
            <a:ext cx="5185200" cy="0"/>
          </a:xfrm>
          <a:prstGeom prst="straightConnector1">
            <a:avLst/>
          </a:prstGeom>
          <a:noFill/>
          <a:ln cap="flat" cmpd="sng" w="28575">
            <a:solidFill>
              <a:schemeClr val="accent5"/>
            </a:solidFill>
            <a:prstDash val="solid"/>
            <a:round/>
            <a:headEnd len="med" w="med" type="none"/>
            <a:tailEnd len="med" w="med" type="none"/>
          </a:ln>
        </p:spPr>
      </p:cxnSp>
      <p:sp>
        <p:nvSpPr>
          <p:cNvPr id="101" name="Google Shape;101;p18"/>
          <p:cNvSpPr txBox="1"/>
          <p:nvPr/>
        </p:nvSpPr>
        <p:spPr>
          <a:xfrm>
            <a:off x="3397825" y="2899175"/>
            <a:ext cx="5102100" cy="173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1"/>
                </a:solidFill>
                <a:latin typeface="Roboto"/>
                <a:ea typeface="Roboto"/>
                <a:cs typeface="Roboto"/>
                <a:sym typeface="Roboto"/>
              </a:rPr>
              <a:t>Advice / Opportunities:</a:t>
            </a:r>
            <a:endParaRPr b="1" sz="1800">
              <a:solidFill>
                <a:schemeClr val="dk1"/>
              </a:solidFill>
              <a:latin typeface="Roboto"/>
              <a:ea typeface="Roboto"/>
              <a:cs typeface="Roboto"/>
              <a:sym typeface="Roboto"/>
            </a:endParaRPr>
          </a:p>
          <a:p>
            <a:pPr indent="0" lvl="0" marL="0" rtl="0" algn="l">
              <a:spcBef>
                <a:spcPts val="0"/>
              </a:spcBef>
              <a:spcAft>
                <a:spcPts val="0"/>
              </a:spcAft>
              <a:buNone/>
            </a:pPr>
            <a:r>
              <a:t/>
            </a:r>
            <a:endParaRPr b="1" sz="1000">
              <a:solidFill>
                <a:schemeClr val="dk1"/>
              </a:solidFill>
              <a:latin typeface="Roboto"/>
              <a:ea typeface="Roboto"/>
              <a:cs typeface="Roboto"/>
              <a:sym typeface="Roboto"/>
            </a:endParaRPr>
          </a:p>
          <a:p>
            <a:pPr indent="-342900" lvl="0" marL="514350" rtl="0" algn="l">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Once it’s ready, working with the board to determine the best way to share regular progress on strategic priorities.</a:t>
            </a:r>
            <a:endParaRPr sz="1800">
              <a:solidFill>
                <a:schemeClr val="dk1"/>
              </a:solidFill>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9"/>
          <p:cNvSpPr txBox="1"/>
          <p:nvPr>
            <p:ph type="title"/>
          </p:nvPr>
        </p:nvSpPr>
        <p:spPr>
          <a:xfrm>
            <a:off x="387900" y="2294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solidFill>
                  <a:schemeClr val="accent6"/>
                </a:solidFill>
              </a:rPr>
              <a:t>CIO’s Goals</a:t>
            </a:r>
            <a:endParaRPr>
              <a:solidFill>
                <a:schemeClr val="accent6"/>
              </a:solidFill>
            </a:endParaRPr>
          </a:p>
        </p:txBody>
      </p:sp>
      <p:graphicFrame>
        <p:nvGraphicFramePr>
          <p:cNvPr id="107" name="Google Shape;107;p19"/>
          <p:cNvGraphicFramePr/>
          <p:nvPr/>
        </p:nvGraphicFramePr>
        <p:xfrm>
          <a:off x="471025" y="1514163"/>
          <a:ext cx="3000000" cy="3000000"/>
        </p:xfrm>
        <a:graphic>
          <a:graphicData uri="http://schemas.openxmlformats.org/drawingml/2006/table">
            <a:tbl>
              <a:tblPr>
                <a:noFill/>
                <a:tableStyleId>{A703A5D5-E9EF-4D5B-BA08-93F9611B2496}</a:tableStyleId>
              </a:tblPr>
              <a:tblGrid>
                <a:gridCol w="2373750"/>
              </a:tblGrid>
              <a:tr h="381000">
                <a:tc>
                  <a:txBody>
                    <a:bodyPr/>
                    <a:lstStyle/>
                    <a:p>
                      <a:pPr indent="0" lvl="0" marL="0" rtl="0" algn="l">
                        <a:lnSpc>
                          <a:spcPct val="115000"/>
                        </a:lnSpc>
                        <a:spcBef>
                          <a:spcPts val="0"/>
                        </a:spcBef>
                        <a:spcAft>
                          <a:spcPts val="0"/>
                        </a:spcAft>
                        <a:buNone/>
                      </a:pPr>
                      <a:r>
                        <a:rPr b="1" lang="en" sz="1500">
                          <a:solidFill>
                            <a:schemeClr val="dk1"/>
                          </a:solidFill>
                          <a:latin typeface="Roboto"/>
                          <a:ea typeface="Roboto"/>
                          <a:cs typeface="Roboto"/>
                          <a:sym typeface="Roboto"/>
                        </a:rPr>
                        <a:t>Leadership Development</a:t>
                      </a:r>
                      <a:r>
                        <a:rPr lang="en" sz="1500">
                          <a:solidFill>
                            <a:schemeClr val="dk1"/>
                          </a:solidFill>
                          <a:latin typeface="Roboto"/>
                          <a:ea typeface="Roboto"/>
                          <a:cs typeface="Roboto"/>
                          <a:sym typeface="Roboto"/>
                        </a:rPr>
                        <a:t>  </a:t>
                      </a:r>
                      <a:endParaRPr sz="1500">
                        <a:solidFill>
                          <a:schemeClr val="dk1"/>
                        </a:solidFill>
                        <a:latin typeface="Roboto"/>
                        <a:ea typeface="Roboto"/>
                        <a:cs typeface="Roboto"/>
                        <a:sym typeface="Roboto"/>
                      </a:endParaRPr>
                    </a:p>
                    <a:p>
                      <a:pPr indent="0" lvl="0" marL="0" rtl="0" algn="l">
                        <a:lnSpc>
                          <a:spcPct val="115000"/>
                        </a:lnSpc>
                        <a:spcBef>
                          <a:spcPts val="1200"/>
                        </a:spcBef>
                        <a:spcAft>
                          <a:spcPts val="1200"/>
                        </a:spcAft>
                        <a:buNone/>
                      </a:pPr>
                      <a:r>
                        <a:rPr lang="en" sz="1500">
                          <a:solidFill>
                            <a:schemeClr val="dk1"/>
                          </a:solidFill>
                          <a:latin typeface="Roboto"/>
                          <a:ea typeface="Roboto"/>
                          <a:cs typeface="Roboto"/>
                          <a:sym typeface="Roboto"/>
                        </a:rPr>
                        <a:t>Effectively develops the Shared Services Team by (re)defining roles and expectations, providing regular feedback on performance, and setting up structures for productive collaboration with each other, STEM HR, and future schools.   </a:t>
                      </a:r>
                      <a:endParaRPr b="1" sz="1700">
                        <a:solidFill>
                          <a:schemeClr val="dk1"/>
                        </a:solidFill>
                        <a:latin typeface="Roboto"/>
                        <a:ea typeface="Roboto"/>
                        <a:cs typeface="Roboto"/>
                        <a:sym typeface="Roboto"/>
                      </a:endParaRPr>
                    </a:p>
                  </a:txBody>
                  <a:tcPr marT="91425" marB="91425" marR="91425" marL="91425">
                    <a:lnL cap="flat" cmpd="sng" w="9525">
                      <a:solidFill>
                        <a:srgbClr val="9E9E9E">
                          <a:alpha val="0"/>
                        </a:srgbClr>
                      </a:solidFill>
                      <a:prstDash val="solid"/>
                      <a:round/>
                      <a:headEnd len="sm" w="sm" type="none"/>
                      <a:tailEnd len="sm" w="sm" type="none"/>
                    </a:lnL>
                    <a:lnR cap="flat" cmpd="sng" w="152400">
                      <a:solidFill>
                        <a:schemeClr val="lt1"/>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chemeClr val="dk2"/>
                    </a:solidFill>
                  </a:tcPr>
                </a:tc>
              </a:tr>
            </a:tbl>
          </a:graphicData>
        </a:graphic>
      </p:graphicFrame>
      <p:sp>
        <p:nvSpPr>
          <p:cNvPr id="108" name="Google Shape;108;p19"/>
          <p:cNvSpPr txBox="1"/>
          <p:nvPr/>
        </p:nvSpPr>
        <p:spPr>
          <a:xfrm>
            <a:off x="3397825" y="540325"/>
            <a:ext cx="5102100" cy="173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1"/>
                </a:solidFill>
                <a:latin typeface="Roboto"/>
                <a:ea typeface="Roboto"/>
                <a:cs typeface="Roboto"/>
                <a:sym typeface="Roboto"/>
              </a:rPr>
              <a:t>Commendations:</a:t>
            </a:r>
            <a:endParaRPr b="1" sz="1800">
              <a:solidFill>
                <a:schemeClr val="dk1"/>
              </a:solidFill>
              <a:latin typeface="Roboto"/>
              <a:ea typeface="Roboto"/>
              <a:cs typeface="Roboto"/>
              <a:sym typeface="Roboto"/>
            </a:endParaRPr>
          </a:p>
          <a:p>
            <a:pPr indent="0" lvl="0" marL="0" rtl="0" algn="l">
              <a:spcBef>
                <a:spcPts val="0"/>
              </a:spcBef>
              <a:spcAft>
                <a:spcPts val="0"/>
              </a:spcAft>
              <a:buNone/>
            </a:pPr>
            <a:r>
              <a:t/>
            </a:r>
            <a:endParaRPr b="1" sz="1000">
              <a:solidFill>
                <a:schemeClr val="dk1"/>
              </a:solidFill>
              <a:latin typeface="Roboto"/>
              <a:ea typeface="Roboto"/>
              <a:cs typeface="Roboto"/>
              <a:sym typeface="Roboto"/>
            </a:endParaRPr>
          </a:p>
          <a:p>
            <a:pPr indent="-342900" lvl="0" marL="514350" rtl="0" algn="l">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Increased feedback to leaders</a:t>
            </a:r>
            <a:endParaRPr sz="1800">
              <a:solidFill>
                <a:schemeClr val="dk1"/>
              </a:solidFill>
              <a:latin typeface="Roboto"/>
              <a:ea typeface="Roboto"/>
              <a:cs typeface="Roboto"/>
              <a:sym typeface="Roboto"/>
            </a:endParaRPr>
          </a:p>
          <a:p>
            <a:pPr indent="-342900" lvl="0" marL="514350" rtl="0" algn="l">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Leaders making strategic priorities</a:t>
            </a:r>
            <a:endParaRPr sz="1800">
              <a:solidFill>
                <a:schemeClr val="dk1"/>
              </a:solidFill>
              <a:latin typeface="Roboto"/>
              <a:ea typeface="Roboto"/>
              <a:cs typeface="Roboto"/>
              <a:sym typeface="Roboto"/>
            </a:endParaRPr>
          </a:p>
          <a:p>
            <a:pPr indent="-342900" lvl="0" marL="514350" rtl="0" algn="l">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Effective handling of leadership challenges</a:t>
            </a:r>
            <a:endParaRPr sz="1800">
              <a:solidFill>
                <a:schemeClr val="dk1"/>
              </a:solidFill>
              <a:latin typeface="Roboto"/>
              <a:ea typeface="Roboto"/>
              <a:cs typeface="Roboto"/>
              <a:sym typeface="Roboto"/>
            </a:endParaRPr>
          </a:p>
          <a:p>
            <a:pPr indent="-342900" lvl="0" marL="514350" rtl="0" algn="l">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Effective hiring of new leadership </a:t>
            </a:r>
            <a:endParaRPr sz="1800">
              <a:solidFill>
                <a:schemeClr val="dk1"/>
              </a:solidFill>
              <a:latin typeface="Roboto"/>
              <a:ea typeface="Roboto"/>
              <a:cs typeface="Roboto"/>
              <a:sym typeface="Roboto"/>
            </a:endParaRPr>
          </a:p>
        </p:txBody>
      </p:sp>
      <p:cxnSp>
        <p:nvCxnSpPr>
          <p:cNvPr id="109" name="Google Shape;109;p19"/>
          <p:cNvCxnSpPr/>
          <p:nvPr/>
        </p:nvCxnSpPr>
        <p:spPr>
          <a:xfrm>
            <a:off x="3397825" y="2670475"/>
            <a:ext cx="5185200" cy="0"/>
          </a:xfrm>
          <a:prstGeom prst="straightConnector1">
            <a:avLst/>
          </a:prstGeom>
          <a:noFill/>
          <a:ln cap="flat" cmpd="sng" w="28575">
            <a:solidFill>
              <a:schemeClr val="accent5"/>
            </a:solidFill>
            <a:prstDash val="solid"/>
            <a:round/>
            <a:headEnd len="med" w="med" type="none"/>
            <a:tailEnd len="med" w="med" type="none"/>
          </a:ln>
        </p:spPr>
      </p:cxnSp>
      <p:sp>
        <p:nvSpPr>
          <p:cNvPr id="110" name="Google Shape;110;p19"/>
          <p:cNvSpPr txBox="1"/>
          <p:nvPr/>
        </p:nvSpPr>
        <p:spPr>
          <a:xfrm>
            <a:off x="3397825" y="2899175"/>
            <a:ext cx="5102100" cy="173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1"/>
                </a:solidFill>
                <a:latin typeface="Roboto"/>
                <a:ea typeface="Roboto"/>
                <a:cs typeface="Roboto"/>
                <a:sym typeface="Roboto"/>
              </a:rPr>
              <a:t>Advice / Opportunities:</a:t>
            </a:r>
            <a:endParaRPr b="1" sz="1800">
              <a:solidFill>
                <a:schemeClr val="dk1"/>
              </a:solidFill>
              <a:latin typeface="Roboto"/>
              <a:ea typeface="Roboto"/>
              <a:cs typeface="Roboto"/>
              <a:sym typeface="Roboto"/>
            </a:endParaRPr>
          </a:p>
          <a:p>
            <a:pPr indent="0" lvl="0" marL="0" rtl="0" algn="l">
              <a:spcBef>
                <a:spcPts val="0"/>
              </a:spcBef>
              <a:spcAft>
                <a:spcPts val="0"/>
              </a:spcAft>
              <a:buNone/>
            </a:pPr>
            <a:r>
              <a:t/>
            </a:r>
            <a:endParaRPr b="1" sz="1000">
              <a:solidFill>
                <a:schemeClr val="dk1"/>
              </a:solidFill>
              <a:latin typeface="Roboto"/>
              <a:ea typeface="Roboto"/>
              <a:cs typeface="Roboto"/>
              <a:sym typeface="Roboto"/>
            </a:endParaRPr>
          </a:p>
          <a:p>
            <a:pPr indent="-342900" lvl="0" marL="514350" rtl="0" algn="l">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Has support of the board in taking decisive action that further develops STEM leaderhip.</a:t>
            </a:r>
            <a:endParaRPr sz="1800">
              <a:solidFill>
                <a:schemeClr val="dk1"/>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