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Average"/>
      <p:regular r:id="rId16"/>
    </p:embeddedFont>
    <p:embeddedFont>
      <p:font typeface="Oswald"/>
      <p:regular r:id="rId17"/>
      <p:bold r:id="rId18"/>
    </p:embeddedFont>
    <p:embeddedFont>
      <p:font typeface="Barlow Semi Condensed"/>
      <p:regular r:id="rId19"/>
      <p:bold r:id="rId20"/>
      <p:italic r:id="rId21"/>
      <p:boldItalic r:id="rId22"/>
    </p:embeddedFont>
    <p:embeddedFont>
      <p:font typeface="Barlow Semi Condensed SemiBold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rlowSemiCondensed-bold.fntdata"/><Relationship Id="rId22" Type="http://schemas.openxmlformats.org/officeDocument/2006/relationships/font" Target="fonts/BarlowSemiCondensed-boldItalic.fntdata"/><Relationship Id="rId21" Type="http://schemas.openxmlformats.org/officeDocument/2006/relationships/font" Target="fonts/BarlowSemiCondensed-italic.fntdata"/><Relationship Id="rId24" Type="http://schemas.openxmlformats.org/officeDocument/2006/relationships/font" Target="fonts/BarlowSemiCondensedSemiBold-bold.fntdata"/><Relationship Id="rId23" Type="http://schemas.openxmlformats.org/officeDocument/2006/relationships/font" Target="fonts/BarlowSemiCondensedSemiBol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BarlowSemiCondensedSemiBold-boldItalic.fntdata"/><Relationship Id="rId25" Type="http://schemas.openxmlformats.org/officeDocument/2006/relationships/font" Target="fonts/BarlowSemiCondensedSemiBold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Oswald-regular.fntdata"/><Relationship Id="rId16" Type="http://schemas.openxmlformats.org/officeDocument/2006/relationships/font" Target="fonts/Average-regular.fntdata"/><Relationship Id="rId19" Type="http://schemas.openxmlformats.org/officeDocument/2006/relationships/font" Target="fonts/BarlowSemiCondensed-regular.fntdata"/><Relationship Id="rId18" Type="http://schemas.openxmlformats.org/officeDocument/2006/relationships/font" Target="fonts/Oswa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617b7421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617b7421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828f4de2bd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828f4de2bd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17b742156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17b74215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828f4de2bd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828f4de2bd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617b74215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617b74215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After meeting with team 2412, we created a formal group within our team to work on developing our own legislative advocacy initiative, conducting research on passed legislation in other states (VA, MI, NC, 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Working with one of our mentors who is experienced and connected in the world of politics, we discussed initial priorities and connections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With this initial plan, we reached out to other Colorado FRC teams to gather feedback and new perspectives on how to best benefit teams across the state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modifying our plan based on feedback from other teams, we presented this initiative to our school board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828f4de2bd_2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828f4de2bd_2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We landed on a grant program at the state level based on the bills passed in Indiana, Virginia, Michigan, and North Carolina, because they have been the most successful and future proof.</a:t>
            </a:r>
            <a:endParaRPr sz="24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We decided to focus on high-school credits at the district level because Colorado State law gives school district the power over credits</a:t>
            </a:r>
            <a:endParaRPr sz="24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This is due to credits being controlled at a district level in Colorado</a:t>
            </a:r>
            <a:endParaRPr sz="24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828f4de2bd_2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828f4de2bd_2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828f4de2bd_2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828f4de2bd_2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a64cdcc48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a64cdcc48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4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56" name="Google Shape;56;p14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4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1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Barlow Semi Condensed"/>
              <a:buNone/>
              <a:defRPr sz="21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7" name="Google Shape;87;p21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8" name="Google Shape;88;p21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9" name="Google Shape;89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0" name="Google Shape;90;p2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93" name="Google Shape;93;p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3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6" name="Google Shape;96;p23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1C458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rgbClr val="1C4587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mc:AlternateContent>
    <mc:Choice Requires="p14">
      <p:transition spd="slow" p14:dur="13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/>
          <p:nvPr/>
        </p:nvSpPr>
        <p:spPr>
          <a:xfrm>
            <a:off x="4112625" y="2777275"/>
            <a:ext cx="880800" cy="3975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5" name="Google Shape;105;p25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/>
              <a:t>Colorado Cents for STEM</a:t>
            </a:r>
            <a:endParaRPr sz="5400"/>
          </a:p>
        </p:txBody>
      </p:sp>
      <p:sp>
        <p:nvSpPr>
          <p:cNvPr id="106" name="Google Shape;106;p25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Impulse 4418</a:t>
            </a:r>
            <a:endParaRPr/>
          </a:p>
        </p:txBody>
      </p:sp>
      <p:pic>
        <p:nvPicPr>
          <p:cNvPr id="107" name="Google Shape;10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6175" y="365475"/>
            <a:ext cx="1726725" cy="172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Our Mission</a:t>
            </a:r>
            <a:endParaRPr/>
          </a:p>
        </p:txBody>
      </p:sp>
      <p:sp>
        <p:nvSpPr>
          <p:cNvPr id="113" name="Google Shape;113;p26"/>
          <p:cNvSpPr txBox="1"/>
          <p:nvPr>
            <p:ph idx="1" type="body"/>
          </p:nvPr>
        </p:nvSpPr>
        <p:spPr>
          <a:xfrm>
            <a:off x="311700" y="1152475"/>
            <a:ext cx="7129200" cy="3416400"/>
          </a:xfrm>
          <a:prstGeom prst="rect">
            <a:avLst/>
          </a:prstGeom>
        </p:spPr>
        <p:txBody>
          <a:bodyPr anchorCtr="0" anchor="t" bIns="91425" lIns="91425" spcFirstLastPara="1" rIns="775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To pass a bill in the state of Colorado that give new and financially struggling STEM extracurricular programs access to the State Department of Education Grants. </a:t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These grants can pay registration fees, purchase equipment, materials, and provide stipends for coaches and mentors. </a:t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A grant program will reduce the financial burden on first-year and struggling teams and increase the accessibility to STEM programs within our state.</a:t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Groups Involved</a:t>
            </a:r>
            <a:endParaRPr/>
          </a:p>
        </p:txBody>
      </p:sp>
      <p:sp>
        <p:nvSpPr>
          <p:cNvPr id="119" name="Google Shape;11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 Semi Condensed"/>
              <a:buChar char="●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FRC Teams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Char char="○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Team 2996 - Cougars Gone Wired ()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Char char="○"/>
            </a:pPr>
            <a:r>
              <a:rPr b="1"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Team 4418  - Impulse</a:t>
            </a:r>
            <a:endParaRPr b="1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Char char="○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Team 3729 - The Raiders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Barlow Semi Condensed"/>
              <a:buChar char="●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BEST Robotics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Char char="○"/>
            </a:pPr>
            <a:r>
              <a:rPr b="1"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STEM BEST Robotics #1920</a:t>
            </a:r>
            <a:endParaRPr b="1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Barlow Semi Condensed"/>
              <a:buChar char="●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Prospective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Char char="○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COTSA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Char char="○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Front Range BEST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Char char="○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Rocky Mountain BEST</a:t>
            </a:r>
            <a:endParaRPr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Did This Start?</a:t>
            </a:r>
            <a:endParaRPr/>
          </a:p>
        </p:txBody>
      </p:sp>
      <p:sp>
        <p:nvSpPr>
          <p:cNvPr id="125" name="Google Shape;125;p28"/>
          <p:cNvSpPr txBox="1"/>
          <p:nvPr>
            <p:ph idx="1" type="body"/>
          </p:nvPr>
        </p:nvSpPr>
        <p:spPr>
          <a:xfrm>
            <a:off x="311700" y="1152475"/>
            <a:ext cx="6886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FRC Team 2412 - Robototes reached out to Team 2996 - Cougars Gone Wired about legislative advocacy to support robotics in Colorado.</a:t>
            </a:r>
            <a:endParaRPr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Team 2412 - Robototes</a:t>
            </a:r>
            <a:endParaRPr b="1"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Barlow Semi Condensed"/>
              <a:buChar char="●"/>
            </a:pPr>
            <a:r>
              <a:rPr lang="en">
                <a:latin typeface="Barlow Semi Condensed"/>
                <a:ea typeface="Barlow Semi Condensed"/>
                <a:cs typeface="Barlow Semi Condensed"/>
                <a:sym typeface="Barlow Semi Condensed"/>
              </a:rPr>
              <a:t>Passed bill in Washington that grants FRC and other STEM Competitions (VEX or Science Olympiad) credit towards graduation and by extent, state sponsored funding</a:t>
            </a:r>
            <a:endParaRPr sz="25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Initial Steps</a:t>
            </a:r>
            <a:endParaRPr/>
          </a:p>
        </p:txBody>
      </p:sp>
      <p:sp>
        <p:nvSpPr>
          <p:cNvPr id="131" name="Google Shape;131;p29"/>
          <p:cNvSpPr txBox="1"/>
          <p:nvPr>
            <p:ph idx="1" type="body"/>
          </p:nvPr>
        </p:nvSpPr>
        <p:spPr>
          <a:xfrm>
            <a:off x="311700" y="1152475"/>
            <a:ext cx="8313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 Semi Condensed"/>
              <a:buChar char="●"/>
            </a:pP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Team 2996 - Cougars Gone Wired reached out to </a:t>
            </a: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other Colorado FRC teams to gather feedback and new perspectives on how to best benefit teams across the state</a:t>
            </a:r>
            <a:endParaRPr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Barlow Semi Condensed"/>
              <a:buChar char="●"/>
            </a:pP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Creation of a formal group within Colorado FRC</a:t>
            </a:r>
            <a:endParaRPr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Barlow Semi Condensed"/>
              <a:buChar char="○"/>
            </a:pPr>
            <a:r>
              <a:rPr lang="en" sz="1800">
                <a:latin typeface="Barlow Semi Condensed"/>
                <a:ea typeface="Barlow Semi Condensed"/>
                <a:cs typeface="Barlow Semi Condensed"/>
                <a:sym typeface="Barlow Semi Condensed"/>
              </a:rPr>
              <a:t>Research on passed legislation in other states (VA, MI, NC, IN)</a:t>
            </a:r>
            <a:endParaRPr sz="18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Barlow Semi Condensed"/>
              <a:buChar char="○"/>
            </a:pPr>
            <a:r>
              <a:rPr lang="en" sz="1800">
                <a:latin typeface="Barlow Semi Condensed"/>
                <a:ea typeface="Barlow Semi Condensed"/>
                <a:cs typeface="Barlow Semi Condensed"/>
                <a:sym typeface="Barlow Semi Condensed"/>
              </a:rPr>
              <a:t>Developing our own legislative advocacy initiative</a:t>
            </a:r>
            <a:endParaRPr sz="18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Font typeface="Barlow Semi Condensed"/>
              <a:buChar char="○"/>
            </a:pPr>
            <a:r>
              <a:rPr lang="en" sz="1800">
                <a:latin typeface="Barlow Semi Condensed"/>
                <a:ea typeface="Barlow Semi Condensed"/>
                <a:cs typeface="Barlow Semi Condensed"/>
                <a:sym typeface="Barlow Semi Condensed"/>
              </a:rPr>
              <a:t>I</a:t>
            </a:r>
            <a:r>
              <a:rPr lang="en" sz="1800">
                <a:latin typeface="Barlow Semi Condensed"/>
                <a:ea typeface="Barlow Semi Condensed"/>
                <a:cs typeface="Barlow Semi Condensed"/>
                <a:sym typeface="Barlow Semi Condensed"/>
              </a:rPr>
              <a:t>nitial</a:t>
            </a:r>
            <a:r>
              <a:rPr lang="en" sz="1800">
                <a:latin typeface="Barlow Semi Condensed"/>
                <a:ea typeface="Barlow Semi Condensed"/>
                <a:cs typeface="Barlow Semi Condensed"/>
                <a:sym typeface="Barlow Semi Condensed"/>
              </a:rPr>
              <a:t> priorities and connections</a:t>
            </a:r>
            <a:endParaRPr sz="18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Barlow Semi Condensed"/>
              <a:buChar char="●"/>
            </a:pP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Research Phase</a:t>
            </a:r>
            <a:endParaRPr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Finalizing the Plan</a:t>
            </a:r>
            <a:endParaRPr/>
          </a:p>
        </p:txBody>
      </p:sp>
      <p:sp>
        <p:nvSpPr>
          <p:cNvPr id="137" name="Google Shape;13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After research into Colorado legislation and deliberation within the internal group.</a:t>
            </a:r>
            <a:endParaRPr sz="24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The initiative was divided into two goals: </a:t>
            </a:r>
            <a:endParaRPr sz="24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Font typeface="Barlow Semi Condensed"/>
              <a:buChar char="●"/>
            </a:pPr>
            <a:r>
              <a:rPr lang="en" sz="2400">
                <a:latin typeface="Barlow Semi Condensed"/>
                <a:ea typeface="Barlow Semi Condensed"/>
                <a:cs typeface="Barlow Semi Condensed"/>
                <a:sym typeface="Barlow Semi Condensed"/>
              </a:rPr>
              <a:t>State Level Funding for STEM Extracurriculars</a:t>
            </a:r>
            <a:endParaRPr sz="24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Char char="●"/>
            </a:pPr>
            <a:r>
              <a:rPr lang="en" sz="2400">
                <a:latin typeface="Barlow Semi Condensed"/>
                <a:ea typeface="Barlow Semi Condensed"/>
                <a:cs typeface="Barlow Semi Condensed"/>
                <a:sym typeface="Barlow Semi Condensed"/>
              </a:rPr>
              <a:t>District Level Credit Program</a:t>
            </a:r>
            <a:endParaRPr sz="2400"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Goal</a:t>
            </a:r>
            <a:endParaRPr/>
          </a:p>
        </p:txBody>
      </p:sp>
      <p:sp>
        <p:nvSpPr>
          <p:cNvPr id="143" name="Google Shape;14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The current goal of our Team 4418 - Impulse is to assist in pushing the grant to as many contacts as possible. </a:t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We hope that the STEM Board can aid us in creating new connections to promote the grant and gain the support of more communities, one being the DCSD School District. </a:t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The final goal is to get the support of DCSD so they are:</a:t>
            </a:r>
            <a:endParaRPr sz="2000">
              <a:solidFill>
                <a:schemeClr val="dk1"/>
              </a:solidFill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pPr indent="-355600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rlow Semi Condensed"/>
              <a:buAutoNum type="arabicPeriod"/>
            </a:pPr>
            <a:r>
              <a:rPr lang="en" sz="20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Aware of the project and potentially advocate on our behalf from a position of educational authority.</a:t>
            </a:r>
            <a:r>
              <a:rPr lang="en" sz="20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</a:t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Your Help</a:t>
            </a:r>
            <a:endParaRPr/>
          </a:p>
        </p:txBody>
      </p:sp>
      <p:sp>
        <p:nvSpPr>
          <p:cNvPr id="149" name="Google Shape;149;p32"/>
          <p:cNvSpPr txBox="1"/>
          <p:nvPr/>
        </p:nvSpPr>
        <p:spPr>
          <a:xfrm>
            <a:off x="515550" y="1210100"/>
            <a:ext cx="8103000" cy="3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Barlow Semi Condensed"/>
              <a:buChar char="●"/>
            </a:pP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Organizing</a:t>
            </a: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STEM Extracurriculars in support of our initiative </a:t>
            </a:r>
            <a:endParaRPr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619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Barlow Semi Condensed"/>
              <a:buChar char="●"/>
            </a:pP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Connection to the DCSD Board</a:t>
            </a:r>
            <a:endParaRPr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  <a:p>
            <a:pPr indent="-3619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Barlow Semi Condensed"/>
              <a:buChar char="●"/>
            </a:pPr>
            <a:r>
              <a:rPr lang="en" sz="2100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Advertising to school-based networks</a:t>
            </a:r>
            <a:endParaRPr sz="2100">
              <a:solidFill>
                <a:schemeClr val="dk1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your time!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