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  <p:embeddedFont>
      <p:font typeface="Maven Pro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9225728-0E1A-40E1-BF6A-A88687120A2A}">
  <a:tblStyle styleId="{79225728-0E1A-40E1-BF6A-A88687120A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5.xml"/><Relationship Id="rId22" Type="http://schemas.openxmlformats.org/officeDocument/2006/relationships/font" Target="fonts/MavenPro-bold.fntdata"/><Relationship Id="rId10" Type="http://schemas.openxmlformats.org/officeDocument/2006/relationships/slide" Target="slides/slide4.xml"/><Relationship Id="rId21" Type="http://schemas.openxmlformats.org/officeDocument/2006/relationships/font" Target="fonts/MavenPro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Nuni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00c4f7f410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200c4f7f410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00c4f7f410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00c4f7f410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00c4f7f410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00c4f7f410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00c4f7f410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00c4f7f410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00c4f7f410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00c4f7f410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00c4f7f410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200c4f7f410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00c4f7f410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00c4f7f410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00c4f7f410_0_3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00c4f7f410_0_3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200c4f7f410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200c4f7f410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Board Retreat Follow Up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</a:t>
            </a:r>
            <a:endParaRPr/>
          </a:p>
        </p:txBody>
      </p:sp>
      <p:sp>
        <p:nvSpPr>
          <p:cNvPr id="326" name="Google Shape;326;p22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Do these assignments make sense looking across them all?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Do we have the right committees?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Discuss next steps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Board Retreat - What Happened?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Discussion of Board Member backgrounds and motivations for joining the board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Discussion of the draft long term goals developed by Krishna &amp; Daniel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Brainstorming to consider what metrics we could assign to those goals and what the role of the board would be. 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Board Retreat - What’s Next?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Assign goal areas to committees or other groups in order to….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Develop metrics w/ admin who sits on committee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Determine committee </a:t>
            </a:r>
            <a:r>
              <a:rPr lang="en" sz="1800"/>
              <a:t>activities</a:t>
            </a:r>
            <a:r>
              <a:rPr lang="en" sz="1800"/>
              <a:t> aligned to the short and longer term goals.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One thing board can do this year to make progress towards these goals.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Each committee report out on these at the next board meeting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16"/>
          <p:cNvGraphicFramePr/>
          <p:nvPr/>
        </p:nvGraphicFramePr>
        <p:xfrm>
          <a:off x="1196825" y="110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{79225728-0E1A-40E1-BF6A-A88687120A2A}</a:tableStyleId>
              </a:tblPr>
              <a:tblGrid>
                <a:gridCol w="3375175"/>
                <a:gridCol w="3375175"/>
              </a:tblGrid>
              <a:tr h="6069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 have clear, compelling, rigorous whole child growth data that demonstrates all students are thriving. </a:t>
                      </a:r>
                      <a:r>
                        <a:rPr b="1" i="1" lang="en">
                          <a:solidFill>
                            <a:srgbClr val="FF0000"/>
                          </a:solidFill>
                        </a:rPr>
                        <a:t>[Rec: Academic]</a:t>
                      </a:r>
                      <a:endParaRPr b="1" i="1">
                        <a:solidFill>
                          <a:srgbClr val="FF0000"/>
                        </a:solidFill>
                      </a:endParaRPr>
                    </a:p>
                  </a:txBody>
                  <a:tcPr marT="63500" marB="63500" marR="63500" marL="63500"/>
                </a:tc>
                <a:tc hMerge="1"/>
              </a:tr>
              <a:tr h="385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Potential Metrics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Board (or other Body’s) Role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1935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Standardized test scores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Classroom obs on materials engagement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Attendance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SEL survey data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 of goings out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 of public presentation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Standards based progress reports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Create a dashboard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Ask for it to be updated or cadence</a:t>
                      </a:r>
                      <a:endParaRPr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17"/>
          <p:cNvGraphicFramePr/>
          <p:nvPr/>
        </p:nvGraphicFramePr>
        <p:xfrm>
          <a:off x="1600200" y="914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{79225728-0E1A-40E1-BF6A-A88687120A2A}</a:tableStyleId>
              </a:tblPr>
              <a:tblGrid>
                <a:gridCol w="2971800"/>
                <a:gridCol w="2971800"/>
              </a:tblGrid>
              <a:tr h="2667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The community of the global majority, with a commitment to Oakland students and families, have pathways to viable careers in public Montessori education that are typically denied to them through other avenues. </a:t>
                      </a:r>
                      <a:r>
                        <a:rPr b="1" i="1" lang="en">
                          <a:solidFill>
                            <a:srgbClr val="FF0000"/>
                          </a:solidFill>
                        </a:rPr>
                        <a:t>[Rec: Staff Group, w/ dotted lines to Exec/Finance]</a:t>
                      </a:r>
                      <a:endParaRPr b="1" i="1">
                        <a:solidFill>
                          <a:srgbClr val="FF0000"/>
                        </a:solidFill>
                      </a:endParaRPr>
                    </a:p>
                  </a:txBody>
                  <a:tcPr marT="63500" marB="63500" marR="63500" marL="63500"/>
                </a:tc>
                <a:tc h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Potential Metrics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Board Role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UMCS fully staffed by June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% diversity on staff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% diversity of students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Waitlist of teachers hoping to be trained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Financially able to support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Worldwide recognition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Helping define funding structure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Marketing support</a:t>
                      </a:r>
                      <a:endParaRPr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Google Shape;305;p18"/>
          <p:cNvGraphicFramePr/>
          <p:nvPr/>
        </p:nvGraphicFramePr>
        <p:xfrm>
          <a:off x="1600200" y="143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{79225728-0E1A-40E1-BF6A-A88687120A2A}</a:tableStyleId>
              </a:tblPr>
              <a:tblGrid>
                <a:gridCol w="2971800"/>
                <a:gridCol w="2971800"/>
              </a:tblGrid>
              <a:tr h="2667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Security in our facilities allows us to continually invest in preparing all environments. </a:t>
                      </a:r>
                      <a:r>
                        <a:rPr b="1" i="1" lang="en">
                          <a:solidFill>
                            <a:srgbClr val="FF0000"/>
                          </a:solidFill>
                        </a:rPr>
                        <a:t>[Rec: Finance]</a:t>
                      </a:r>
                      <a:endParaRPr b="1" i="1">
                        <a:solidFill>
                          <a:srgbClr val="FF0000"/>
                        </a:solidFill>
                      </a:endParaRPr>
                    </a:p>
                  </a:txBody>
                  <a:tcPr marT="63500" marB="63500" marR="63500" marL="63500"/>
                </a:tc>
                <a:tc hMerge="1"/>
              </a:tr>
              <a:tr h="254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Potential Metrics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Board Role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Ownership of our own facility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Longer term lease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Loan approved/secured 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Liaising with officials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Seek students, families, and community support.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Capital campaign for facilities improvement</a:t>
                      </a:r>
                      <a:br>
                        <a:rPr lang="en"/>
                      </a:br>
                      <a:endParaRPr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19"/>
          <p:cNvGraphicFramePr/>
          <p:nvPr/>
        </p:nvGraphicFramePr>
        <p:xfrm>
          <a:off x="1280575" y="163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{79225728-0E1A-40E1-BF6A-A88687120A2A}</a:tableStyleId>
              </a:tblPr>
              <a:tblGrid>
                <a:gridCol w="2971800"/>
                <a:gridCol w="2971800"/>
              </a:tblGrid>
              <a:tr h="2667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Our ABAR Commitment and Land Acknowledgement are integrated into all the facets of our work with students, staff, and families </a:t>
                      </a:r>
                      <a:r>
                        <a:rPr b="1" i="1" lang="en">
                          <a:solidFill>
                            <a:srgbClr val="FF0000"/>
                          </a:solidFill>
                        </a:rPr>
                        <a:t>[Rec: all, cuts across]</a:t>
                      </a:r>
                      <a:endParaRPr b="1" i="1">
                        <a:solidFill>
                          <a:srgbClr val="FF0000"/>
                        </a:solidFill>
                      </a:endParaRPr>
                    </a:p>
                  </a:txBody>
                  <a:tcPr marT="63500" marB="63500" marR="63500" marL="63500"/>
                </a:tc>
                <a:tc h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Potential Metrics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Board Role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Work with equity experts for outside opinions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(board/admin/staff/teacher/parent) training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Board education and learning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Family education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0"/>
          <p:cNvGraphicFramePr/>
          <p:nvPr/>
        </p:nvGraphicFramePr>
        <p:xfrm>
          <a:off x="1600200" y="1401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{79225728-0E1A-40E1-BF6A-A88687120A2A}</a:tableStyleId>
              </a:tblPr>
              <a:tblGrid>
                <a:gridCol w="2971800"/>
                <a:gridCol w="2971800"/>
              </a:tblGrid>
              <a:tr h="2667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 are a community institution where all families, especially families of the global majority, feel connected, involved and have access to resources. </a:t>
                      </a:r>
                      <a:r>
                        <a:rPr b="1" lang="en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b="1" i="1" lang="en">
                          <a:solidFill>
                            <a:srgbClr val="FF0000"/>
                          </a:solidFill>
                        </a:rPr>
                        <a:t>Rec: FAC]</a:t>
                      </a:r>
                      <a:endParaRPr b="1" i="1">
                        <a:solidFill>
                          <a:srgbClr val="FF0000"/>
                        </a:solidFill>
                      </a:endParaRPr>
                    </a:p>
                  </a:txBody>
                  <a:tcPr marT="63500" marB="63500" marR="63500" marL="63500"/>
                </a:tc>
                <a:tc h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Potential Metrics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Board Role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 % survey respondents &amp; proportional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 % proportional teacher conference &amp; classroom observations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Who shows up at events, meetings? New families?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Request data re % of teacher conference attendance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Support increased attendance at in person events</a:t>
                      </a:r>
                      <a:endParaRPr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21"/>
          <p:cNvGraphicFramePr/>
          <p:nvPr/>
        </p:nvGraphicFramePr>
        <p:xfrm>
          <a:off x="1600200" y="143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{79225728-0E1A-40E1-BF6A-A88687120A2A}</a:tableStyleId>
              </a:tblPr>
              <a:tblGrid>
                <a:gridCol w="2971800"/>
                <a:gridCol w="2971800"/>
              </a:tblGrid>
              <a:tr h="2667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With a full complement of diverse students at every grade level with a healthy waitlist because we are a model public Montessori program and we share our story broadly. </a:t>
                      </a:r>
                      <a:r>
                        <a:rPr b="1" i="1" lang="en">
                          <a:solidFill>
                            <a:srgbClr val="FF0000"/>
                          </a:solidFill>
                        </a:rPr>
                        <a:t>[Rec: Finance]</a:t>
                      </a:r>
                      <a:endParaRPr b="1" i="1">
                        <a:solidFill>
                          <a:srgbClr val="FF0000"/>
                        </a:solidFill>
                      </a:endParaRPr>
                    </a:p>
                  </a:txBody>
                  <a:tcPr marT="63500" marB="63500" marR="63500" marL="63500"/>
                </a:tc>
                <a:tc h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Potential Metrics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Board Role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Enrollment #s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Waitlist #s application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 of outreach presentations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 of in-person &amp; virtual tours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 of parents volunteering w/ tours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 of local elected leaders that tour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Explore 3 y/o solution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Organizing parents to talk/share at tours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Recruit someone w/ marketing experience to board</a:t>
                      </a:r>
                      <a:endParaRPr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