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embeddedFontLst>
    <p:embeddedFont>
      <p:font typeface="Nunito"/>
      <p:regular r:id="rId17"/>
      <p:bold r:id="rId18"/>
      <p:italic r:id="rId19"/>
      <p:boldItalic r:id="rId20"/>
    </p:embeddedFont>
    <p:embeddedFont>
      <p:font typeface="Maven Pro"/>
      <p:regular r:id="rId21"/>
      <p:bold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79225728-0E1A-40E1-BF6A-A88687120A2A}">
  <a:tblStyle styleId="{79225728-0E1A-40E1-BF6A-A88687120A2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1270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Italic.fntdata"/><Relationship Id="rId11" Type="http://schemas.openxmlformats.org/officeDocument/2006/relationships/slide" Target="slides/slide5.xml"/><Relationship Id="rId22" Type="http://schemas.openxmlformats.org/officeDocument/2006/relationships/font" Target="fonts/MavenPro-bold.fntdata"/><Relationship Id="rId10" Type="http://schemas.openxmlformats.org/officeDocument/2006/relationships/slide" Target="slides/slide4.xml"/><Relationship Id="rId21" Type="http://schemas.openxmlformats.org/officeDocument/2006/relationships/font" Target="fonts/MavenPro-regular.fntdata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font" Target="fonts/Nunito-regular.fntdata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Nunito-italic.fntdata"/><Relationship Id="rId6" Type="http://schemas.openxmlformats.org/officeDocument/2006/relationships/notesMaster" Target="notesMasters/notesMaster1.xml"/><Relationship Id="rId18" Type="http://schemas.openxmlformats.org/officeDocument/2006/relationships/font" Target="fonts/Nunito-bold.fntdata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200c4f7f410_0_3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3" name="Google Shape;323;g200c4f7f410_0_3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200c4f7f410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200c4f7f410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5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200c4f7f410_0_27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200c4f7f410_0_27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200c4f7f410_0_28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200c4f7f410_0_28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6" name="Shape 2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" name="Google Shape;297;g200c4f7f410_0_29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8" name="Google Shape;298;g200c4f7f410_0_29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g200c4f7f410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3" name="Google Shape;303;g200c4f7f410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200c4f7f410_0_3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200c4f7f410_0_3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g200c4f7f410_0_3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3" name="Google Shape;313;g200c4f7f410_0_3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6" name="Shape 3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" name="Google Shape;317;g200c4f7f410_0_32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8" name="Google Shape;318;g200c4f7f410_0_32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 Retreat Follow Up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p22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Closing</a:t>
            </a:r>
            <a:endParaRPr/>
          </a:p>
        </p:txBody>
      </p:sp>
      <p:sp>
        <p:nvSpPr>
          <p:cNvPr id="326" name="Google Shape;326;p22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Do these assignments make sense looking across them all?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Do we have the right committees? </a:t>
            </a:r>
            <a:endParaRPr sz="1700"/>
          </a:p>
          <a:p>
            <a:pPr indent="-336550" lvl="0" marL="457200" rtl="0" algn="l">
              <a:spcBef>
                <a:spcPts val="0"/>
              </a:spcBef>
              <a:spcAft>
                <a:spcPts val="0"/>
              </a:spcAft>
              <a:buSzPts val="1700"/>
              <a:buChar char="●"/>
            </a:pPr>
            <a:r>
              <a:rPr lang="en" sz="1700"/>
              <a:t>Discuss next steps</a:t>
            </a:r>
            <a:endParaRPr sz="17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 Retreat - What Happened?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Discussion of Board Member backgrounds and motivations for joining the board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Discussion of the draft long term goals developed by Krishna &amp; Daniel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Brainstorming to consider what metrics we could assign to those goals and what the role of the board would be. </a:t>
            </a:r>
            <a:endParaRPr sz="18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8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Board Retreat - What’s Next?</a:t>
            </a:r>
            <a:endParaRPr/>
          </a:p>
        </p:txBody>
      </p:sp>
      <p:sp>
        <p:nvSpPr>
          <p:cNvPr id="290" name="Google Shape;290;p15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Assign goal areas to committees or other groups in order to….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Develop metrics w/ admin who sits on committee </a:t>
            </a:r>
            <a:endParaRPr sz="1800"/>
          </a:p>
          <a:p>
            <a:pPr indent="-342900" lvl="1" marL="914400" rtl="0" algn="l">
              <a:spcBef>
                <a:spcPts val="0"/>
              </a:spcBef>
              <a:spcAft>
                <a:spcPts val="0"/>
              </a:spcAft>
              <a:buSzPts val="1800"/>
              <a:buChar char="○"/>
            </a:pPr>
            <a:r>
              <a:rPr lang="en" sz="1800"/>
              <a:t>Determine committee </a:t>
            </a:r>
            <a:r>
              <a:rPr lang="en" sz="1800"/>
              <a:t>activities</a:t>
            </a:r>
            <a:r>
              <a:rPr lang="en" sz="1800"/>
              <a:t> aligned to the short and longer term goals.</a:t>
            </a:r>
            <a:endParaRPr sz="1800"/>
          </a:p>
          <a:p>
            <a:pPr indent="-342900" lvl="2" marL="1371600" rtl="0" algn="l">
              <a:spcBef>
                <a:spcPts val="0"/>
              </a:spcBef>
              <a:spcAft>
                <a:spcPts val="0"/>
              </a:spcAft>
              <a:buSzPts val="1800"/>
              <a:buChar char="■"/>
            </a:pPr>
            <a:r>
              <a:rPr lang="en" sz="1800"/>
              <a:t>One thing board can do this year to make progress towards these goals. </a:t>
            </a:r>
            <a:endParaRPr sz="1800"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 sz="1800"/>
              <a:t>Each committee report out on these at the next board meeting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4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95" name="Google Shape;295;p16"/>
          <p:cNvGraphicFramePr/>
          <p:nvPr/>
        </p:nvGraphicFramePr>
        <p:xfrm>
          <a:off x="1196825" y="11077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3375175"/>
                <a:gridCol w="3375175"/>
              </a:tblGrid>
              <a:tr h="60695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 have clear, compelling, rigorous whole child growth data that demonstrates all students are thriving. 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[Rec: Academic]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3855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(or other Body’s)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93565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Standardized test scores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Classroom obs on materials engagement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Attendance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SEL survey data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goings out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public presentation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Standards based progress reports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Create a dashboard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Ask for it to be updated or cadence</a:t>
                      </a: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99" name="Shape 2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0" name="Google Shape;300;p17"/>
          <p:cNvGraphicFramePr/>
          <p:nvPr/>
        </p:nvGraphicFramePr>
        <p:xfrm>
          <a:off x="1600200" y="9144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2971800"/>
                <a:gridCol w="297180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The community of the global majority, with a commitment to Oakland students and families, have pathways to viable careers in public Montessori education that are typically denied to them through other avenues. 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[Rec: Staff Group, w/ dotted lines to Exec/Finance]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UMCS fully staffed by June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% diversity on staff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% diversity of students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Waitlist of teachers hoping to be trained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Financially able to support 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Worldwide recognition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Helping define funding structure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Marketing support</a:t>
                      </a: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4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5" name="Google Shape;305;p18"/>
          <p:cNvGraphicFramePr/>
          <p:nvPr/>
        </p:nvGraphicFramePr>
        <p:xfrm>
          <a:off x="1600200" y="143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2971800"/>
                <a:gridCol w="297180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Security in our facilities allows us to continually invest in preparing all environments. 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[Rec: Finance]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2546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Ownership of our own facility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Longer term lease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Loan approved/secured 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Liaising with officials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Seek students, families, and community support.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Capital campaign for facilities improvement</a:t>
                      </a:r>
                      <a:br>
                        <a:rPr lang="en"/>
                      </a:b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0" name="Google Shape;310;p19"/>
          <p:cNvGraphicFramePr/>
          <p:nvPr/>
        </p:nvGraphicFramePr>
        <p:xfrm>
          <a:off x="1280575" y="163235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2971800"/>
                <a:gridCol w="297180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Our ABAR Commitment and Land Acknowledgement are integrated into all the facets of our work with students, staff, and families 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[Rec: all, cuts across]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Work with equity experts for outside opinions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(board/admin/staff/teacher/parent) training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education and learning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Family education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5" name="Google Shape;315;p20"/>
          <p:cNvGraphicFramePr/>
          <p:nvPr/>
        </p:nvGraphicFramePr>
        <p:xfrm>
          <a:off x="1600200" y="14018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2971800"/>
                <a:gridCol w="297180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We are a community institution where all families, especially families of the global majority, feel connected, involved and have access to resources. </a:t>
                      </a:r>
                      <a:r>
                        <a:rPr b="1" lang="en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Rec: FAC]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% survey respondents &amp; proportional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High % proportional teacher conference &amp; classroom observations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Who shows up at events, meetings? New families?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Request data re % of teacher conference attendance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Support increased attendance at in person events</a:t>
                      </a: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9" name="Shape 3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0" name="Google Shape;320;p21"/>
          <p:cNvGraphicFramePr/>
          <p:nvPr/>
        </p:nvGraphicFramePr>
        <p:xfrm>
          <a:off x="1600200" y="143827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{79225728-0E1A-40E1-BF6A-A88687120A2A}</a:tableStyleId>
              </a:tblPr>
              <a:tblGrid>
                <a:gridCol w="2971800"/>
                <a:gridCol w="2971800"/>
              </a:tblGrid>
              <a:tr h="266700">
                <a:tc gridSpan="2"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/>
                        <a:t>With a full complement of diverse students at every grade level with a healthy waitlist because we are a model public Montessori program and we share our story broadly. </a:t>
                      </a:r>
                      <a:r>
                        <a:rPr b="1" i="1" lang="en">
                          <a:solidFill>
                            <a:srgbClr val="FF0000"/>
                          </a:solidFill>
                        </a:rPr>
                        <a:t>[Rec: Finance]</a:t>
                      </a:r>
                      <a:endParaRPr b="1" i="1">
                        <a:solidFill>
                          <a:srgbClr val="FF0000"/>
                        </a:solidFill>
                      </a:endParaRPr>
                    </a:p>
                  </a:txBody>
                  <a:tcPr marT="63500" marB="63500" marR="63500" marL="63500"/>
                </a:tc>
                <a:tc hMerge="1"/>
              </a:tr>
              <a:tr h="12700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Potential Metrics</a:t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Board Role</a:t>
                      </a:r>
                      <a:endParaRPr/>
                    </a:p>
                  </a:txBody>
                  <a:tcPr marT="63500" marB="63500" marR="63500" marL="63500"/>
                </a:tc>
              </a:tr>
              <a:tr h="127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Enrollment #s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Waitlist #s application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outreach presentations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in-person &amp; virtual tours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parents volunteering w/ tours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# of local elected leaders that tour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63500" marB="63500" marR="63500" marL="63500"/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Explore 3 y/o solution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Organizing parents to talk/share at tours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/>
                        <a:t>Recruit someone w/ marketing experience to board</a:t>
                      </a:r>
                      <a:endParaRPr/>
                    </a:p>
                  </a:txBody>
                  <a:tcPr marT="63500" marB="63500" marR="63500" marL="63500"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