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aleway"/>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11" Type="http://schemas.openxmlformats.org/officeDocument/2006/relationships/slide" Target="slides/slide6.xml"/><Relationship Id="rId22" Type="http://schemas.openxmlformats.org/officeDocument/2006/relationships/font" Target="fonts/Raleway-italic.fntdata"/><Relationship Id="rId10" Type="http://schemas.openxmlformats.org/officeDocument/2006/relationships/slide" Target="slides/slide5.xml"/><Relationship Id="rId21" Type="http://schemas.openxmlformats.org/officeDocument/2006/relationships/font" Target="fonts/Raleway-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f3c9aa1f9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f3c9aa1f9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f3c9aa1f9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f3c9aa1f9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f3c9aa1f9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f3c9aa1f9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f3c99bfbc1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f3c99bfbc1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f3c99bfbc1_0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f3c99bfbc1_0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f3c99bfbc1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f3c99bfbc1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f3c99bfbc1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f3c99bfbc1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f3c99bfbc1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f3c99bfbc1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f3c99bfbc1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f3c99bfbc1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f3c99bfbc1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f3c99bfbc1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f3c99bfbc1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f3c99bfbc1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f3c9aa1f9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f3c9aa1f9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f3c9aa1f9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f3c9aa1f9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PVPA Arts: A Way Forward</a:t>
            </a:r>
            <a:endParaRPr/>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Building a future for arts education at PVPA, in the evolving K-12 public school landscape.</a:t>
            </a:r>
            <a:endParaRPr/>
          </a:p>
        </p:txBody>
      </p:sp>
      <p:sp>
        <p:nvSpPr>
          <p:cNvPr id="60" name="Google Shape;60;p13"/>
          <p:cNvSpPr txBox="1"/>
          <p:nvPr/>
        </p:nvSpPr>
        <p:spPr>
          <a:xfrm>
            <a:off x="184750" y="2867350"/>
            <a:ext cx="4315800" cy="107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chemeClr val="lt1"/>
                </a:solidFill>
                <a:latin typeface="Source Sans Pro"/>
                <a:ea typeface="Source Sans Pro"/>
                <a:cs typeface="Source Sans Pro"/>
                <a:sym typeface="Source Sans Pro"/>
              </a:rPr>
              <a:t>By: Frank Newton</a:t>
            </a:r>
            <a:endParaRPr sz="2300">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lang="en" sz="2300">
                <a:solidFill>
                  <a:schemeClr val="lt1"/>
                </a:solidFill>
                <a:latin typeface="Source Sans Pro"/>
                <a:ea typeface="Source Sans Pro"/>
                <a:cs typeface="Source Sans Pro"/>
                <a:sym typeface="Source Sans Pro"/>
              </a:rPr>
              <a:t>PVPA Director of Arts</a:t>
            </a:r>
            <a:endParaRPr sz="2300">
              <a:solidFill>
                <a:schemeClr val="lt1"/>
              </a:solidFill>
              <a:latin typeface="Source Sans Pro"/>
              <a:ea typeface="Source Sans Pro"/>
              <a:cs typeface="Source Sans Pro"/>
              <a:sym typeface="Source Sans Pro"/>
            </a:endParaRPr>
          </a:p>
        </p:txBody>
      </p:sp>
      <p:pic>
        <p:nvPicPr>
          <p:cNvPr id="61" name="Google Shape;61;p13"/>
          <p:cNvPicPr preferRelativeResize="0"/>
          <p:nvPr/>
        </p:nvPicPr>
        <p:blipFill>
          <a:blip r:embed="rId3">
            <a:alphaModFix/>
          </a:blip>
          <a:stretch>
            <a:fillRect/>
          </a:stretch>
        </p:blipFill>
        <p:spPr>
          <a:xfrm>
            <a:off x="4652950" y="2751475"/>
            <a:ext cx="4030820" cy="22396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nvSpPr>
        <p:spPr>
          <a:xfrm>
            <a:off x="0" y="0"/>
            <a:ext cx="9144000" cy="3663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chemeClr val="lt2"/>
                </a:solidFill>
                <a:latin typeface="Source Sans Pro"/>
                <a:ea typeface="Source Sans Pro"/>
                <a:cs typeface="Source Sans Pro"/>
                <a:sym typeface="Source Sans Pro"/>
              </a:rPr>
              <a:t>2020-Present Summary</a:t>
            </a:r>
            <a:endParaRPr b="1" sz="2200">
              <a:solidFill>
                <a:schemeClr val="lt2"/>
              </a:solidFill>
              <a:latin typeface="Source Sans Pro"/>
              <a:ea typeface="Source Sans Pro"/>
              <a:cs typeface="Source Sans Pro"/>
              <a:sym typeface="Source Sans Pro"/>
            </a:endParaRPr>
          </a:p>
          <a:p>
            <a:pPr indent="0" lvl="0" marL="0" rtl="0" algn="l">
              <a:spcBef>
                <a:spcPts val="0"/>
              </a:spcBef>
              <a:spcAft>
                <a:spcPts val="0"/>
              </a:spcAft>
              <a:buNone/>
            </a:pPr>
            <a:r>
              <a:rPr lang="en" sz="1700">
                <a:solidFill>
                  <a:schemeClr val="lt2"/>
                </a:solidFill>
                <a:latin typeface="Source Sans Pro"/>
                <a:ea typeface="Source Sans Pro"/>
                <a:cs typeface="Source Sans Pro"/>
                <a:sym typeface="Source Sans Pro"/>
              </a:rPr>
              <a:t>The Covid-19 pandemic moved our evolution into fast forward. We did amazing things to invest in our technological capacity to meet the needs of our students. Administration and staff went to great lengths to provide an educational and artistic experience regardless of our proximity to one another. When we returned to in-person schooling (2021-2022 school year) with a new administration, we scrambled to keep the door open, where students understanding and social development was different. Teacher experience and expectation was different and we wanted to do everything to retain quality instructors. Finally, we continued to evaluate our processes, policies and activities so that we are administering them through the lens of equity, and social justice practices. In short, 2020 shook K-12 public education to it core, and placed us in an environment to build our institution in such a way that it insulates our ability to offer transformative arts focused education regardless of the status of our world environment. I believe the covid pandemic moved us down a road that was ultimately inevitable. Now we have to face change in order to survive.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PVPA “Real Talk” for the future. </a:t>
            </a:r>
            <a:endParaRPr/>
          </a:p>
        </p:txBody>
      </p:sp>
      <p:sp>
        <p:nvSpPr>
          <p:cNvPr id="131" name="Google Shape;131;p23"/>
          <p:cNvSpPr txBox="1"/>
          <p:nvPr/>
        </p:nvSpPr>
        <p:spPr>
          <a:xfrm>
            <a:off x="169650" y="2738525"/>
            <a:ext cx="8832000" cy="225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latin typeface="Source Sans Pro"/>
                <a:ea typeface="Source Sans Pro"/>
                <a:cs typeface="Source Sans Pro"/>
                <a:sym typeface="Source Sans Pro"/>
              </a:rPr>
              <a:t>When an institution considers its future, it must always reconcile the joys of the past and nostalgia, with the uncertainty of the present. PVPA is at a point in our development that we have to take a hard objective look at our practice, policies and procedures, and make sure they are functional, valid, and serving our students today. When they are not, we must have the courage to change or discard them, for something that serves the children we teach. By giving you a glimpse of where we came from, I hope it will make the reality of where we are, something that we all can accept and face together as a community.</a:t>
            </a:r>
            <a:endParaRPr sz="1800">
              <a:solidFill>
                <a:schemeClr val="lt1"/>
              </a:solidFill>
              <a:latin typeface="Source Sans Pro"/>
              <a:ea typeface="Source Sans Pro"/>
              <a:cs typeface="Source Sans Pro"/>
              <a:sym typeface="Source Sans Pro"/>
            </a:endParaRPr>
          </a:p>
        </p:txBody>
      </p:sp>
      <p:pic>
        <p:nvPicPr>
          <p:cNvPr id="132" name="Google Shape;132;p23"/>
          <p:cNvPicPr preferRelativeResize="0"/>
          <p:nvPr/>
        </p:nvPicPr>
        <p:blipFill>
          <a:blip r:embed="rId3">
            <a:alphaModFix/>
          </a:blip>
          <a:stretch>
            <a:fillRect/>
          </a:stretch>
        </p:blipFill>
        <p:spPr>
          <a:xfrm>
            <a:off x="2326600" y="31425"/>
            <a:ext cx="3777852" cy="14447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74900"/>
            <a:ext cx="8520600" cy="1077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1700"/>
              <a:t>The Reality for PVPA.</a:t>
            </a:r>
            <a:endParaRPr sz="1700"/>
          </a:p>
          <a:p>
            <a:pPr indent="0" lvl="0" marL="0" rtl="0" algn="l">
              <a:spcBef>
                <a:spcPts val="0"/>
              </a:spcBef>
              <a:spcAft>
                <a:spcPts val="0"/>
              </a:spcAft>
              <a:buNone/>
            </a:pPr>
            <a:r>
              <a:rPr b="0" lang="en" sz="1200"/>
              <a:t>The history of PVPA is one of evolution and visionary destiny. We are looking at where we have come from to figure out a path into the future that is sustainable, remains current in the educational and artistic world, and give students the education experience that makes them fall in love with learning and becoming their truest selves. </a:t>
            </a:r>
            <a:endParaRPr b="0" sz="1200"/>
          </a:p>
        </p:txBody>
      </p:sp>
      <p:sp>
        <p:nvSpPr>
          <p:cNvPr id="138" name="Google Shape;138;p24"/>
          <p:cNvSpPr txBox="1"/>
          <p:nvPr>
            <p:ph idx="1" type="body"/>
          </p:nvPr>
        </p:nvSpPr>
        <p:spPr>
          <a:xfrm>
            <a:off x="311700" y="1152475"/>
            <a:ext cx="3999900" cy="393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PVPA realities for the foreseeable future;</a:t>
            </a:r>
            <a:endParaRPr/>
          </a:p>
          <a:p>
            <a:pPr indent="-292100" lvl="0" marL="457200" rtl="0" algn="l">
              <a:spcBef>
                <a:spcPts val="120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 must be available to all students.</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must work seamlessly in our regular school day.</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design must provide a general equality of experience for academic faculty and arts faculty.</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must not overburden faculty planning time with its student offerings design.</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offerings must have accountability for their artistic and academic rigor.</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must be sustainable regardless of administrative personnel available.</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must be able to run within our school building with our entire student body, faculty and staff.</a:t>
            </a:r>
            <a:endParaRPr b="1" sz="1000">
              <a:solidFill>
                <a:schemeClr val="dk2"/>
              </a:solidFill>
              <a:latin typeface="Arial"/>
              <a:ea typeface="Arial"/>
              <a:cs typeface="Arial"/>
              <a:sym typeface="Arial"/>
            </a:endParaRPr>
          </a:p>
          <a:p>
            <a:pPr indent="-292100" lvl="0" marL="457200" rtl="0" algn="l">
              <a:spcBef>
                <a:spcPts val="0"/>
              </a:spcBef>
              <a:spcAft>
                <a:spcPts val="0"/>
              </a:spcAft>
              <a:buClr>
                <a:schemeClr val="dk2"/>
              </a:buClr>
              <a:buSzPts val="1000"/>
              <a:buFont typeface="Arial"/>
              <a:buChar char="●"/>
            </a:pPr>
            <a:r>
              <a:rPr b="1" lang="en" sz="1000">
                <a:solidFill>
                  <a:schemeClr val="dk2"/>
                </a:solidFill>
                <a:latin typeface="Arial"/>
                <a:ea typeface="Arial"/>
                <a:cs typeface="Arial"/>
                <a:sym typeface="Arial"/>
              </a:rPr>
              <a:t>Events/activities/curriculum</a:t>
            </a:r>
            <a:r>
              <a:rPr b="1" lang="en" sz="1000">
                <a:solidFill>
                  <a:schemeClr val="dk2"/>
                </a:solidFill>
                <a:latin typeface="Arial"/>
                <a:ea typeface="Arial"/>
                <a:cs typeface="Arial"/>
                <a:sym typeface="Arial"/>
              </a:rPr>
              <a:t> must involve all full time teaching faculty executing the process.</a:t>
            </a:r>
            <a:endParaRPr/>
          </a:p>
        </p:txBody>
      </p:sp>
      <p:sp>
        <p:nvSpPr>
          <p:cNvPr id="139" name="Google Shape;139;p2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PVPA </a:t>
            </a:r>
            <a:r>
              <a:rPr lang="en"/>
              <a:t>initiatives</a:t>
            </a:r>
            <a:r>
              <a:rPr lang="en"/>
              <a:t> that need change to meet our reality;</a:t>
            </a:r>
            <a:endParaRPr/>
          </a:p>
          <a:p>
            <a:pPr indent="-292100" lvl="0" marL="457200" rtl="0" algn="l">
              <a:spcBef>
                <a:spcPts val="1200"/>
              </a:spcBef>
              <a:spcAft>
                <a:spcPts val="0"/>
              </a:spcAft>
              <a:buSzPts val="1000"/>
              <a:buChar char="●"/>
            </a:pPr>
            <a:r>
              <a:rPr lang="en" sz="1000"/>
              <a:t>Standards based Grading</a:t>
            </a:r>
            <a:endParaRPr sz="1000"/>
          </a:p>
          <a:p>
            <a:pPr indent="-292100" lvl="0" marL="457200" rtl="0" algn="l">
              <a:spcBef>
                <a:spcPts val="0"/>
              </a:spcBef>
              <a:spcAft>
                <a:spcPts val="0"/>
              </a:spcAft>
              <a:buSzPts val="1000"/>
              <a:buChar char="●"/>
            </a:pPr>
            <a:r>
              <a:rPr lang="en" sz="1000"/>
              <a:t>Community time and methods for club/affinity group cultivation</a:t>
            </a:r>
            <a:endParaRPr sz="1000"/>
          </a:p>
          <a:p>
            <a:pPr indent="-292100" lvl="0" marL="457200" rtl="0" algn="l">
              <a:spcBef>
                <a:spcPts val="0"/>
              </a:spcBef>
              <a:spcAft>
                <a:spcPts val="0"/>
              </a:spcAft>
              <a:buSzPts val="1000"/>
              <a:buChar char="●"/>
            </a:pPr>
            <a:r>
              <a:rPr lang="en" sz="1000"/>
              <a:t>Paideia</a:t>
            </a:r>
            <a:endParaRPr sz="1000"/>
          </a:p>
          <a:p>
            <a:pPr indent="-292100" lvl="0" marL="457200" rtl="0" algn="l">
              <a:spcBef>
                <a:spcPts val="0"/>
              </a:spcBef>
              <a:spcAft>
                <a:spcPts val="0"/>
              </a:spcAft>
              <a:buSzPts val="1000"/>
              <a:buChar char="●"/>
            </a:pPr>
            <a:r>
              <a:rPr lang="en" sz="1000"/>
              <a:t>Production calendar layout and production capacity</a:t>
            </a:r>
            <a:endParaRPr sz="1000"/>
          </a:p>
          <a:p>
            <a:pPr indent="-292100" lvl="0" marL="457200" rtl="0" algn="l">
              <a:spcBef>
                <a:spcPts val="0"/>
              </a:spcBef>
              <a:spcAft>
                <a:spcPts val="0"/>
              </a:spcAft>
              <a:buSzPts val="1000"/>
              <a:buChar char="●"/>
            </a:pPr>
            <a:r>
              <a:rPr lang="en" sz="1000"/>
              <a:t>Production expectation brought inline with design capacity.</a:t>
            </a:r>
            <a:endParaRPr sz="1000"/>
          </a:p>
          <a:p>
            <a:pPr indent="-292100" lvl="0" marL="457200" rtl="0" algn="l">
              <a:spcBef>
                <a:spcPts val="0"/>
              </a:spcBef>
              <a:spcAft>
                <a:spcPts val="0"/>
              </a:spcAft>
              <a:buSzPts val="1000"/>
              <a:buChar char="●"/>
            </a:pPr>
            <a:r>
              <a:rPr lang="en" sz="1000"/>
              <a:t>Permanent block schedule that serves students and faculty</a:t>
            </a:r>
            <a:endParaRPr sz="1000"/>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we’ve done…what we’re doing.</a:t>
            </a:r>
            <a:endParaRPr/>
          </a:p>
        </p:txBody>
      </p:sp>
      <p:sp>
        <p:nvSpPr>
          <p:cNvPr id="145" name="Google Shape;145;p2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None/>
            </a:pPr>
            <a:r>
              <a:rPr b="1" lang="en"/>
              <a:t>Done</a:t>
            </a:r>
            <a:endParaRPr b="1"/>
          </a:p>
          <a:p>
            <a:pPr indent="-297497" lvl="0" marL="457200" rtl="0" algn="l">
              <a:spcBef>
                <a:spcPts val="1200"/>
              </a:spcBef>
              <a:spcAft>
                <a:spcPts val="0"/>
              </a:spcAft>
              <a:buSzPct val="100000"/>
              <a:buChar char="●"/>
            </a:pPr>
            <a:r>
              <a:rPr lang="en"/>
              <a:t>Revamped production calendar to account for all </a:t>
            </a:r>
            <a:r>
              <a:rPr lang="en"/>
              <a:t>constituencies</a:t>
            </a:r>
            <a:r>
              <a:rPr lang="en"/>
              <a:t> of PVPA.</a:t>
            </a:r>
            <a:endParaRPr/>
          </a:p>
          <a:p>
            <a:pPr indent="-297497" lvl="0" marL="457200" rtl="0" algn="l">
              <a:spcBef>
                <a:spcPts val="0"/>
              </a:spcBef>
              <a:spcAft>
                <a:spcPts val="0"/>
              </a:spcAft>
              <a:buSzPct val="100000"/>
              <a:buChar char="●"/>
            </a:pPr>
            <a:r>
              <a:rPr lang="en"/>
              <a:t>Changed production apparatus to make design element more attainable and </a:t>
            </a:r>
            <a:r>
              <a:rPr lang="en"/>
              <a:t>accessible</a:t>
            </a:r>
            <a:r>
              <a:rPr lang="en"/>
              <a:t>.</a:t>
            </a:r>
            <a:endParaRPr/>
          </a:p>
          <a:p>
            <a:pPr indent="-297497" lvl="0" marL="457200" rtl="0" algn="l">
              <a:spcBef>
                <a:spcPts val="0"/>
              </a:spcBef>
              <a:spcAft>
                <a:spcPts val="0"/>
              </a:spcAft>
              <a:buSzPct val="100000"/>
              <a:buChar char="●"/>
            </a:pPr>
            <a:r>
              <a:rPr lang="en"/>
              <a:t>Standardized a 2 year arts curriculum for Theater, Dance, Music, and Visual Arts</a:t>
            </a:r>
            <a:endParaRPr/>
          </a:p>
          <a:p>
            <a:pPr indent="-297497" lvl="0" marL="457200" rtl="0" algn="l">
              <a:spcBef>
                <a:spcPts val="0"/>
              </a:spcBef>
              <a:spcAft>
                <a:spcPts val="0"/>
              </a:spcAft>
              <a:buSzPct val="100000"/>
              <a:buChar char="●"/>
            </a:pPr>
            <a:r>
              <a:rPr lang="en"/>
              <a:t>Position Costuming and Film to create a new 5th arts department in Technical Theater</a:t>
            </a:r>
            <a:endParaRPr/>
          </a:p>
          <a:p>
            <a:pPr indent="-297497" lvl="0" marL="457200" rtl="0" algn="l">
              <a:spcBef>
                <a:spcPts val="0"/>
              </a:spcBef>
              <a:spcAft>
                <a:spcPts val="0"/>
              </a:spcAft>
              <a:buSzPct val="100000"/>
              <a:buChar char="●"/>
            </a:pPr>
            <a:r>
              <a:rPr lang="en"/>
              <a:t>Revamp Senior Thesis process creating more accessibility for all seniors</a:t>
            </a:r>
            <a:endParaRPr/>
          </a:p>
          <a:p>
            <a:pPr indent="-297497" lvl="0" marL="457200" rtl="0" algn="l">
              <a:spcBef>
                <a:spcPts val="0"/>
              </a:spcBef>
              <a:spcAft>
                <a:spcPts val="0"/>
              </a:spcAft>
              <a:buSzPct val="100000"/>
              <a:buChar char="●"/>
            </a:pPr>
            <a:r>
              <a:rPr lang="en"/>
              <a:t>Revamped arts concentration for better tracking and sustainable advisory from department leaders.</a:t>
            </a:r>
            <a:endParaRPr/>
          </a:p>
          <a:p>
            <a:pPr indent="-297497" lvl="0" marL="457200" rtl="0" algn="l">
              <a:spcBef>
                <a:spcPts val="0"/>
              </a:spcBef>
              <a:spcAft>
                <a:spcPts val="0"/>
              </a:spcAft>
              <a:buSzPct val="100000"/>
              <a:buChar char="●"/>
            </a:pPr>
            <a:r>
              <a:rPr lang="en"/>
              <a:t>Created the theater manager position</a:t>
            </a:r>
            <a:endParaRPr/>
          </a:p>
          <a:p>
            <a:pPr indent="-297497" lvl="0" marL="457200" rtl="0" algn="l">
              <a:spcBef>
                <a:spcPts val="0"/>
              </a:spcBef>
              <a:spcAft>
                <a:spcPts val="0"/>
              </a:spcAft>
              <a:buSzPct val="100000"/>
              <a:buChar char="●"/>
            </a:pPr>
            <a:r>
              <a:rPr lang="en"/>
              <a:t>Created </a:t>
            </a:r>
            <a:r>
              <a:rPr lang="en"/>
              <a:t>apparatus</a:t>
            </a:r>
            <a:r>
              <a:rPr lang="en"/>
              <a:t> for parent volunteers to be more deeply involved in production development.</a:t>
            </a:r>
            <a:endParaRPr/>
          </a:p>
          <a:p>
            <a:pPr indent="-297497" lvl="0" marL="457200" rtl="0" algn="l">
              <a:spcBef>
                <a:spcPts val="0"/>
              </a:spcBef>
              <a:spcAft>
                <a:spcPts val="0"/>
              </a:spcAft>
              <a:buSzPct val="100000"/>
              <a:buChar char="●"/>
            </a:pPr>
            <a:r>
              <a:rPr lang="en"/>
              <a:t>Created a new director’s handbook and arts department leader handbook </a:t>
            </a:r>
            <a:r>
              <a:rPr lang="en"/>
              <a:t>solidifying</a:t>
            </a:r>
            <a:r>
              <a:rPr lang="en"/>
              <a:t> roles in arts production apparatus</a:t>
            </a:r>
            <a:endParaRPr/>
          </a:p>
        </p:txBody>
      </p:sp>
      <p:sp>
        <p:nvSpPr>
          <p:cNvPr id="146" name="Google Shape;146;p2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b="1" lang="en"/>
              <a:t>Doing</a:t>
            </a:r>
            <a:endParaRPr b="1"/>
          </a:p>
          <a:p>
            <a:pPr indent="-310832" lvl="0" marL="457200" rtl="0" algn="l">
              <a:spcBef>
                <a:spcPts val="1200"/>
              </a:spcBef>
              <a:spcAft>
                <a:spcPts val="0"/>
              </a:spcAft>
              <a:buSzPct val="100000"/>
              <a:buChar char="●"/>
            </a:pPr>
            <a:r>
              <a:rPr lang="en"/>
              <a:t>R</a:t>
            </a:r>
            <a:r>
              <a:rPr lang="en"/>
              <a:t>evamping grading model to lower grading burden on faculty and create more transparent communication with students and faculty.</a:t>
            </a:r>
            <a:endParaRPr/>
          </a:p>
          <a:p>
            <a:pPr indent="-310832" lvl="0" marL="457200" rtl="0" algn="l">
              <a:spcBef>
                <a:spcPts val="0"/>
              </a:spcBef>
              <a:spcAft>
                <a:spcPts val="0"/>
              </a:spcAft>
              <a:buSzPct val="100000"/>
              <a:buChar char="●"/>
            </a:pPr>
            <a:r>
              <a:rPr lang="en"/>
              <a:t>Reenvisioning Paideia “the activity” into Paideia “the philosophy” and aligning PVPA’s academic and artistic practice with the concept of true Arts Integration, as envisioned in the founding charter.</a:t>
            </a:r>
            <a:endParaRPr/>
          </a:p>
          <a:p>
            <a:pPr indent="-310832" lvl="0" marL="457200" rtl="0" algn="l">
              <a:spcBef>
                <a:spcPts val="0"/>
              </a:spcBef>
              <a:spcAft>
                <a:spcPts val="0"/>
              </a:spcAft>
              <a:buSzPct val="100000"/>
              <a:buChar char="●"/>
            </a:pPr>
            <a:r>
              <a:rPr lang="en"/>
              <a:t>Reevaluating the production calendar for equity across constituencies, and production development based on stipend allotment</a:t>
            </a:r>
            <a:endParaRPr/>
          </a:p>
          <a:p>
            <a:pPr indent="-310832" lvl="0" marL="457200" rtl="0" algn="l">
              <a:spcBef>
                <a:spcPts val="0"/>
              </a:spcBef>
              <a:spcAft>
                <a:spcPts val="0"/>
              </a:spcAft>
              <a:buSzPct val="100000"/>
              <a:buChar char="●"/>
            </a:pPr>
            <a:r>
              <a:rPr lang="en"/>
              <a:t>Developing bell schedule and after school protocols/expectations to increase student club/affinity group participation.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453300" y="179025"/>
            <a:ext cx="8407500" cy="8334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Final Thoughts/Conclusion</a:t>
            </a:r>
            <a:endParaRPr/>
          </a:p>
        </p:txBody>
      </p:sp>
      <p:sp>
        <p:nvSpPr>
          <p:cNvPr id="152" name="Google Shape;152;p26"/>
          <p:cNvSpPr txBox="1"/>
          <p:nvPr/>
        </p:nvSpPr>
        <p:spPr>
          <a:xfrm>
            <a:off x="133000" y="908975"/>
            <a:ext cx="8956800" cy="397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lt1"/>
                </a:solidFill>
                <a:latin typeface="Source Sans Pro"/>
                <a:ea typeface="Source Sans Pro"/>
                <a:cs typeface="Source Sans Pro"/>
                <a:sym typeface="Source Sans Pro"/>
              </a:rPr>
              <a:t>Miles Davis was an outstanding jazz trumpet player from the middle 20th century. He was a flawed man, and honestly not the best role model as far as morality is concerned. But, I keep a poster of him directly behind my home office desk because he is a constant reminder for me, to never be so in love with the things I create that I can’t change them. Miles was great because he embraced change and searched out people to help him change. PVPA has reached a point in our evolution that we must change. We must change to remain relevant in the arts and </a:t>
            </a:r>
            <a:r>
              <a:rPr lang="en" sz="1700">
                <a:solidFill>
                  <a:schemeClr val="lt1"/>
                </a:solidFill>
                <a:latin typeface="Source Sans Pro"/>
                <a:ea typeface="Source Sans Pro"/>
                <a:cs typeface="Source Sans Pro"/>
                <a:sym typeface="Source Sans Pro"/>
              </a:rPr>
              <a:t>academic</a:t>
            </a:r>
            <a:r>
              <a:rPr lang="en" sz="1700">
                <a:solidFill>
                  <a:schemeClr val="lt1"/>
                </a:solidFill>
                <a:latin typeface="Source Sans Pro"/>
                <a:ea typeface="Source Sans Pro"/>
                <a:cs typeface="Source Sans Pro"/>
                <a:sym typeface="Source Sans Pro"/>
              </a:rPr>
              <a:t> education. We must change to respond to the needs of our students. We must change to survive. If you are watching/listening to this presentation and you were involved with or graduated from PVPA in its first 12-15 years, I empathize with your feelings of nostalgia and what you feel is lost to a “better time”. But, before you judge what we have done, and continue to do to shepard PVPA into the 21st </a:t>
            </a:r>
            <a:r>
              <a:rPr lang="en" sz="1700">
                <a:solidFill>
                  <a:schemeClr val="lt1"/>
                </a:solidFill>
                <a:latin typeface="Source Sans Pro"/>
                <a:ea typeface="Source Sans Pro"/>
                <a:cs typeface="Source Sans Pro"/>
                <a:sym typeface="Source Sans Pro"/>
              </a:rPr>
              <a:t>century</a:t>
            </a:r>
            <a:r>
              <a:rPr lang="en" sz="1700">
                <a:solidFill>
                  <a:schemeClr val="lt1"/>
                </a:solidFill>
                <a:latin typeface="Source Sans Pro"/>
                <a:ea typeface="Source Sans Pro"/>
                <a:cs typeface="Source Sans Pro"/>
                <a:sym typeface="Source Sans Pro"/>
              </a:rPr>
              <a:t>, please come and spend some time with us. See the love that </a:t>
            </a:r>
            <a:r>
              <a:rPr lang="en" sz="1700">
                <a:solidFill>
                  <a:schemeClr val="lt1"/>
                </a:solidFill>
                <a:latin typeface="Source Sans Pro"/>
                <a:ea typeface="Source Sans Pro"/>
                <a:cs typeface="Source Sans Pro"/>
                <a:sym typeface="Source Sans Pro"/>
              </a:rPr>
              <a:t>emanates</a:t>
            </a:r>
            <a:r>
              <a:rPr lang="en" sz="1700">
                <a:solidFill>
                  <a:schemeClr val="lt1"/>
                </a:solidFill>
                <a:latin typeface="Source Sans Pro"/>
                <a:ea typeface="Source Sans Pro"/>
                <a:cs typeface="Source Sans Pro"/>
                <a:sym typeface="Source Sans Pro"/>
              </a:rPr>
              <a:t> from our faculty and staff. See the students of today navigate their world through PVPA toward their own individual destinies. I believe that any sense of loss, will be replaced by hope. Though the means have changed, the mission remains the same.</a:t>
            </a:r>
            <a:endParaRPr sz="1700">
              <a:solidFill>
                <a:schemeClr val="lt1"/>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the heck is Frank Newton(He, Him, His)?</a:t>
            </a:r>
            <a:endParaRPr/>
          </a:p>
        </p:txBody>
      </p:sp>
      <p:sp>
        <p:nvSpPr>
          <p:cNvPr id="67" name="Google Shape;67;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t>“</a:t>
            </a:r>
            <a:r>
              <a:rPr b="1" lang="en"/>
              <a:t>The Man”</a:t>
            </a:r>
            <a:endParaRPr b="1"/>
          </a:p>
          <a:p>
            <a:pPr indent="0" lvl="0" marL="0" rtl="0" algn="l">
              <a:spcBef>
                <a:spcPts val="1200"/>
              </a:spcBef>
              <a:spcAft>
                <a:spcPts val="0"/>
              </a:spcAft>
              <a:buNone/>
            </a:pPr>
            <a:r>
              <a:rPr lang="en"/>
              <a:t>Age: 46</a:t>
            </a:r>
            <a:endParaRPr/>
          </a:p>
          <a:p>
            <a:pPr indent="0" lvl="0" marL="0" rtl="0" algn="l">
              <a:spcBef>
                <a:spcPts val="1200"/>
              </a:spcBef>
              <a:spcAft>
                <a:spcPts val="0"/>
              </a:spcAft>
              <a:buNone/>
            </a:pPr>
            <a:r>
              <a:rPr lang="en"/>
              <a:t>Family: Married with 2 kids (teens…help me!)</a:t>
            </a:r>
            <a:endParaRPr/>
          </a:p>
          <a:p>
            <a:pPr indent="0" lvl="0" marL="0" rtl="0" algn="l">
              <a:spcBef>
                <a:spcPts val="1200"/>
              </a:spcBef>
              <a:spcAft>
                <a:spcPts val="0"/>
              </a:spcAft>
              <a:buNone/>
            </a:pPr>
            <a:r>
              <a:rPr lang="en"/>
              <a:t>Hobbies: Cinephile, Foodie, Cooking, Building Hot Wheels tracks, travel (though I don’t get to do it very often)</a:t>
            </a:r>
            <a:endParaRPr/>
          </a:p>
          <a:p>
            <a:pPr indent="0" lvl="0" marL="0" rtl="0" algn="l">
              <a:spcBef>
                <a:spcPts val="1200"/>
              </a:spcBef>
              <a:spcAft>
                <a:spcPts val="0"/>
              </a:spcAft>
              <a:buNone/>
            </a:pPr>
            <a:r>
              <a:rPr lang="en"/>
              <a:t>Fears: Haunted houses, Liver and Onions (the dish), Biting off more than I can chew.</a:t>
            </a:r>
            <a:endParaRPr/>
          </a:p>
          <a:p>
            <a:pPr indent="0" lvl="0" marL="0" rtl="0" algn="l">
              <a:spcBef>
                <a:spcPts val="1200"/>
              </a:spcBef>
              <a:spcAft>
                <a:spcPts val="1200"/>
              </a:spcAft>
              <a:buNone/>
            </a:pPr>
            <a:r>
              <a:rPr lang="en"/>
              <a:t>Joys: My Family’s smiles, watching/helping someone learn something, creating</a:t>
            </a:r>
            <a:endParaRPr/>
          </a:p>
        </p:txBody>
      </p:sp>
      <p:sp>
        <p:nvSpPr>
          <p:cNvPr id="68" name="Google Shape;68;p14"/>
          <p:cNvSpPr txBox="1"/>
          <p:nvPr>
            <p:ph idx="2" type="body"/>
          </p:nvPr>
        </p:nvSpPr>
        <p:spPr>
          <a:xfrm>
            <a:off x="4832400" y="1152475"/>
            <a:ext cx="3999900" cy="35403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b="1" lang="en"/>
              <a:t>“The Artist”</a:t>
            </a:r>
            <a:endParaRPr b="1"/>
          </a:p>
          <a:p>
            <a:pPr indent="0" lvl="0" marL="0" rtl="0" algn="l">
              <a:spcBef>
                <a:spcPts val="1200"/>
              </a:spcBef>
              <a:spcAft>
                <a:spcPts val="0"/>
              </a:spcAft>
              <a:buNone/>
            </a:pPr>
            <a:r>
              <a:rPr lang="en"/>
              <a:t>Education: BM Jazz Studies (saxophone performance) JMU, Armed Forces School of Music graduate, MM Jazz Composition and Arranging UMass Amherst, PhD School of Hard Knocks.</a:t>
            </a:r>
            <a:endParaRPr/>
          </a:p>
          <a:p>
            <a:pPr indent="0" lvl="0" marL="0" rtl="0" algn="l">
              <a:spcBef>
                <a:spcPts val="1200"/>
              </a:spcBef>
              <a:spcAft>
                <a:spcPts val="0"/>
              </a:spcAft>
              <a:buNone/>
            </a:pPr>
            <a:r>
              <a:rPr lang="en"/>
              <a:t>Skills: Professional Saxophonist/Woodwind doublers, Professional Composer and Arranger, 26 years as a music educator and arts producer.</a:t>
            </a:r>
            <a:endParaRPr/>
          </a:p>
          <a:p>
            <a:pPr indent="0" lvl="0" marL="0" rtl="0" algn="l">
              <a:spcBef>
                <a:spcPts val="1200"/>
              </a:spcBef>
              <a:spcAft>
                <a:spcPts val="1200"/>
              </a:spcAft>
              <a:buNone/>
            </a:pPr>
            <a:r>
              <a:rPr lang="en"/>
              <a:t>PVPA: (Hired 8/23/2010), Music Instructor and Department head, Department Leader, Sound engineer, BSU </a:t>
            </a:r>
            <a:r>
              <a:rPr lang="en"/>
              <a:t>advisor</a:t>
            </a:r>
            <a:r>
              <a:rPr lang="en"/>
              <a:t>, Open mic coordinator,  Graduation MD, Director of Arts.</a:t>
            </a:r>
            <a:endParaRPr/>
          </a:p>
        </p:txBody>
      </p:sp>
      <p:pic>
        <p:nvPicPr>
          <p:cNvPr id="69" name="Google Shape;69;p14"/>
          <p:cNvPicPr preferRelativeResize="0"/>
          <p:nvPr/>
        </p:nvPicPr>
        <p:blipFill>
          <a:blip r:embed="rId3">
            <a:alphaModFix/>
          </a:blip>
          <a:stretch>
            <a:fillRect/>
          </a:stretch>
        </p:blipFill>
        <p:spPr>
          <a:xfrm>
            <a:off x="7903674" y="80924"/>
            <a:ext cx="1071550" cy="1071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does Frank believe?</a:t>
            </a:r>
            <a:endParaRPr/>
          </a:p>
        </p:txBody>
      </p:sp>
      <p:sp>
        <p:nvSpPr>
          <p:cNvPr id="75" name="Google Shape;75;p15"/>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76" name="Google Shape;76;p15"/>
          <p:cNvSpPr txBox="1"/>
          <p:nvPr>
            <p:ph idx="2" type="body"/>
          </p:nvPr>
        </p:nvSpPr>
        <p:spPr>
          <a:xfrm>
            <a:off x="4939500" y="177350"/>
            <a:ext cx="3837000" cy="4242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t>In 13 years and 6 month as a dedicated member of the PVPA community, this is what I believe:</a:t>
            </a:r>
            <a:endParaRPr sz="1400"/>
          </a:p>
          <a:p>
            <a:pPr indent="-304800" lvl="0" marL="457200" rtl="0" algn="l">
              <a:spcBef>
                <a:spcPts val="1200"/>
              </a:spcBef>
              <a:spcAft>
                <a:spcPts val="0"/>
              </a:spcAft>
              <a:buSzPts val="1200"/>
              <a:buChar char="●"/>
            </a:pPr>
            <a:r>
              <a:rPr lang="en" sz="1200"/>
              <a:t>The arts provide a way for all </a:t>
            </a:r>
            <a:r>
              <a:rPr lang="en" sz="1200"/>
              <a:t>constituencies</a:t>
            </a:r>
            <a:r>
              <a:rPr lang="en" sz="1200"/>
              <a:t> of the PVPA community to learn about themselves as evolving humans, contextualize and understand the world around them, and express emotion and ideas that allow individuals to claim and validate their place in the world.</a:t>
            </a:r>
            <a:endParaRPr sz="1200"/>
          </a:p>
          <a:p>
            <a:pPr indent="-304800" lvl="0" marL="457200" rtl="0" algn="l">
              <a:spcBef>
                <a:spcPts val="0"/>
              </a:spcBef>
              <a:spcAft>
                <a:spcPts val="0"/>
              </a:spcAft>
              <a:buSzPts val="1200"/>
              <a:buChar char="●"/>
            </a:pPr>
            <a:r>
              <a:rPr lang="en" sz="1200"/>
              <a:t>The arts are a service to humanity that holds a </a:t>
            </a:r>
            <a:r>
              <a:rPr lang="en" sz="1200"/>
              <a:t>mirror up to our collective human experience, and those who practice and study the arts have a responsibility to give that service to the world with fidelity and authenticity, in order to serve the growth and betterment of all.</a:t>
            </a:r>
            <a:endParaRPr sz="1200"/>
          </a:p>
          <a:p>
            <a:pPr indent="-304800" lvl="0" marL="457200" rtl="0" algn="l">
              <a:spcBef>
                <a:spcPts val="0"/>
              </a:spcBef>
              <a:spcAft>
                <a:spcPts val="0"/>
              </a:spcAft>
              <a:buSzPts val="1200"/>
              <a:buChar char="●"/>
            </a:pPr>
            <a:r>
              <a:rPr lang="en" sz="1200"/>
              <a:t>To give a hungry person a fish to eat is good…to teach them to fish is better.</a:t>
            </a:r>
            <a:endParaRPr sz="1200"/>
          </a:p>
        </p:txBody>
      </p:sp>
      <p:pic>
        <p:nvPicPr>
          <p:cNvPr id="77" name="Google Shape;77;p15"/>
          <p:cNvPicPr preferRelativeResize="0"/>
          <p:nvPr/>
        </p:nvPicPr>
        <p:blipFill>
          <a:blip r:embed="rId3">
            <a:alphaModFix/>
          </a:blip>
          <a:stretch>
            <a:fillRect/>
          </a:stretch>
        </p:blipFill>
        <p:spPr>
          <a:xfrm>
            <a:off x="265500" y="2732125"/>
            <a:ext cx="4045200" cy="1908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485875" y="812900"/>
            <a:ext cx="8183700" cy="168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640"/>
              <a:t>Look where you’ve been, to know where you are going…</a:t>
            </a:r>
            <a:endParaRPr sz="3640"/>
          </a:p>
        </p:txBody>
      </p:sp>
      <p:sp>
        <p:nvSpPr>
          <p:cNvPr id="83" name="Google Shape;83;p16"/>
          <p:cNvSpPr txBox="1"/>
          <p:nvPr/>
        </p:nvSpPr>
        <p:spPr>
          <a:xfrm>
            <a:off x="5239575" y="990275"/>
            <a:ext cx="3916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lt2"/>
              </a:solidFill>
              <a:latin typeface="Source Sans Pro"/>
              <a:ea typeface="Source Sans Pro"/>
              <a:cs typeface="Source Sans Pro"/>
              <a:sym typeface="Source Sans Pro"/>
            </a:endParaRPr>
          </a:p>
        </p:txBody>
      </p:sp>
      <p:pic>
        <p:nvPicPr>
          <p:cNvPr id="84" name="Google Shape;84;p16"/>
          <p:cNvPicPr preferRelativeResize="0"/>
          <p:nvPr/>
        </p:nvPicPr>
        <p:blipFill>
          <a:blip r:embed="rId3">
            <a:alphaModFix/>
          </a:blip>
          <a:stretch>
            <a:fillRect/>
          </a:stretch>
        </p:blipFill>
        <p:spPr>
          <a:xfrm>
            <a:off x="3942800" y="69100"/>
            <a:ext cx="1258400" cy="1258400"/>
          </a:xfrm>
          <a:prstGeom prst="rect">
            <a:avLst/>
          </a:prstGeom>
          <a:noFill/>
          <a:ln>
            <a:noFill/>
          </a:ln>
        </p:spPr>
      </p:pic>
      <p:sp>
        <p:nvSpPr>
          <p:cNvPr id="85" name="Google Shape;85;p16"/>
          <p:cNvSpPr txBox="1"/>
          <p:nvPr/>
        </p:nvSpPr>
        <p:spPr>
          <a:xfrm>
            <a:off x="267300" y="2719550"/>
            <a:ext cx="8609400" cy="223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The educational landscape in Massachusetts has changed </a:t>
            </a:r>
            <a:r>
              <a:rPr lang="en">
                <a:solidFill>
                  <a:schemeClr val="lt1"/>
                </a:solidFill>
                <a:latin typeface="Source Sans Pro"/>
                <a:ea typeface="Source Sans Pro"/>
                <a:cs typeface="Source Sans Pro"/>
                <a:sym typeface="Source Sans Pro"/>
              </a:rPr>
              <a:t>dramatically</a:t>
            </a:r>
            <a:r>
              <a:rPr lang="en">
                <a:solidFill>
                  <a:schemeClr val="lt1"/>
                </a:solidFill>
                <a:latin typeface="Source Sans Pro"/>
                <a:ea typeface="Source Sans Pro"/>
                <a:cs typeface="Source Sans Pro"/>
                <a:sym typeface="Source Sans Pro"/>
              </a:rPr>
              <a:t> since the opening of PVPA. The 1993 Education Reform Act, paved the way for charter schools in Massachusetts. PVPA entered into the fledgling charter school system in 1996 with this statement:</a:t>
            </a:r>
            <a:endParaRPr>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b="1" lang="en">
                <a:solidFill>
                  <a:schemeClr val="lt1"/>
                </a:solidFill>
                <a:latin typeface="Source Sans Pro"/>
                <a:ea typeface="Source Sans Pro"/>
                <a:cs typeface="Source Sans Pro"/>
                <a:sym typeface="Source Sans Pro"/>
              </a:rPr>
              <a:t>“The Pioneer Valley Performing Arts High School is the realization of the dream of scores of individuals who believe the balance of creative and critical thinking is essential to develop an optimal educational environment. Equal emphasis on excellence in academics and performance art is a vehicle that will produce confident adults, with a clear direction for their individual creativity, and an ability to successfully meet all challenges as </a:t>
            </a:r>
            <a:r>
              <a:rPr b="1" lang="en">
                <a:solidFill>
                  <a:schemeClr val="lt1"/>
                </a:solidFill>
                <a:latin typeface="Source Sans Pro"/>
                <a:ea typeface="Source Sans Pro"/>
                <a:cs typeface="Source Sans Pro"/>
                <a:sym typeface="Source Sans Pro"/>
              </a:rPr>
              <a:t>lifelong</a:t>
            </a:r>
            <a:r>
              <a:rPr b="1" lang="en">
                <a:solidFill>
                  <a:schemeClr val="lt1"/>
                </a:solidFill>
                <a:latin typeface="Source Sans Pro"/>
                <a:ea typeface="Source Sans Pro"/>
                <a:cs typeface="Source Sans Pro"/>
                <a:sym typeface="Source Sans Pro"/>
              </a:rPr>
              <a:t> learners.” </a:t>
            </a:r>
            <a:r>
              <a:rPr lang="en">
                <a:solidFill>
                  <a:schemeClr val="lt1"/>
                </a:solidFill>
                <a:latin typeface="Source Sans Pro"/>
                <a:ea typeface="Source Sans Pro"/>
                <a:cs typeface="Source Sans Pro"/>
                <a:sym typeface="Source Sans Pro"/>
              </a:rPr>
              <a:t>(1996 Original Charter School Application for PVPA, Executive Summary)</a:t>
            </a:r>
            <a:endParaRPr>
              <a:solidFill>
                <a:schemeClr val="lt1"/>
              </a:solidFill>
              <a:latin typeface="Source Sans Pro"/>
              <a:ea typeface="Source Sans Pro"/>
              <a:cs typeface="Source Sans Pro"/>
              <a:sym typeface="Source Sans Pro"/>
            </a:endParaRPr>
          </a:p>
          <a:p>
            <a:pPr indent="0" lvl="0" marL="0" rtl="0" algn="l">
              <a:spcBef>
                <a:spcPts val="0"/>
              </a:spcBef>
              <a:spcAft>
                <a:spcPts val="0"/>
              </a:spcAft>
              <a:buNone/>
            </a:pPr>
            <a:r>
              <a:rPr lang="en">
                <a:solidFill>
                  <a:schemeClr val="lt1"/>
                </a:solidFill>
                <a:latin typeface="Source Sans Pro"/>
                <a:ea typeface="Source Sans Pro"/>
                <a:cs typeface="Source Sans Pro"/>
                <a:sym typeface="Source Sans Pro"/>
              </a:rPr>
              <a:t>PVPA would go on to </a:t>
            </a:r>
            <a:r>
              <a:rPr lang="en">
                <a:solidFill>
                  <a:schemeClr val="lt1"/>
                </a:solidFill>
                <a:latin typeface="Source Sans Pro"/>
                <a:ea typeface="Source Sans Pro"/>
                <a:cs typeface="Source Sans Pro"/>
                <a:sym typeface="Source Sans Pro"/>
              </a:rPr>
              <a:t>develop</a:t>
            </a:r>
            <a:r>
              <a:rPr lang="en">
                <a:solidFill>
                  <a:schemeClr val="lt1"/>
                </a:solidFill>
                <a:latin typeface="Source Sans Pro"/>
                <a:ea typeface="Source Sans Pro"/>
                <a:cs typeface="Source Sans Pro"/>
                <a:sym typeface="Source Sans Pro"/>
              </a:rPr>
              <a:t> the practices, policies and traditions that allowed for our growth in that educational climate.</a:t>
            </a:r>
            <a:endParaRPr>
              <a:solidFill>
                <a:schemeClr val="lt1"/>
              </a:solidFill>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1996-2008 PVPA at a glance</a:t>
            </a:r>
            <a:endParaRPr/>
          </a:p>
        </p:txBody>
      </p:sp>
      <p:sp>
        <p:nvSpPr>
          <p:cNvPr id="91" name="Google Shape;91;p1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SzPts val="1200"/>
              <a:buChar char="●"/>
            </a:pPr>
            <a:r>
              <a:rPr lang="en" sz="1200"/>
              <a:t>Housed in a multi-building campus in Hadley,MA</a:t>
            </a:r>
            <a:endParaRPr sz="1200"/>
          </a:p>
          <a:p>
            <a:pPr indent="-304800" lvl="0" marL="457200" rtl="0" algn="l">
              <a:spcBef>
                <a:spcPts val="0"/>
              </a:spcBef>
              <a:spcAft>
                <a:spcPts val="0"/>
              </a:spcAft>
              <a:buSzPts val="1200"/>
              <a:buChar char="●"/>
            </a:pPr>
            <a:r>
              <a:rPr lang="en" sz="1200"/>
              <a:t>Friends of PVPA 501c3 formed (pre-opening)</a:t>
            </a:r>
            <a:endParaRPr sz="1200"/>
          </a:p>
          <a:p>
            <a:pPr indent="-304800" lvl="0" marL="457200" rtl="0" algn="l">
              <a:spcBef>
                <a:spcPts val="0"/>
              </a:spcBef>
              <a:spcAft>
                <a:spcPts val="0"/>
              </a:spcAft>
              <a:buSzPts val="1200"/>
              <a:buChar char="●"/>
            </a:pPr>
            <a:r>
              <a:rPr lang="en" sz="1200"/>
              <a:t>Original PVPA Board of Trustees formed</a:t>
            </a:r>
            <a:endParaRPr sz="1200"/>
          </a:p>
          <a:p>
            <a:pPr indent="-304800" lvl="0" marL="457200" rtl="0" algn="l">
              <a:spcBef>
                <a:spcPts val="0"/>
              </a:spcBef>
              <a:spcAft>
                <a:spcPts val="0"/>
              </a:spcAft>
              <a:buSzPts val="1200"/>
              <a:buChar char="●"/>
            </a:pPr>
            <a:r>
              <a:rPr lang="en" sz="1200"/>
              <a:t>First 4 years PVPA student body grows adding one new class of students each year. 1999-2000 school year PVPA has 9th-12th grade students. Total student body approximately 250.</a:t>
            </a:r>
            <a:endParaRPr sz="1200"/>
          </a:p>
          <a:p>
            <a:pPr indent="-304800" lvl="0" marL="457200" rtl="0" algn="l">
              <a:spcBef>
                <a:spcPts val="0"/>
              </a:spcBef>
              <a:spcAft>
                <a:spcPts val="0"/>
              </a:spcAft>
              <a:buSzPts val="1200"/>
              <a:buChar char="●"/>
            </a:pPr>
            <a:r>
              <a:rPr lang="en" sz="1200"/>
              <a:t>Academic faculty member with strong proclivities toward the performing arts.</a:t>
            </a:r>
            <a:endParaRPr sz="1200"/>
          </a:p>
          <a:p>
            <a:pPr indent="-304800" lvl="0" marL="457200" rtl="0" algn="l">
              <a:spcBef>
                <a:spcPts val="0"/>
              </a:spcBef>
              <a:spcAft>
                <a:spcPts val="0"/>
              </a:spcAft>
              <a:buSzPts val="1200"/>
              <a:buChar char="●"/>
            </a:pPr>
            <a:r>
              <a:rPr lang="en" sz="1200"/>
              <a:t>Most employed arts teacher hired part time.</a:t>
            </a:r>
            <a:endParaRPr sz="1200"/>
          </a:p>
          <a:p>
            <a:pPr indent="-304800" lvl="0" marL="457200" rtl="0" algn="l">
              <a:spcBef>
                <a:spcPts val="0"/>
              </a:spcBef>
              <a:spcAft>
                <a:spcPts val="0"/>
              </a:spcAft>
              <a:buSzPts val="1200"/>
              <a:buChar char="●"/>
            </a:pPr>
            <a:r>
              <a:rPr lang="en" sz="1200"/>
              <a:t>More fluid accountability standards with much less oversight from state and federal agencies. </a:t>
            </a:r>
            <a:endParaRPr sz="1200"/>
          </a:p>
          <a:p>
            <a:pPr indent="-304800" lvl="0" marL="457200" rtl="0" algn="l">
              <a:spcBef>
                <a:spcPts val="0"/>
              </a:spcBef>
              <a:spcAft>
                <a:spcPts val="0"/>
              </a:spcAft>
              <a:buSzPts val="1200"/>
              <a:buChar char="●"/>
            </a:pPr>
            <a:r>
              <a:rPr lang="en" sz="1200"/>
              <a:t>Most school resources were donated, personal relationships were leveraged to create vendor/venue agreements</a:t>
            </a:r>
            <a:endParaRPr sz="1200"/>
          </a:p>
        </p:txBody>
      </p:sp>
      <p:sp>
        <p:nvSpPr>
          <p:cNvPr id="92" name="Google Shape;92;p17"/>
          <p:cNvSpPr txBox="1"/>
          <p:nvPr>
            <p:ph idx="2" type="body"/>
          </p:nvPr>
        </p:nvSpPr>
        <p:spPr>
          <a:xfrm>
            <a:off x="4832400" y="1152475"/>
            <a:ext cx="3999900" cy="35625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lang="en"/>
              <a:t>Community day</a:t>
            </a:r>
            <a:endParaRPr/>
          </a:p>
          <a:p>
            <a:pPr indent="-317500" lvl="0" marL="457200" rtl="0" algn="l">
              <a:spcBef>
                <a:spcPts val="0"/>
              </a:spcBef>
              <a:spcAft>
                <a:spcPts val="0"/>
              </a:spcAft>
              <a:buSzPts val="1400"/>
              <a:buChar char="●"/>
            </a:pPr>
            <a:r>
              <a:rPr lang="en"/>
              <a:t>Field day</a:t>
            </a:r>
            <a:endParaRPr/>
          </a:p>
          <a:p>
            <a:pPr indent="-317500" lvl="0" marL="457200" rtl="0" algn="l">
              <a:spcBef>
                <a:spcPts val="0"/>
              </a:spcBef>
              <a:spcAft>
                <a:spcPts val="0"/>
              </a:spcAft>
              <a:buSzPts val="1400"/>
              <a:buChar char="●"/>
            </a:pPr>
            <a:r>
              <a:rPr lang="en"/>
              <a:t>Diversity committee</a:t>
            </a:r>
            <a:endParaRPr/>
          </a:p>
          <a:p>
            <a:pPr indent="-317500" lvl="0" marL="457200" rtl="0" algn="l">
              <a:spcBef>
                <a:spcPts val="0"/>
              </a:spcBef>
              <a:spcAft>
                <a:spcPts val="0"/>
              </a:spcAft>
              <a:buSzPts val="1400"/>
              <a:buChar char="●"/>
            </a:pPr>
            <a:r>
              <a:rPr lang="en"/>
              <a:t>Paideia</a:t>
            </a:r>
            <a:endParaRPr/>
          </a:p>
          <a:p>
            <a:pPr indent="-317500" lvl="0" marL="457200" rtl="0" algn="l">
              <a:spcBef>
                <a:spcPts val="0"/>
              </a:spcBef>
              <a:spcAft>
                <a:spcPts val="0"/>
              </a:spcAft>
              <a:buSzPts val="1400"/>
              <a:buChar char="●"/>
            </a:pPr>
            <a:r>
              <a:rPr lang="en"/>
              <a:t>Arts internships/Community service as graduation requirements</a:t>
            </a:r>
            <a:endParaRPr/>
          </a:p>
          <a:p>
            <a:pPr indent="-317500" lvl="0" marL="457200" rtl="0" algn="l">
              <a:spcBef>
                <a:spcPts val="0"/>
              </a:spcBef>
              <a:spcAft>
                <a:spcPts val="0"/>
              </a:spcAft>
              <a:buSzPts val="1400"/>
              <a:buChar char="●"/>
            </a:pPr>
            <a:r>
              <a:rPr lang="en"/>
              <a:t>Catalyst Contemporary Dance Company, 5 Alone, Headgear, Theater production including musicals, Visual arts incorporating technical theater design and creation.</a:t>
            </a:r>
            <a:endParaRPr/>
          </a:p>
          <a:p>
            <a:pPr indent="-317500" lvl="0" marL="457200" rtl="0" algn="l">
              <a:spcBef>
                <a:spcPts val="0"/>
              </a:spcBef>
              <a:spcAft>
                <a:spcPts val="0"/>
              </a:spcAft>
              <a:buSzPts val="1400"/>
              <a:buChar char="●"/>
            </a:pPr>
            <a:r>
              <a:rPr lang="en"/>
              <a:t>Small high school community, with great flexibility to take advantage of institutional opportunities with little oversight or regulatory accountability.</a:t>
            </a:r>
            <a:endParaRPr/>
          </a:p>
          <a:p>
            <a:pPr indent="-317500" lvl="0" marL="457200" rtl="0" algn="l">
              <a:spcBef>
                <a:spcPts val="0"/>
              </a:spcBef>
              <a:spcAft>
                <a:spcPts val="0"/>
              </a:spcAft>
              <a:buSzPts val="1400"/>
              <a:buChar char="●"/>
            </a:pPr>
            <a:r>
              <a:rPr lang="en"/>
              <a:t>Arts Concentrations developed</a:t>
            </a:r>
            <a:endParaRPr/>
          </a:p>
        </p:txBody>
      </p:sp>
      <p:sp>
        <p:nvSpPr>
          <p:cNvPr id="93" name="Google Shape;93;p17"/>
          <p:cNvSpPr txBox="1"/>
          <p:nvPr/>
        </p:nvSpPr>
        <p:spPr>
          <a:xfrm>
            <a:off x="1145475" y="879400"/>
            <a:ext cx="2268900" cy="22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chemeClr val="lt2"/>
                </a:solidFill>
                <a:latin typeface="Source Sans Pro"/>
                <a:ea typeface="Source Sans Pro"/>
                <a:cs typeface="Source Sans Pro"/>
                <a:sym typeface="Source Sans Pro"/>
              </a:rPr>
              <a:t>Logistics</a:t>
            </a:r>
            <a:endParaRPr b="1" sz="1600">
              <a:solidFill>
                <a:schemeClr val="lt2"/>
              </a:solidFill>
              <a:latin typeface="Source Sans Pro"/>
              <a:ea typeface="Source Sans Pro"/>
              <a:cs typeface="Source Sans Pro"/>
              <a:sym typeface="Source Sans Pro"/>
            </a:endParaRPr>
          </a:p>
        </p:txBody>
      </p:sp>
      <p:sp>
        <p:nvSpPr>
          <p:cNvPr id="94" name="Google Shape;94;p17"/>
          <p:cNvSpPr txBox="1"/>
          <p:nvPr/>
        </p:nvSpPr>
        <p:spPr>
          <a:xfrm>
            <a:off x="5723850" y="842500"/>
            <a:ext cx="2217000" cy="30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chemeClr val="lt2"/>
                </a:solidFill>
                <a:latin typeface="Source Sans Pro"/>
                <a:ea typeface="Source Sans Pro"/>
                <a:cs typeface="Source Sans Pro"/>
                <a:sym typeface="Source Sans Pro"/>
              </a:rPr>
              <a:t>Traditions</a:t>
            </a:r>
            <a:endParaRPr b="1" sz="1600">
              <a:solidFill>
                <a:schemeClr val="lt2"/>
              </a:solidFill>
              <a:latin typeface="Source Sans Pro"/>
              <a:ea typeface="Source Sans Pro"/>
              <a:cs typeface="Source Sans Pro"/>
              <a:sym typeface="Source Sans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nvSpPr>
        <p:spPr>
          <a:xfrm>
            <a:off x="7400" y="0"/>
            <a:ext cx="9144000" cy="27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200">
                <a:solidFill>
                  <a:schemeClr val="lt2"/>
                </a:solidFill>
                <a:latin typeface="Source Sans Pro"/>
                <a:ea typeface="Source Sans Pro"/>
                <a:cs typeface="Source Sans Pro"/>
                <a:sym typeface="Source Sans Pro"/>
              </a:rPr>
              <a:t>1996-2008 Summary</a:t>
            </a:r>
            <a:endParaRPr b="1" sz="2200">
              <a:solidFill>
                <a:schemeClr val="lt2"/>
              </a:solidFill>
              <a:latin typeface="Source Sans Pro"/>
              <a:ea typeface="Source Sans Pro"/>
              <a:cs typeface="Source Sans Pro"/>
              <a:sym typeface="Source Sans Pro"/>
            </a:endParaRPr>
          </a:p>
          <a:p>
            <a:pPr indent="0" lvl="0" marL="0" rtl="0" algn="l">
              <a:spcBef>
                <a:spcPts val="0"/>
              </a:spcBef>
              <a:spcAft>
                <a:spcPts val="0"/>
              </a:spcAft>
              <a:buNone/>
            </a:pPr>
            <a:r>
              <a:rPr lang="en" sz="1700">
                <a:solidFill>
                  <a:schemeClr val="lt2"/>
                </a:solidFill>
                <a:latin typeface="Source Sans Pro"/>
                <a:ea typeface="Source Sans Pro"/>
                <a:cs typeface="Source Sans Pro"/>
                <a:sym typeface="Source Sans Pro"/>
              </a:rPr>
              <a:t>The educational and logistical </a:t>
            </a:r>
            <a:r>
              <a:rPr lang="en" sz="1700">
                <a:solidFill>
                  <a:schemeClr val="lt2"/>
                </a:solidFill>
                <a:latin typeface="Source Sans Pro"/>
                <a:ea typeface="Source Sans Pro"/>
                <a:cs typeface="Source Sans Pro"/>
                <a:sym typeface="Source Sans Pro"/>
              </a:rPr>
              <a:t>environment allowed PVPA </a:t>
            </a:r>
            <a:r>
              <a:rPr lang="en" sz="1700">
                <a:solidFill>
                  <a:schemeClr val="lt2"/>
                </a:solidFill>
                <a:latin typeface="Source Sans Pro"/>
                <a:ea typeface="Source Sans Pro"/>
                <a:cs typeface="Source Sans Pro"/>
                <a:sym typeface="Source Sans Pro"/>
              </a:rPr>
              <a:t>more flexibility because of our small size and a far less stringent regulatory/accountability standards for early charter schools. In turn, the practices and traditions that were created during that time, were designed to work for the students, faculty, administrators, and logistical functioning of PVPA within that environment. In the final few years (2005-2006 to 2007-2008) PVPA would purchase a new home building in South Hadley, Ma. We would add 7th and 8th grade students to our student body and embark on a new future in a new home, with new DNA, with the hope of creating a transformative learning environment for middle and high school students.</a:t>
            </a:r>
            <a:endParaRPr sz="1700">
              <a:solidFill>
                <a:schemeClr val="lt2"/>
              </a:solidFill>
              <a:latin typeface="Source Sans Pro"/>
              <a:ea typeface="Source Sans Pro"/>
              <a:cs typeface="Source Sans Pro"/>
              <a:sym typeface="Source Sans Pro"/>
            </a:endParaRPr>
          </a:p>
        </p:txBody>
      </p:sp>
      <p:pic>
        <p:nvPicPr>
          <p:cNvPr id="100" name="Google Shape;100;p18"/>
          <p:cNvPicPr preferRelativeResize="0"/>
          <p:nvPr/>
        </p:nvPicPr>
        <p:blipFill>
          <a:blip r:embed="rId3">
            <a:alphaModFix/>
          </a:blip>
          <a:stretch>
            <a:fillRect/>
          </a:stretch>
        </p:blipFill>
        <p:spPr>
          <a:xfrm>
            <a:off x="2187475" y="2571750"/>
            <a:ext cx="4633575" cy="2512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2008-2020 PVPA at a glance</a:t>
            </a:r>
            <a:endParaRPr/>
          </a:p>
        </p:txBody>
      </p:sp>
      <p:sp>
        <p:nvSpPr>
          <p:cNvPr id="106" name="Google Shape;106;p19"/>
          <p:cNvSpPr txBox="1"/>
          <p:nvPr>
            <p:ph idx="1" type="body"/>
          </p:nvPr>
        </p:nvSpPr>
        <p:spPr>
          <a:xfrm>
            <a:off x="311700" y="1152475"/>
            <a:ext cx="3999900" cy="3902400"/>
          </a:xfrm>
          <a:prstGeom prst="rect">
            <a:avLst/>
          </a:prstGeom>
        </p:spPr>
        <p:txBody>
          <a:bodyPr anchorCtr="0" anchor="t" bIns="91425" lIns="91425" spcFirstLastPara="1" rIns="91425" wrap="square" tIns="91425">
            <a:normAutofit fontScale="92500" lnSpcReduction="20000"/>
          </a:bodyPr>
          <a:lstStyle/>
          <a:p>
            <a:pPr indent="-310832" lvl="0" marL="457200" rtl="0" algn="l">
              <a:spcBef>
                <a:spcPts val="0"/>
              </a:spcBef>
              <a:spcAft>
                <a:spcPts val="0"/>
              </a:spcAft>
              <a:buSzPct val="100000"/>
              <a:buChar char="●"/>
            </a:pPr>
            <a:r>
              <a:rPr lang="en"/>
              <a:t>Far more stringent regulatory requirements from 2002 “No Child </a:t>
            </a:r>
            <a:r>
              <a:rPr lang="en"/>
              <a:t>Left</a:t>
            </a:r>
            <a:r>
              <a:rPr lang="en"/>
              <a:t> Behind Act”, DESE revamping accountability expectations for charter schools (2014)</a:t>
            </a:r>
            <a:endParaRPr/>
          </a:p>
          <a:p>
            <a:pPr indent="-310832" lvl="0" marL="457200" rtl="0" algn="l">
              <a:spcBef>
                <a:spcPts val="0"/>
              </a:spcBef>
              <a:spcAft>
                <a:spcPts val="0"/>
              </a:spcAft>
              <a:buSzPct val="100000"/>
              <a:buChar char="●"/>
            </a:pPr>
            <a:r>
              <a:rPr lang="en"/>
              <a:t>PVPA widens </a:t>
            </a:r>
            <a:r>
              <a:rPr lang="en"/>
              <a:t>its</a:t>
            </a:r>
            <a:r>
              <a:rPr lang="en"/>
              <a:t> region of sending towns, ultimately changing its student body demographics.</a:t>
            </a:r>
            <a:endParaRPr/>
          </a:p>
          <a:p>
            <a:pPr indent="-310832" lvl="0" marL="457200" rtl="0" algn="l">
              <a:spcBef>
                <a:spcPts val="0"/>
              </a:spcBef>
              <a:spcAft>
                <a:spcPts val="0"/>
              </a:spcAft>
              <a:buSzPct val="100000"/>
              <a:buChar char="●"/>
            </a:pPr>
            <a:r>
              <a:rPr lang="en"/>
              <a:t>PVPA moves from a part time model for arts teachers to a full time model.</a:t>
            </a:r>
            <a:endParaRPr/>
          </a:p>
          <a:p>
            <a:pPr indent="-310832" lvl="0" marL="457200" rtl="0" algn="l">
              <a:spcBef>
                <a:spcPts val="0"/>
              </a:spcBef>
              <a:spcAft>
                <a:spcPts val="0"/>
              </a:spcAft>
              <a:buSzPct val="100000"/>
              <a:buChar char="●"/>
            </a:pPr>
            <a:r>
              <a:rPr lang="en"/>
              <a:t>Founders depart PVPA</a:t>
            </a:r>
            <a:endParaRPr/>
          </a:p>
          <a:p>
            <a:pPr indent="-310832" lvl="0" marL="457200" rtl="0" algn="l">
              <a:spcBef>
                <a:spcPts val="0"/>
              </a:spcBef>
              <a:spcAft>
                <a:spcPts val="0"/>
              </a:spcAft>
              <a:buSzPct val="100000"/>
              <a:buChar char="●"/>
            </a:pPr>
            <a:r>
              <a:rPr lang="en"/>
              <a:t>7 heads of schools/executive directors in 12 years.</a:t>
            </a:r>
            <a:endParaRPr/>
          </a:p>
          <a:p>
            <a:pPr indent="-310832" lvl="0" marL="457200" rtl="0" algn="l">
              <a:spcBef>
                <a:spcPts val="0"/>
              </a:spcBef>
              <a:spcAft>
                <a:spcPts val="0"/>
              </a:spcAft>
              <a:buSzPct val="100000"/>
              <a:buChar char="●"/>
            </a:pPr>
            <a:r>
              <a:rPr lang="en"/>
              <a:t>Opening of the PVPA mainstage theater (Jan.2016)</a:t>
            </a:r>
            <a:endParaRPr/>
          </a:p>
          <a:p>
            <a:pPr indent="-310832" lvl="0" marL="457200" rtl="0" algn="l">
              <a:spcBef>
                <a:spcPts val="0"/>
              </a:spcBef>
              <a:spcAft>
                <a:spcPts val="0"/>
              </a:spcAft>
              <a:buSzPct val="100000"/>
              <a:buChar char="●"/>
            </a:pPr>
            <a:r>
              <a:rPr lang="en"/>
              <a:t>Various bell schedules, Changes to school day</a:t>
            </a:r>
            <a:endParaRPr/>
          </a:p>
          <a:p>
            <a:pPr indent="-310832" lvl="0" marL="457200" rtl="0" algn="l">
              <a:spcBef>
                <a:spcPts val="0"/>
              </a:spcBef>
              <a:spcAft>
                <a:spcPts val="0"/>
              </a:spcAft>
              <a:buSzPct val="100000"/>
              <a:buChar char="●"/>
            </a:pPr>
            <a:r>
              <a:rPr lang="en"/>
              <a:t>Teacher union formed</a:t>
            </a:r>
            <a:endParaRPr/>
          </a:p>
          <a:p>
            <a:pPr indent="-310832" lvl="0" marL="457200" rtl="0" algn="l">
              <a:spcBef>
                <a:spcPts val="0"/>
              </a:spcBef>
              <a:spcAft>
                <a:spcPts val="0"/>
              </a:spcAft>
              <a:buSzPct val="100000"/>
              <a:buChar char="●"/>
            </a:pPr>
            <a:r>
              <a:rPr lang="en"/>
              <a:t>Much more extensive production calendar</a:t>
            </a:r>
            <a:endParaRPr/>
          </a:p>
          <a:p>
            <a:pPr indent="-310832" lvl="0" marL="457200" rtl="0" algn="l">
              <a:spcBef>
                <a:spcPts val="0"/>
              </a:spcBef>
              <a:spcAft>
                <a:spcPts val="0"/>
              </a:spcAft>
              <a:buSzPct val="100000"/>
              <a:buChar char="●"/>
            </a:pPr>
            <a:r>
              <a:rPr lang="en"/>
              <a:t>Charter renewal put under condition, mission statement change.</a:t>
            </a:r>
            <a:endParaRPr/>
          </a:p>
        </p:txBody>
      </p:sp>
      <p:sp>
        <p:nvSpPr>
          <p:cNvPr id="107" name="Google Shape;107;p19"/>
          <p:cNvSpPr txBox="1"/>
          <p:nvPr>
            <p:ph idx="2" type="body"/>
          </p:nvPr>
        </p:nvSpPr>
        <p:spPr>
          <a:xfrm>
            <a:off x="4832400" y="1152475"/>
            <a:ext cx="3999900" cy="3845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WOFA African Drum and Dance Company created</a:t>
            </a:r>
            <a:endParaRPr/>
          </a:p>
          <a:p>
            <a:pPr indent="-317500" lvl="0" marL="457200" rtl="0" algn="l">
              <a:spcBef>
                <a:spcPts val="0"/>
              </a:spcBef>
              <a:spcAft>
                <a:spcPts val="0"/>
              </a:spcAft>
              <a:buSzPts val="1400"/>
              <a:buChar char="●"/>
            </a:pPr>
            <a:r>
              <a:rPr lang="en"/>
              <a:t>Funkadelic Dance Company Created</a:t>
            </a:r>
            <a:endParaRPr/>
          </a:p>
          <a:p>
            <a:pPr indent="-317500" lvl="0" marL="457200" rtl="0" algn="l">
              <a:spcBef>
                <a:spcPts val="0"/>
              </a:spcBef>
              <a:spcAft>
                <a:spcPts val="0"/>
              </a:spcAft>
              <a:buSzPts val="1400"/>
              <a:buChar char="●"/>
            </a:pPr>
            <a:r>
              <a:rPr lang="en"/>
              <a:t>We Came to Play Music Tour created</a:t>
            </a:r>
            <a:endParaRPr/>
          </a:p>
          <a:p>
            <a:pPr indent="-317500" lvl="0" marL="457200" rtl="0" algn="l">
              <a:spcBef>
                <a:spcPts val="0"/>
              </a:spcBef>
              <a:spcAft>
                <a:spcPts val="0"/>
              </a:spcAft>
              <a:buSzPts val="1400"/>
              <a:buChar char="●"/>
            </a:pPr>
            <a:r>
              <a:rPr lang="en"/>
              <a:t>Spotlight theater festival created</a:t>
            </a:r>
            <a:endParaRPr/>
          </a:p>
          <a:p>
            <a:pPr indent="-317500" lvl="0" marL="457200" rtl="0" algn="l">
              <a:spcBef>
                <a:spcPts val="0"/>
              </a:spcBef>
              <a:spcAft>
                <a:spcPts val="0"/>
              </a:spcAft>
              <a:buSzPts val="1400"/>
              <a:buChar char="●"/>
            </a:pPr>
            <a:r>
              <a:rPr lang="en"/>
              <a:t>Restorative practice and Standards based grading more solidified</a:t>
            </a:r>
            <a:endParaRPr/>
          </a:p>
          <a:p>
            <a:pPr indent="-317500" lvl="0" marL="457200" rtl="0" algn="l">
              <a:spcBef>
                <a:spcPts val="0"/>
              </a:spcBef>
              <a:spcAft>
                <a:spcPts val="0"/>
              </a:spcAft>
              <a:buSzPts val="1400"/>
              <a:buChar char="●"/>
            </a:pPr>
            <a:r>
              <a:rPr lang="en"/>
              <a:t>Enormous technological growth</a:t>
            </a:r>
            <a:endParaRPr/>
          </a:p>
          <a:p>
            <a:pPr indent="-317500" lvl="0" marL="457200" rtl="0" algn="l">
              <a:spcBef>
                <a:spcPts val="0"/>
              </a:spcBef>
              <a:spcAft>
                <a:spcPts val="0"/>
              </a:spcAft>
              <a:buSzPts val="1400"/>
              <a:buChar char="●"/>
            </a:pPr>
            <a:r>
              <a:rPr lang="en"/>
              <a:t>Greater investment in academic programing to keep up with regulatory/accountability expectation.</a:t>
            </a:r>
            <a:endParaRPr/>
          </a:p>
          <a:p>
            <a:pPr indent="-317500" lvl="0" marL="457200" rtl="0" algn="l">
              <a:spcBef>
                <a:spcPts val="0"/>
              </a:spcBef>
              <a:spcAft>
                <a:spcPts val="0"/>
              </a:spcAft>
              <a:buSzPts val="1400"/>
              <a:buChar char="●"/>
            </a:pPr>
            <a:r>
              <a:rPr lang="en"/>
              <a:t>Arts department formalized, arts curriculum development initiated. </a:t>
            </a:r>
            <a:endParaRPr/>
          </a:p>
          <a:p>
            <a:pPr indent="-317500" lvl="0" marL="457200" rtl="0" algn="l">
              <a:spcBef>
                <a:spcPts val="0"/>
              </a:spcBef>
              <a:spcAft>
                <a:spcPts val="0"/>
              </a:spcAft>
              <a:buSzPts val="1400"/>
              <a:buChar char="●"/>
            </a:pPr>
            <a:r>
              <a:rPr lang="en"/>
              <a:t>Affinity groups join the litany of school clubs and activities.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nvSpPr>
        <p:spPr>
          <a:xfrm>
            <a:off x="0" y="0"/>
            <a:ext cx="9001800" cy="4186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chemeClr val="lt2"/>
                </a:solidFill>
                <a:latin typeface="Source Sans Pro"/>
                <a:ea typeface="Source Sans Pro"/>
                <a:cs typeface="Source Sans Pro"/>
                <a:sym typeface="Source Sans Pro"/>
              </a:rPr>
              <a:t>2008</a:t>
            </a:r>
            <a:r>
              <a:rPr b="1" lang="en" sz="2200">
                <a:solidFill>
                  <a:schemeClr val="lt2"/>
                </a:solidFill>
                <a:latin typeface="Source Sans Pro"/>
                <a:ea typeface="Source Sans Pro"/>
                <a:cs typeface="Source Sans Pro"/>
                <a:sym typeface="Source Sans Pro"/>
              </a:rPr>
              <a:t>-2020 Summary</a:t>
            </a:r>
            <a:endParaRPr b="1" sz="2200">
              <a:solidFill>
                <a:schemeClr val="lt2"/>
              </a:solidFill>
              <a:latin typeface="Source Sans Pro"/>
              <a:ea typeface="Source Sans Pro"/>
              <a:cs typeface="Source Sans Pro"/>
              <a:sym typeface="Source Sans Pro"/>
            </a:endParaRPr>
          </a:p>
          <a:p>
            <a:pPr indent="0" lvl="0" marL="0" rtl="0" algn="l">
              <a:spcBef>
                <a:spcPts val="0"/>
              </a:spcBef>
              <a:spcAft>
                <a:spcPts val="0"/>
              </a:spcAft>
              <a:buNone/>
            </a:pPr>
            <a:r>
              <a:rPr lang="en" sz="1700">
                <a:solidFill>
                  <a:schemeClr val="lt2"/>
                </a:solidFill>
                <a:latin typeface="Source Sans Pro"/>
                <a:ea typeface="Source Sans Pro"/>
                <a:cs typeface="Source Sans Pro"/>
                <a:sym typeface="Source Sans Pro"/>
              </a:rPr>
              <a:t>If 1996-2008 was the birth and elementary school years for PVPA, then 2008-2020 was definitely our middle school and teenage years. We existed in a world that was unbelievable volatile from an administrative, and logistical view. Instituting 7th and 8th grade students into the everyday working of PVPA was a feat just by itself. It was clear to all of us who were here, that the upheaval and evolution of PVPA was coming into conflict with many of the initiatives  designed and created in the early days of the school. Administrators, faculty and students created task forces, had formal and informal meetings, and made significant changes to school wide logistics and events such as community time, community/unity days, restorative practice techniques, production processes, paideia and grading. These conversation took place when a much more institutional knowledge was maintained in the faculty and administration. Through these twelve years, changes to old models were instituted to keep them solvent. But, the reality of evolution is that it will inevitably show the weaknesses of that which needs to be left behind. Wonderful things were created during these twelve year, but what would be coming on the horizon, would move things faster than anyone was prepared for. </a:t>
            </a:r>
            <a:endParaRPr/>
          </a:p>
        </p:txBody>
      </p:sp>
      <p:pic>
        <p:nvPicPr>
          <p:cNvPr id="113" name="Google Shape;113;p20"/>
          <p:cNvPicPr preferRelativeResize="0"/>
          <p:nvPr/>
        </p:nvPicPr>
        <p:blipFill>
          <a:blip r:embed="rId3">
            <a:alphaModFix/>
          </a:blip>
          <a:stretch>
            <a:fillRect/>
          </a:stretch>
        </p:blipFill>
        <p:spPr>
          <a:xfrm>
            <a:off x="2773300" y="4053125"/>
            <a:ext cx="3522600" cy="1058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2020-present PVPA at a glance</a:t>
            </a:r>
            <a:endParaRPr/>
          </a:p>
        </p:txBody>
      </p:sp>
      <p:sp>
        <p:nvSpPr>
          <p:cNvPr id="119" name="Google Shape;119;p21"/>
          <p:cNvSpPr txBox="1"/>
          <p:nvPr>
            <p:ph idx="1" type="body"/>
          </p:nvPr>
        </p:nvSpPr>
        <p:spPr>
          <a:xfrm>
            <a:off x="311700" y="1152475"/>
            <a:ext cx="3999900" cy="39909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lang="en"/>
              <a:t>March 13, 2020 PVPA closed its doors to in person schooling, Due to the Covid-19 pandemic.</a:t>
            </a:r>
            <a:endParaRPr/>
          </a:p>
          <a:p>
            <a:pPr indent="-317500" lvl="0" marL="457200" rtl="0" algn="l">
              <a:spcBef>
                <a:spcPts val="0"/>
              </a:spcBef>
              <a:spcAft>
                <a:spcPts val="0"/>
              </a:spcAft>
              <a:buSzPts val="1400"/>
              <a:buChar char="●"/>
            </a:pPr>
            <a:r>
              <a:rPr lang="en"/>
              <a:t>During remote school, the school day goes through a drastic change. </a:t>
            </a:r>
            <a:endParaRPr/>
          </a:p>
          <a:p>
            <a:pPr indent="-317500" lvl="0" marL="457200" rtl="0" algn="l">
              <a:spcBef>
                <a:spcPts val="0"/>
              </a:spcBef>
              <a:spcAft>
                <a:spcPts val="0"/>
              </a:spcAft>
              <a:buSzPts val="1400"/>
              <a:buChar char="●"/>
            </a:pPr>
            <a:r>
              <a:rPr lang="en"/>
              <a:t>Director of Arts position is created.</a:t>
            </a:r>
            <a:endParaRPr/>
          </a:p>
          <a:p>
            <a:pPr indent="-317500" lvl="0" marL="457200" rtl="0" algn="l">
              <a:spcBef>
                <a:spcPts val="0"/>
              </a:spcBef>
              <a:spcAft>
                <a:spcPts val="0"/>
              </a:spcAft>
              <a:buSzPts val="1400"/>
              <a:buChar char="●"/>
            </a:pPr>
            <a:r>
              <a:rPr lang="en"/>
              <a:t>CDC becomes a major factor in creating school practices  to create safety.</a:t>
            </a:r>
            <a:endParaRPr/>
          </a:p>
          <a:p>
            <a:pPr indent="-317500" lvl="0" marL="457200" rtl="0" algn="l">
              <a:spcBef>
                <a:spcPts val="0"/>
              </a:spcBef>
              <a:spcAft>
                <a:spcPts val="0"/>
              </a:spcAft>
              <a:buSzPts val="1400"/>
              <a:buChar char="●"/>
            </a:pPr>
            <a:r>
              <a:rPr lang="en"/>
              <a:t>DESE adopts CDC practice, changing  K-12 educational expectation. </a:t>
            </a:r>
            <a:endParaRPr/>
          </a:p>
          <a:p>
            <a:pPr indent="-317500" lvl="0" marL="457200" rtl="0" algn="l">
              <a:spcBef>
                <a:spcPts val="0"/>
              </a:spcBef>
              <a:spcAft>
                <a:spcPts val="0"/>
              </a:spcAft>
              <a:buSzPts val="1400"/>
              <a:buChar char="●"/>
            </a:pPr>
            <a:r>
              <a:rPr lang="en"/>
              <a:t>Covid pandemic brings into question public education in its original format. </a:t>
            </a:r>
            <a:endParaRPr/>
          </a:p>
          <a:p>
            <a:pPr indent="-317500" lvl="0" marL="457200" rtl="0" algn="l">
              <a:spcBef>
                <a:spcPts val="0"/>
              </a:spcBef>
              <a:spcAft>
                <a:spcPts val="0"/>
              </a:spcAft>
              <a:buSzPts val="1400"/>
              <a:buChar char="●"/>
            </a:pPr>
            <a:r>
              <a:rPr lang="en"/>
              <a:t>PVPA changes entire logistical functioning to meet post covid needs.</a:t>
            </a:r>
            <a:endParaRPr/>
          </a:p>
          <a:p>
            <a:pPr indent="-317500" lvl="0" marL="457200" rtl="0" algn="l">
              <a:spcBef>
                <a:spcPts val="0"/>
              </a:spcBef>
              <a:spcAft>
                <a:spcPts val="0"/>
              </a:spcAft>
              <a:buSzPts val="1400"/>
              <a:buChar char="●"/>
            </a:pPr>
            <a:r>
              <a:rPr lang="en"/>
              <a:t>New school day established as part of the second collective </a:t>
            </a:r>
            <a:r>
              <a:rPr lang="en"/>
              <a:t>bargaining</a:t>
            </a:r>
            <a:r>
              <a:rPr lang="en"/>
              <a:t> agreement. </a:t>
            </a:r>
            <a:endParaRPr/>
          </a:p>
        </p:txBody>
      </p:sp>
      <p:sp>
        <p:nvSpPr>
          <p:cNvPr id="120" name="Google Shape;120;p21"/>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Production </a:t>
            </a:r>
            <a:r>
              <a:rPr lang="en"/>
              <a:t>apparatus stops for a time, and rebuilds from the ground up. </a:t>
            </a:r>
            <a:endParaRPr/>
          </a:p>
          <a:p>
            <a:pPr indent="-317500" lvl="0" marL="457200" rtl="0" algn="l">
              <a:spcBef>
                <a:spcPts val="0"/>
              </a:spcBef>
              <a:spcAft>
                <a:spcPts val="0"/>
              </a:spcAft>
              <a:buSzPts val="1400"/>
              <a:buChar char="●"/>
            </a:pPr>
            <a:r>
              <a:rPr lang="en"/>
              <a:t>Creation of the the bi annual “One Night Gallery” for the visual arts department.</a:t>
            </a:r>
            <a:endParaRPr/>
          </a:p>
          <a:p>
            <a:pPr indent="-317500" lvl="0" marL="457200" rtl="0" algn="l">
              <a:spcBef>
                <a:spcPts val="0"/>
              </a:spcBef>
              <a:spcAft>
                <a:spcPts val="0"/>
              </a:spcAft>
              <a:buSzPts val="1400"/>
              <a:buChar char="●"/>
            </a:pPr>
            <a:r>
              <a:rPr lang="en"/>
              <a:t>A new production apparatus is created to meet the needs of our current educational environment</a:t>
            </a:r>
            <a:endParaRPr/>
          </a:p>
          <a:p>
            <a:pPr indent="-317500" lvl="0" marL="457200" rtl="0" algn="l">
              <a:spcBef>
                <a:spcPts val="0"/>
              </a:spcBef>
              <a:spcAft>
                <a:spcPts val="0"/>
              </a:spcAft>
              <a:buSzPts val="1400"/>
              <a:buChar char="●"/>
            </a:pPr>
            <a:r>
              <a:rPr lang="en"/>
              <a:t>Cultural changes to community time, community day/unity day, lunch, student supervision. </a:t>
            </a:r>
            <a:endParaRPr/>
          </a:p>
          <a:p>
            <a:pPr indent="-317500" lvl="0" marL="457200" rtl="0" algn="l">
              <a:spcBef>
                <a:spcPts val="0"/>
              </a:spcBef>
              <a:spcAft>
                <a:spcPts val="0"/>
              </a:spcAft>
              <a:buSzPts val="1400"/>
              <a:buChar char="●"/>
            </a:pPr>
            <a:r>
              <a:rPr lang="en"/>
              <a:t>Building upgrades and infrastructure investment increase. </a:t>
            </a:r>
            <a:endParaRPr/>
          </a:p>
          <a:p>
            <a:pPr indent="-317500" lvl="0" marL="457200" rtl="0" algn="l">
              <a:spcBef>
                <a:spcPts val="0"/>
              </a:spcBef>
              <a:spcAft>
                <a:spcPts val="0"/>
              </a:spcAft>
              <a:buSzPts val="1400"/>
              <a:buChar char="●"/>
            </a:pPr>
            <a:r>
              <a:rPr lang="en"/>
              <a:t>New graduation venue and apparatus.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