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13" r:id="rId5"/>
    <p:sldId id="315" r:id="rId6"/>
    <p:sldId id="309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0494" autoAdjust="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29A3CE8-CC8F-484E-A985-D3D9555A5B64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58CA1280-5DCC-49B9-AF7C-8C82363D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Presentations are visual. Don’t overwhelm your audience with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Presentations are visual. Don’t overwhelm your audience with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5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Presentations are visual. Don’t overwhelm your audience with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140B-2118-42A9-9135-14507B66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81B55-9C29-48F3-A567-AF749030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DD1A-7B00-41C0-9574-F79136E6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2358-777F-4386-983A-ADEF7BED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A5ED-6A80-4FB2-B199-43CE48DE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BE4FC-B067-481F-90E5-DF558CF54B15}"/>
              </a:ext>
            </a:extLst>
          </p:cNvPr>
          <p:cNvSpPr/>
          <p:nvPr userDrawn="1"/>
        </p:nvSpPr>
        <p:spPr>
          <a:xfrm>
            <a:off x="0" y="5727469"/>
            <a:ext cx="12192000" cy="11305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id="{23DCD08F-DE00-420C-954F-8F4E3999FC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683" y="5922393"/>
            <a:ext cx="2934920" cy="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9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ECE-37F5-4DCA-9640-FEE05554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3D7FC-0BF9-480E-B517-46D9C6EF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7BA6D-9643-4AE9-AB62-A5236D0F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5B85-FABB-44C5-ABEC-EFEB213C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C678-26D7-46CF-A961-22806DA2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02D8-7CA7-44F7-9E72-873C1A75E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31D27-26BA-4972-B7FF-C8954EBA5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EDF51-855D-428B-8E3A-6E273533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FE3B-3D5A-485E-9DEC-5BB9D15F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FCE3-6FB7-473C-98D0-70F0DAAB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noFill/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E70E8B-FBBE-4B11-BD41-9FA04711811D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6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8D07-BD76-4803-AC54-B156437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7693-4568-4DA1-AB36-16509757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8285-7658-4759-8241-8F2DB161956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60BB-159D-48A4-BF25-84731633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01B0-8AD8-4013-B7E5-CD5A8ED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8384-25C7-41C5-ACE2-C74FB6A8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4134-BF8E-462D-865E-C0EAF919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F17D-74B2-4373-83F3-63528507D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0539F-5F78-47F3-AFF3-A9D4DD05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A1A9-263E-4CE1-8A62-EC30E23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8AE5E-1BE6-4950-966A-DC1D3E5A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7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32E-EDB6-4C3E-AF3D-576DB5F0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90D8-6842-4695-89FD-EAD94622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4BE38-1DBF-47D2-8862-B2F856AD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A7B00C-6883-468C-A553-E64D25F12CF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F893C-3002-4AA4-8B74-0007374A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EB5F-FDDC-4088-855E-BF16DAE3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23B1E-AA77-45BB-8E8C-724FDDDB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6244-4622-499A-BB24-03086D2F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D70E-857F-41B3-A4E5-D390D80C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13D9-749A-47DF-9A8F-B0FDA55C8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2EC00-2C20-4016-BF54-0768D3C4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94053-ECF5-42EC-8212-875C5DCABE95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2CFFF-36E8-4F69-88DE-A13B7349F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E8970-9C68-4FBA-8FEA-6D407C5A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ADC21-854E-44EC-B455-8B97EC56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C15D3-F517-4FF2-84D4-FEE6DDB5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7C2E-73EB-4BCF-8962-6B10A0E0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34F7B-1E6E-4FF6-8B5C-02EEDEFE5EFB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CB7C-209A-4F16-9966-DC7F39EF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CA48-3FDF-4F23-91E7-A497BAA8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130D9-D245-43B4-9D2A-FF7A4F0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3DBCB-D43A-4361-894E-41EDB424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94413-0726-48D9-809F-2C436E95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4121-B0F2-41B4-98C3-7A763F37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2871-4B75-4454-9BD8-961741EF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16BE-83E8-493A-9992-5A51771A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065ACD-84C9-4DDC-B1D0-3BC500EC6EC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7D135-1B73-4D80-8168-D32E51A0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C63C-DAD9-4A57-9EFF-2311641E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42BA-1137-488B-A750-C59AA969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0190A-D95B-4375-9510-47C535DF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F3CA-7851-4DEC-9053-8BB27EFA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BA623-C563-428E-B544-3506F4D4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CAFBA-98A8-4D5D-9B05-371830233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E2D5-87EE-4DC8-B05A-BFD986D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D1BBE-C91A-4227-B391-9643FDD7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EC5D3-6046-4C9F-AAF5-787E2A5F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0FECC-3333-45E8-B29C-8C3D77BE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7F3F6-0B4D-43FD-B086-15C4168EC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F06B-77FB-4621-9E44-0C8C1B3C4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CA05-66EE-4AD9-BFF4-EF57180387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6FCC-E04D-4A8B-8924-D10229A6F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00E8-C2FF-4EE3-9CCC-194E2BC99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66244" y="161264"/>
            <a:ext cx="7270479" cy="6230744"/>
          </a:xfrm>
          <a:prstGeom prst="rect">
            <a:avLst/>
          </a:prstGeom>
        </p:spPr>
      </p:pic>
      <p:sp>
        <p:nvSpPr>
          <p:cNvPr id="3" name="Text Box 25"/>
          <p:cNvSpPr txBox="1"/>
          <p:nvPr/>
        </p:nvSpPr>
        <p:spPr>
          <a:xfrm>
            <a:off x="889415" y="681257"/>
            <a:ext cx="1937385" cy="71247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 &amp; Staffing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the right people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Reducing # of Sub Licenses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9989064" y="2910035"/>
            <a:ext cx="1551305" cy="181165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Development/ Marketing/Outreach 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Sharing dynamic programs through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-Marketing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-Social Media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-Website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-Podcasting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1393727"/>
            <a:ext cx="808892" cy="435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93369" y="1960685"/>
            <a:ext cx="2086708" cy="94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94328" y="2083777"/>
            <a:ext cx="14310" cy="1043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47407" y="2250831"/>
            <a:ext cx="682424" cy="876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47407" y="3377492"/>
            <a:ext cx="526277" cy="36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233637" y="3377492"/>
            <a:ext cx="592388" cy="1502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31476" y="3377492"/>
            <a:ext cx="574838" cy="983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40164" y="115937"/>
            <a:ext cx="11323300" cy="601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 Strategic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Goals: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Recruiting and Hiring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to Compensation Plan to allow for more $$ at hire (suspend 1 to 2 year Apprentice period)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 additional resources in outside recruiting help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Simplify application process and tailor to the IG model of teaching at the onset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</a:t>
            </a:r>
            <a:r>
              <a:rPr lang="en-US" sz="17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 and elevate </a:t>
            </a:r>
            <a:r>
              <a:rPr lang="en-US" sz="17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Intergenerational Programming</a:t>
            </a:r>
            <a:r>
              <a:rPr lang="en-US" sz="17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align with BOTH our Teacher Professional Development and our Development &amp; Marketing efforts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b="1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Redesign Professional Development for All</a:t>
            </a: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Accessible, asynchronous, bite-sized, individualized resources paired with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Ongoing coaching/training in real-time within the classrooms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our Principals to develop our teachers towards our educational model and vision, and ensure that all development and evaluation is based on progress towards that vision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b="1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Scaffold current curriculums </a:t>
            </a:r>
            <a:r>
              <a:rPr lang="en-US" sz="1700" dirty="0">
                <a:solidFill>
                  <a:srgbClr val="00A7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more user-friendly for our teachers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</a:t>
            </a:r>
            <a:r>
              <a:rPr lang="en-US" sz="1700" b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multi-layered DEI program</a:t>
            </a: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Student-led assessments and programming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Revive DEI Board Task Force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 recruiting from HBCU’s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7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Feasibility of providing transportation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7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Carry out this year’s plan of hiring in-house </a:t>
            </a:r>
            <a:r>
              <a:rPr lang="en-US" sz="17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Counselors</a:t>
            </a:r>
            <a:r>
              <a:rPr lang="en-US" sz="17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school-based activities alongside therapeutic services of outside providers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E1A4-E5A6-4B78-9029-6ED23675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1" y="365125"/>
            <a:ext cx="9122229" cy="1325563"/>
          </a:xfrm>
        </p:spPr>
        <p:txBody>
          <a:bodyPr/>
          <a:lstStyle/>
          <a:p>
            <a:pPr algn="ctr"/>
            <a:r>
              <a:rPr lang="en-US" dirty="0" smtClean="0"/>
              <a:t>Investment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466456"/>
              </p:ext>
            </p:extLst>
          </p:nvPr>
        </p:nvGraphicFramePr>
        <p:xfrm>
          <a:off x="716105" y="1424356"/>
          <a:ext cx="7583832" cy="4513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val="4229969014"/>
                    </a:ext>
                  </a:extLst>
                </a:gridCol>
                <a:gridCol w="1195171">
                  <a:extLst>
                    <a:ext uri="{9D8B030D-6E8A-4147-A177-3AD203B41FA5}">
                      <a16:colId xmlns:a16="http://schemas.microsoft.com/office/drawing/2014/main" val="443723994"/>
                    </a:ext>
                  </a:extLst>
                </a:gridCol>
                <a:gridCol w="1219919">
                  <a:extLst>
                    <a:ext uri="{9D8B030D-6E8A-4147-A177-3AD203B41FA5}">
                      <a16:colId xmlns:a16="http://schemas.microsoft.com/office/drawing/2014/main" val="2003636305"/>
                    </a:ext>
                  </a:extLst>
                </a:gridCol>
                <a:gridCol w="1219919">
                  <a:extLst>
                    <a:ext uri="{9D8B030D-6E8A-4147-A177-3AD203B41FA5}">
                      <a16:colId xmlns:a16="http://schemas.microsoft.com/office/drawing/2014/main" val="823062672"/>
                    </a:ext>
                  </a:extLst>
                </a:gridCol>
                <a:gridCol w="1144078">
                  <a:extLst>
                    <a:ext uri="{9D8B030D-6E8A-4147-A177-3AD203B41FA5}">
                      <a16:colId xmlns:a16="http://schemas.microsoft.com/office/drawing/2014/main" val="3489748644"/>
                    </a:ext>
                  </a:extLst>
                </a:gridCol>
                <a:gridCol w="1011114">
                  <a:extLst>
                    <a:ext uri="{9D8B030D-6E8A-4147-A177-3AD203B41FA5}">
                      <a16:colId xmlns:a16="http://schemas.microsoft.com/office/drawing/2014/main" val="1333037903"/>
                    </a:ext>
                  </a:extLst>
                </a:gridCol>
              </a:tblGrid>
              <a:tr h="29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TIS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NW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LIS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Model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933863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Quality Funding Rev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328,781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316,557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321,225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966,563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non-recurring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0092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Quality </a:t>
                      </a:r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Expenses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270,433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301,433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270,433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842,300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569776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Remaining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Quality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58,348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15,124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50,792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124,263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Remaining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91879"/>
                  </a:ext>
                </a:extLst>
              </a:tr>
              <a:tr h="29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268504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 to ESSER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Last year for funding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757682"/>
                  </a:ext>
                </a:extLst>
              </a:tr>
              <a:tr h="29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4357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 to </a:t>
                      </a:r>
                      <a:r>
                        <a:rPr lang="en-US" sz="11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Operating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45,533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45,533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45,533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136,600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202011"/>
                  </a:ext>
                </a:extLst>
              </a:tr>
              <a:tr h="29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83605"/>
                  </a:ext>
                </a:extLst>
              </a:tr>
              <a:tr h="5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475,767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506,767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475,767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1,458,300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92489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15201" y="5475695"/>
            <a:ext cx="311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*budgeted $783,180 on these items in ‘23</a:t>
            </a:r>
          </a:p>
          <a:p>
            <a:r>
              <a:rPr lang="en-US" sz="1200" dirty="0" smtClean="0"/>
              <a:t>$644,120 more in ‘24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73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generational Schools theme">
  <a:themeElements>
    <a:clrScheme name="Intergenerational Schools">
      <a:dk1>
        <a:srgbClr val="555556"/>
      </a:dk1>
      <a:lt1>
        <a:sysClr val="window" lastClr="FFFFFF"/>
      </a:lt1>
      <a:dk2>
        <a:srgbClr val="00A7C8"/>
      </a:dk2>
      <a:lt2>
        <a:srgbClr val="EFF0F1"/>
      </a:lt2>
      <a:accent1>
        <a:srgbClr val="00A651"/>
      </a:accent1>
      <a:accent2>
        <a:srgbClr val="0F2044"/>
      </a:accent2>
      <a:accent3>
        <a:srgbClr val="A5A5A5"/>
      </a:accent3>
      <a:accent4>
        <a:srgbClr val="FFC709"/>
      </a:accent4>
      <a:accent5>
        <a:srgbClr val="016D92"/>
      </a:accent5>
      <a:accent6>
        <a:srgbClr val="C01F27"/>
      </a:accent6>
      <a:hlink>
        <a:srgbClr val="016D92"/>
      </a:hlink>
      <a:folHlink>
        <a:srgbClr val="C01F27"/>
      </a:folHlink>
    </a:clrScheme>
    <a:fontScheme name="Intergenerational Schools">
      <a:majorFont>
        <a:latin typeface="Roboto Slab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gens presentation template2" id="{70725B39-2F76-4F4D-B5FF-CD18CCFCAB6F}" vid="{9F036D2E-0F2C-41DD-AD0B-491D28FFC2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F5AA050AB4B4E9097EE221186049D" ma:contentTypeVersion="15" ma:contentTypeDescription="Create a new document." ma:contentTypeScope="" ma:versionID="b29451799dbe8b09092aaa35be945c71">
  <xsd:schema xmlns:xsd="http://www.w3.org/2001/XMLSchema" xmlns:xs="http://www.w3.org/2001/XMLSchema" xmlns:p="http://schemas.microsoft.com/office/2006/metadata/properties" xmlns:ns3="89945476-06c8-4b3e-a9e8-7926c2f2d67c" xmlns:ns4="e4e51dfe-18b4-44e6-848b-e4f0a091d7e6" targetNamespace="http://schemas.microsoft.com/office/2006/metadata/properties" ma:root="true" ma:fieldsID="ed9deed1dda0b75906bc9a71764803dc" ns3:_="" ns4:_="">
    <xsd:import namespace="89945476-06c8-4b3e-a9e8-7926c2f2d67c"/>
    <xsd:import namespace="e4e51dfe-18b4-44e6-848b-e4f0a091d7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45476-06c8-4b3e-a9e8-7926c2f2d6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51dfe-18b4-44e6-848b-e4f0a091d7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e51dfe-18b4-44e6-848b-e4f0a091d7e6">
      <UserInfo>
        <DisplayName>Tomika Tate</DisplayName>
        <AccountId>8751</AccountId>
        <AccountType/>
      </UserInfo>
    </SharedWithUsers>
    <_activity xmlns="89945476-06c8-4b3e-a9e8-7926c2f2d67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C0B3BB-D5F7-46A8-AB66-530F9B96B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45476-06c8-4b3e-a9e8-7926c2f2d67c"/>
    <ds:schemaRef ds:uri="e4e51dfe-18b4-44e6-848b-e4f0a091d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424FA2-60DB-4518-B3AC-3620CFC21DC9}">
  <ds:schemaRefs>
    <ds:schemaRef ds:uri="89945476-06c8-4b3e-a9e8-7926c2f2d67c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e4e51dfe-18b4-44e6-848b-e4f0a091d7e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EF5B2E2-EFDF-4A56-9054-53E63A2BE0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Intergens presentation template2</Template>
  <TotalTime>9261</TotalTime>
  <Words>360</Words>
  <Application>Microsoft Office PowerPoint</Application>
  <PresentationFormat>Widescreen</PresentationFormat>
  <Paragraphs>95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Nunito Sans</vt:lpstr>
      <vt:lpstr>Roboto Slab</vt:lpstr>
      <vt:lpstr>Intergenerational Schools theme</vt:lpstr>
      <vt:lpstr>PowerPoint Presentation</vt:lpstr>
      <vt:lpstr>PowerPoint Presentation</vt:lpstr>
      <vt:lpstr>Investment Sources</vt:lpstr>
    </vt:vector>
  </TitlesOfParts>
  <Company>The Intergenerational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 Family Group Meeting</dc:title>
  <dc:creator>Brooke King</dc:creator>
  <cp:keywords>PowerPoint;Microsoft;Presentation</cp:keywords>
  <cp:lastModifiedBy>Brooke King</cp:lastModifiedBy>
  <cp:revision>20</cp:revision>
  <cp:lastPrinted>2023-04-21T20:50:10Z</cp:lastPrinted>
  <dcterms:created xsi:type="dcterms:W3CDTF">2023-03-20T14:23:27Z</dcterms:created>
  <dcterms:modified xsi:type="dcterms:W3CDTF">2023-04-21T20:51:05Z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0x010100C70F5AA050AB4B4E9097EE221186049D</vt:lpwstr>
  </property>
</Properties>
</file>