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  <p:embeddedFont>
      <p:font typeface="Helvetica Neue"/>
      <p:regular r:id="rId24"/>
      <p:bold r:id="rId25"/>
      <p:italic r:id="rId26"/>
      <p:boldItalic r:id="rId27"/>
    </p:embeddedFont>
    <p:embeddedFont>
      <p:font typeface="Oswald"/>
      <p:regular r:id="rId28"/>
      <p:bold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Modesto Montero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2BCC27B-8F8A-4F1C-A8A5-C0D338629E2B}">
  <a:tblStyle styleId="{72BCC27B-8F8A-4F1C-A8A5-C0D338629E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22" Type="http://schemas.openxmlformats.org/officeDocument/2006/relationships/font" Target="fonts/Roboto-italic.fntdata"/><Relationship Id="rId21" Type="http://schemas.openxmlformats.org/officeDocument/2006/relationships/font" Target="fonts/Roboto-bold.fntdata"/><Relationship Id="rId24" Type="http://schemas.openxmlformats.org/officeDocument/2006/relationships/font" Target="fonts/HelveticaNeue-regular.fntdata"/><Relationship Id="rId23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HelveticaNeue-italic.fntdata"/><Relationship Id="rId25" Type="http://schemas.openxmlformats.org/officeDocument/2006/relationships/font" Target="fonts/HelveticaNeue-bold.fntdata"/><Relationship Id="rId28" Type="http://schemas.openxmlformats.org/officeDocument/2006/relationships/font" Target="fonts/Oswald-regular.fntdata"/><Relationship Id="rId27" Type="http://schemas.openxmlformats.org/officeDocument/2006/relationships/font" Target="fonts/HelveticaNeue-boldItalic.fntdata"/><Relationship Id="rId5" Type="http://schemas.openxmlformats.org/officeDocument/2006/relationships/commentAuthors" Target="commentAuthors.xml"/><Relationship Id="rId6" Type="http://schemas.openxmlformats.org/officeDocument/2006/relationships/slideMaster" Target="slideMasters/slideMaster1.xml"/><Relationship Id="rId29" Type="http://schemas.openxmlformats.org/officeDocument/2006/relationships/font" Target="fonts/Oswald-bold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4-06-10T20:57:24.808">
    <p:pos x="196" y="1026"/>
    <p:text>Is this the percentage of families that completed or satisfaction? (Need both)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4c523cce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4c523cce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119f723450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119f723450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119f723450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119f72345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e4a420ff29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e4a420ff29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8f7ee0e7f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8f7ee0e7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8f7ee0e7f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8f7ee0e7f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119f723450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119f723450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119f7234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119f7234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119f72345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119f72345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119f72345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119f72345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119f72345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119f72345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119f72345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119f72345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6857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4825175" y="600150"/>
            <a:ext cx="4260000" cy="132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EOY Data</a:t>
            </a:r>
            <a:endParaRPr b="1" sz="3300">
              <a:solidFill>
                <a:srgbClr val="CC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900">
              <a:solidFill>
                <a:srgbClr val="CC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88949" y="2428875"/>
            <a:ext cx="1981201" cy="23363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Staff Survey</a:t>
            </a:r>
            <a:endParaRPr b="1">
              <a:solidFill>
                <a:srgbClr val="CC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2"/>
          <p:cNvSpPr txBox="1"/>
          <p:nvPr/>
        </p:nvSpPr>
        <p:spPr>
          <a:xfrm>
            <a:off x="483525" y="1021300"/>
            <a:ext cx="7959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chemeClr val="dk2"/>
                </a:solidFill>
                <a:highlight>
                  <a:srgbClr val="FFFFFF"/>
                </a:highlight>
              </a:rPr>
              <a:t>GOAL : </a:t>
            </a:r>
            <a:r>
              <a:rPr b="1" lang="en" sz="1150">
                <a:solidFill>
                  <a:schemeClr val="dk2"/>
                </a:solidFill>
              </a:rPr>
              <a:t>Mid-Year and EOY % of priority questions favorable</a:t>
            </a:r>
            <a:endParaRPr b="1" sz="1150">
              <a:solidFill>
                <a:schemeClr val="dk2"/>
              </a:solidFill>
            </a:endParaRPr>
          </a:p>
        </p:txBody>
      </p:sp>
      <p:sp>
        <p:nvSpPr>
          <p:cNvPr id="130" name="Google Shape;130;p22"/>
          <p:cNvSpPr txBox="1"/>
          <p:nvPr>
            <p:ph idx="1" type="body"/>
          </p:nvPr>
        </p:nvSpPr>
        <p:spPr>
          <a:xfrm>
            <a:off x="311700" y="13593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Helvetica Neue"/>
                <a:ea typeface="Helvetica Neue"/>
                <a:cs typeface="Helvetica Neue"/>
                <a:sym typeface="Helvetica Neue"/>
              </a:rPr>
              <a:t>Lower Academy</a:t>
            </a:r>
            <a:endParaRPr b="1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MOY: 88.7%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EOY: 82.2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2"/>
          <p:cNvSpPr txBox="1"/>
          <p:nvPr>
            <p:ph idx="1" type="body"/>
          </p:nvPr>
        </p:nvSpPr>
        <p:spPr>
          <a:xfrm>
            <a:off x="4695975" y="1359375"/>
            <a:ext cx="4260300" cy="332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Helvetica Neue"/>
                <a:ea typeface="Helvetica Neue"/>
                <a:cs typeface="Helvetica Neue"/>
                <a:sym typeface="Helvetica Neue"/>
              </a:rPr>
              <a:t>Upper Academy</a:t>
            </a:r>
            <a:endParaRPr b="1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MOY: 75.64%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EOY: No data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2" name="Google Shape;13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8100" y="81200"/>
            <a:ext cx="1139850" cy="134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Junior AP Courses</a:t>
            </a:r>
            <a:endParaRPr b="1">
              <a:solidFill>
                <a:srgbClr val="CC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8" name="Google Shape;13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>
                <a:latin typeface="Helvetica Neue"/>
                <a:ea typeface="Helvetica Neue"/>
                <a:cs typeface="Helvetica Neue"/>
                <a:sym typeface="Helvetica Neue"/>
              </a:rPr>
              <a:t>64.06% of LACS juniors enrolled in </a:t>
            </a:r>
            <a:endParaRPr b="1" sz="2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900">
                <a:latin typeface="Helvetica Neue"/>
                <a:ea typeface="Helvetica Neue"/>
                <a:cs typeface="Helvetica Neue"/>
                <a:sym typeface="Helvetica Neue"/>
              </a:rPr>
              <a:t>at least 1 AP course this </a:t>
            </a:r>
            <a:r>
              <a:rPr b="1" lang="en" sz="2900">
                <a:latin typeface="Helvetica Neue"/>
                <a:ea typeface="Helvetica Neue"/>
                <a:cs typeface="Helvetica Neue"/>
                <a:sym typeface="Helvetica Neue"/>
              </a:rPr>
              <a:t>school</a:t>
            </a:r>
            <a:r>
              <a:rPr b="1" lang="en" sz="2900">
                <a:latin typeface="Helvetica Neue"/>
                <a:ea typeface="Helvetica Neue"/>
                <a:cs typeface="Helvetica Neue"/>
                <a:sym typeface="Helvetica Neue"/>
              </a:rPr>
              <a:t> year</a:t>
            </a:r>
            <a:endParaRPr b="1" sz="2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39" name="Google Shape;13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8100" y="81200"/>
            <a:ext cx="1139850" cy="134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IA Data</a:t>
            </a:r>
            <a:endParaRPr b="1">
              <a:solidFill>
                <a:srgbClr val="CC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5" name="Google Shape;145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https://docs.google.com/spreadsheets/d/1YvnNQAaXFLKy0zRnejG2ljAS-3lBq0ROiw-mT5k_X3k/edit?usp=sharing</a:t>
            </a:r>
            <a:endParaRPr/>
          </a:p>
        </p:txBody>
      </p:sp>
      <p:pic>
        <p:nvPicPr>
          <p:cNvPr id="146" name="Google Shape;14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8100" y="81200"/>
            <a:ext cx="1139850" cy="134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GPA</a:t>
            </a:r>
            <a:endParaRPr b="1">
              <a:solidFill>
                <a:srgbClr val="CC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8100" y="81200"/>
            <a:ext cx="1139850" cy="1345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656750" y="1687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{72BCC27B-8F8A-4F1C-A8A5-C0D338629E2B}</a:tableStyleId>
              </a:tblPr>
              <a:tblGrid>
                <a:gridCol w="1957625"/>
                <a:gridCol w="1957625"/>
                <a:gridCol w="1957625"/>
                <a:gridCol w="1957625"/>
              </a:tblGrid>
              <a:tr h="5805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 u="sng"/>
                        <a:t>Lower Academy</a:t>
                      </a:r>
                      <a:endParaRPr b="1" sz="1900" u="sng"/>
                    </a:p>
                  </a:txBody>
                  <a:tcPr marT="91425" marB="91425" marR="91425" marL="91425"/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 u="sng"/>
                        <a:t>Upper Academy</a:t>
                      </a:r>
                      <a:endParaRPr b="1" sz="1900" u="sng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80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Students above 3.0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56.16%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Students above 3.0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48.42%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580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Students above 2.5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79.71%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Students above 2.5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71.95%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580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Students above 2.0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92.03%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Students above 2.0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90.05%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ACCESS Assessment</a:t>
            </a:r>
            <a:endParaRPr b="1" sz="2500">
              <a:solidFill>
                <a:srgbClr val="CC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37600" y="1105875"/>
            <a:ext cx="8520600" cy="8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/>
              <a:t>GOAL: 100% of students make growth on ACCESS ASSESSMENT</a:t>
            </a:r>
            <a:endParaRPr b="1"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37600" y="1997050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Helvetica Neue"/>
                <a:ea typeface="Helvetica Neue"/>
                <a:cs typeface="Helvetica Neue"/>
                <a:sym typeface="Helvetica Neue"/>
              </a:rPr>
              <a:t>Lower Academy</a:t>
            </a:r>
            <a:endParaRPr b="1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90%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4721875" y="1997050"/>
            <a:ext cx="4260300" cy="332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Helvetica Neue"/>
                <a:ea typeface="Helvetica Neue"/>
                <a:cs typeface="Helvetica Neue"/>
                <a:sym typeface="Helvetica Neue"/>
              </a:rPr>
              <a:t>Upper Academy</a:t>
            </a:r>
            <a:endParaRPr b="1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82%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8100" y="81200"/>
            <a:ext cx="1139850" cy="134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ACCESS Assessment</a:t>
            </a:r>
            <a:endParaRPr b="1">
              <a:solidFill>
                <a:srgbClr val="CC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37600" y="1105875"/>
            <a:ext cx="8520600" cy="8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GOAL: 40% of students meet Progress Target on ACCESS Assessment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37600" y="1997050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Helvetica Neue"/>
                <a:ea typeface="Helvetica Neue"/>
                <a:cs typeface="Helvetica Neue"/>
                <a:sym typeface="Helvetica Neue"/>
              </a:rPr>
              <a:t>Lower Academy</a:t>
            </a:r>
            <a:endParaRPr b="1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65%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4721875" y="1997050"/>
            <a:ext cx="4260300" cy="332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Helvetica Neue"/>
                <a:ea typeface="Helvetica Neue"/>
                <a:cs typeface="Helvetica Neue"/>
                <a:sym typeface="Helvetica Neue"/>
              </a:rPr>
              <a:t>Upper Academy</a:t>
            </a:r>
            <a:endParaRPr b="1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29%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8100" y="81200"/>
            <a:ext cx="1139850" cy="134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Student Survey</a:t>
            </a:r>
            <a:endParaRPr b="1">
              <a:solidFill>
                <a:srgbClr val="CC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202052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Helvetica Neue"/>
                <a:ea typeface="Helvetica Neue"/>
                <a:cs typeface="Helvetica Neue"/>
                <a:sym typeface="Helvetica Neue"/>
              </a:rPr>
              <a:t>Lower Academy</a:t>
            </a:r>
            <a:endParaRPr b="1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% students who filled it out: 86.23%</a:t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average: 76.61%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4357700" y="2020525"/>
            <a:ext cx="465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Helvetica Neue"/>
                <a:ea typeface="Helvetica Neue"/>
                <a:cs typeface="Helvetica Neue"/>
                <a:sym typeface="Helvetica Neue"/>
              </a:rPr>
              <a:t>Upper Academy</a:t>
            </a:r>
            <a:endParaRPr b="1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% students who filled it out survey: 68.46%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Average: 36.53%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			</a:t>
            </a:r>
            <a:endParaRPr/>
          </a:p>
        </p:txBody>
      </p:sp>
      <p:sp>
        <p:nvSpPr>
          <p:cNvPr id="89" name="Google Shape;89;p17"/>
          <p:cNvSpPr txBox="1"/>
          <p:nvPr/>
        </p:nvSpPr>
        <p:spPr>
          <a:xfrm>
            <a:off x="483525" y="1021300"/>
            <a:ext cx="7959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chemeClr val="dk2"/>
                </a:solidFill>
                <a:highlight>
                  <a:srgbClr val="FFFFFF"/>
                </a:highlight>
              </a:rPr>
              <a:t>GOAL : Annually, 60% of students will indicate investment in our program </a:t>
            </a:r>
            <a:endParaRPr b="1" sz="115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chemeClr val="dk2"/>
                </a:solidFill>
                <a:highlight>
                  <a:srgbClr val="FFFFFF"/>
                </a:highlight>
              </a:rPr>
              <a:t>as measured by a climate and culture survey.</a:t>
            </a:r>
            <a:endParaRPr b="1" sz="115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chemeClr val="dk2"/>
                </a:solidFill>
                <a:highlight>
                  <a:srgbClr val="FFFFFF"/>
                </a:highlight>
              </a:rPr>
              <a:t>90% of students will respond to the climate and culture survey.</a:t>
            </a:r>
            <a:endParaRPr b="1" sz="1800">
              <a:solidFill>
                <a:schemeClr val="dk2"/>
              </a:solidFill>
            </a:endParaRPr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8100" y="81200"/>
            <a:ext cx="1139850" cy="134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Family Survey</a:t>
            </a:r>
            <a:endParaRPr b="1">
              <a:solidFill>
                <a:srgbClr val="CC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629000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Helvetica Neue"/>
                <a:ea typeface="Helvetica Neue"/>
                <a:cs typeface="Helvetica Neue"/>
                <a:sym typeface="Helvetica Neue"/>
              </a:rPr>
              <a:t>Lower Academy</a:t>
            </a:r>
            <a:endParaRPr b="1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Mid-Year					87.14%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March EOY			86.95%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4758125" y="1629000"/>
            <a:ext cx="4260300" cy="328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Upper</a:t>
            </a:r>
            <a:r>
              <a:rPr b="1" lang="en" u="sng"/>
              <a:t> Academy</a:t>
            </a:r>
            <a:endParaRPr b="1"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Mid-Year					79.89%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68100" y="81200"/>
            <a:ext cx="1139850" cy="134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Student Attrition</a:t>
            </a:r>
            <a:endParaRPr b="1">
              <a:solidFill>
                <a:srgbClr val="CC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1152475"/>
            <a:ext cx="8520600" cy="54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(only students who stayed within district) after 9/25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629000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Lower Academy</a:t>
            </a:r>
            <a:endParaRPr b="1"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4.70%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13 Students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4778825" y="1696375"/>
            <a:ext cx="4260300" cy="348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Upper</a:t>
            </a:r>
            <a:r>
              <a:rPr b="1" lang="en" u="sng"/>
              <a:t> Academy</a:t>
            </a:r>
            <a:endParaRPr b="1"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16.7</a:t>
            </a:r>
            <a:r>
              <a:rPr lang="en"/>
              <a:t>%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37</a:t>
            </a:r>
            <a:r>
              <a:rPr lang="en"/>
              <a:t> Students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8100" y="81200"/>
            <a:ext cx="1139850" cy="134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OSS Data</a:t>
            </a:r>
            <a:endParaRPr b="1">
              <a:solidFill>
                <a:srgbClr val="CC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311700" y="118492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Lower Academy</a:t>
            </a:r>
            <a:endParaRPr b="1"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8.3%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0"/>
          <p:cNvSpPr txBox="1"/>
          <p:nvPr>
            <p:ph idx="1" type="body"/>
          </p:nvPr>
        </p:nvSpPr>
        <p:spPr>
          <a:xfrm>
            <a:off x="4695975" y="1184925"/>
            <a:ext cx="4260300" cy="332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Upper Academy</a:t>
            </a:r>
            <a:endParaRPr b="1"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9%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8100" y="81200"/>
            <a:ext cx="1139850" cy="134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Staff Retention</a:t>
            </a:r>
            <a:endParaRPr b="1">
              <a:solidFill>
                <a:srgbClr val="CC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21" name="Google Shape;12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8100" y="81200"/>
            <a:ext cx="1139850" cy="1345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2" name="Google Shape;122;p21"/>
          <p:cNvGraphicFramePr/>
          <p:nvPr/>
        </p:nvGraphicFramePr>
        <p:xfrm>
          <a:off x="311700" y="1249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{72BCC27B-8F8A-4F1C-A8A5-C0D338629E2B}</a:tableStyleId>
              </a:tblPr>
              <a:tblGrid>
                <a:gridCol w="1054900"/>
                <a:gridCol w="1054900"/>
                <a:gridCol w="1054900"/>
              </a:tblGrid>
              <a:tr h="3810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All staff </a:t>
                      </a:r>
                      <a:endParaRPr/>
                    </a:p>
                  </a:txBody>
                  <a:tcPr marT="91425" marB="91425" marR="91425" marL="91425"/>
                </a:tc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LA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All Staff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44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Staff Retained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% Retention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70%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68%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23" name="Google Shape;123;p21"/>
          <p:cNvGraphicFramePr/>
          <p:nvPr/>
        </p:nvGraphicFramePr>
        <p:xfrm>
          <a:off x="4279025" y="1426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{72BCC27B-8F8A-4F1C-A8A5-C0D338629E2B}</a:tableStyleId>
              </a:tblPr>
              <a:tblGrid>
                <a:gridCol w="1054900"/>
                <a:gridCol w="1054900"/>
                <a:gridCol w="1054900"/>
              </a:tblGrid>
              <a:tr h="3810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Teaching staff</a:t>
                      </a:r>
                      <a:endParaRPr/>
                    </a:p>
                  </a:txBody>
                  <a:tcPr marT="91425" marB="91425" marR="91425" marL="91425"/>
                </a:tc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LA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All Staff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Staff Retained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% Retention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