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5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Lst>
  <p:sldSz cx="9144000" cy="5143500" type="screen16x9"/>
  <p:notesSz cx="6858000" cy="9144000"/>
  <p:embeddedFontLst>
    <p:embeddedFont>
      <p:font typeface="Calibri" panose="020F0502020204030204" pitchFamily="34" charset="0"/>
      <p:regular r:id="rId54"/>
      <p:bold r:id="rId55"/>
      <p:italic r:id="rId56"/>
      <p:boldItalic r:id="rId57"/>
    </p:embeddedFont>
    <p:embeddedFont>
      <p:font typeface="Cambria" panose="02040503050406030204" pitchFamily="18" charset="0"/>
      <p:regular r:id="rId58"/>
      <p:bold r:id="rId59"/>
      <p:italic r:id="rId60"/>
      <p:boldItalic r:id="rId61"/>
    </p:embeddedFont>
    <p:embeddedFont>
      <p:font typeface="Fira Sans Light" panose="020B0403050000020004" pitchFamily="34" charset="0"/>
      <p:regular r:id="rId62"/>
      <p:bold r:id="rId63"/>
      <p:italic r:id="rId64"/>
      <p:boldItalic r:id="rId65"/>
    </p:embeddedFont>
    <p:embeddedFont>
      <p:font typeface="Helvetica Neue" panose="020B0604020202020204" charset="0"/>
      <p:regular r:id="rId66"/>
      <p:bold r:id="rId67"/>
      <p:italic r:id="rId68"/>
      <p:boldItalic r:id="rId69"/>
    </p:embeddedFont>
    <p:embeddedFont>
      <p:font typeface="Oswald" panose="00000500000000000000" pitchFamily="2" charset="0"/>
      <p:regular r:id="rId70"/>
      <p:bold r:id="rId71"/>
    </p:embeddedFont>
    <p:embeddedFont>
      <p:font typeface="Raleway" pitchFamily="2"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943089E-0070-4480-AA3F-DC2B1CBA2EA7}">
  <a:tblStyle styleId="{3943089E-0070-4480-AA3F-DC2B1CBA2EA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snapToGrid="0">
      <p:cViewPr varScale="1">
        <p:scale>
          <a:sx n="24" d="100"/>
          <a:sy n="24" d="100"/>
        </p:scale>
        <p:origin x="3512" y="1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0.fntdata"/><Relationship Id="rId68" Type="http://schemas.openxmlformats.org/officeDocument/2006/relationships/font" Target="fonts/font15.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font" Target="fonts/font21.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2.fntdata"/><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18.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447698c98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447698c98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f1b4679e8f_4_3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f1b4679e8f_4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LEAD ELA OWNS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f1b4679e8f_4_4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f1b4679e8f_4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LEAD ELA OWNS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f1b4679e8f_4_4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f1b4679e8f_4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LEAD ELA OWNS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f1b4679e8f_4_4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f1b4679e8f_4_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need to back our confidence with credential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f1b4679e8f_4_4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f1b4679e8f_4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LEAD ELA OWNS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f1b4679e8f_4_5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1f1b4679e8f_4_5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Math 1 Teacher Owns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f1b4679e8f_4_5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f1b4679e8f_4_5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My thoughts: so what? Now what? What do I think?</a:t>
            </a:r>
            <a:endParaRPr/>
          </a:p>
          <a:p>
            <a:pPr marL="0" lvl="0" indent="0" algn="l" rtl="0">
              <a:spcBef>
                <a:spcPts val="0"/>
              </a:spcBef>
              <a:spcAft>
                <a:spcPts val="0"/>
              </a:spcAft>
              <a:buNone/>
            </a:pPr>
            <a:endParaRPr/>
          </a:p>
          <a:p>
            <a:pPr marL="0" lvl="0" indent="0" algn="l" rtl="0">
              <a:spcBef>
                <a:spcPts val="0"/>
              </a:spcBef>
              <a:spcAft>
                <a:spcPts val="0"/>
              </a:spcAft>
              <a:buNone/>
            </a:pPr>
            <a:r>
              <a:rPr lang="en"/>
              <a:t>Link to purpose of data day and achievement meetings</a:t>
            </a:r>
            <a:endParaRPr/>
          </a:p>
          <a:p>
            <a:pPr marL="0" lvl="0" indent="0" algn="l" rtl="0">
              <a:spcBef>
                <a:spcPts val="0"/>
              </a:spcBef>
              <a:spcAft>
                <a:spcPts val="0"/>
              </a:spcAft>
              <a:buNone/>
            </a:pPr>
            <a:endParaRPr/>
          </a:p>
          <a:p>
            <a:pPr marL="0" lvl="0" indent="0" algn="l" rtl="0">
              <a:spcBef>
                <a:spcPts val="0"/>
              </a:spcBef>
              <a:spcAft>
                <a:spcPts val="0"/>
              </a:spcAft>
              <a:buNone/>
            </a:pPr>
            <a:r>
              <a:rPr lang="en"/>
              <a:t>Preview schedule for the day</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f1b4679e8f_4_5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1f1b4679e8f_4_5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Math 1 Teacher Owns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f1b4679e8f_4_6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f1b4679e8f_4_6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Math 1 Teacher Owns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f1b4679e8f_4_6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f1b4679e8f_4_6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Math SST Teacher Owns</a:t>
            </a:r>
            <a:endParaRPr/>
          </a:p>
          <a:p>
            <a:pPr marL="0" lvl="0" indent="0" algn="l" rtl="0">
              <a:spcBef>
                <a:spcPts val="0"/>
              </a:spcBef>
              <a:spcAft>
                <a:spcPts val="0"/>
              </a:spcAft>
              <a:buNone/>
            </a:pPr>
            <a:endParaRPr/>
          </a:p>
          <a:p>
            <a:pPr marL="0" lvl="0" indent="0" algn="l" rtl="0">
              <a:spcBef>
                <a:spcPts val="0"/>
              </a:spcBef>
              <a:spcAft>
                <a:spcPts val="0"/>
              </a:spcAft>
              <a:buNone/>
            </a:pPr>
            <a:r>
              <a:rPr lang="en"/>
              <a:t>Link to purpose of data day and achievement meetings</a:t>
            </a:r>
            <a:endParaRPr/>
          </a:p>
          <a:p>
            <a:pPr marL="0" lvl="0" indent="0" algn="l" rtl="0">
              <a:spcBef>
                <a:spcPts val="0"/>
              </a:spcBef>
              <a:spcAft>
                <a:spcPts val="0"/>
              </a:spcAft>
              <a:buNone/>
            </a:pPr>
            <a:endParaRPr/>
          </a:p>
          <a:p>
            <a:pPr marL="0" lvl="0" indent="0" algn="l" rtl="0">
              <a:spcBef>
                <a:spcPts val="0"/>
              </a:spcBef>
              <a:spcAft>
                <a:spcPts val="0"/>
              </a:spcAft>
              <a:buNone/>
            </a:pPr>
            <a:r>
              <a:rPr lang="en"/>
              <a:t>Preview schedule for the day</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84aa777732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184aa77773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f1b4679e8f_4_6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1f1b4679e8f_4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Math 1 Teacher Owns</a:t>
            </a:r>
            <a:endParaRPr/>
          </a:p>
          <a:p>
            <a:pPr marL="0" lvl="0" indent="0" algn="l" rtl="0">
              <a:spcBef>
                <a:spcPts val="0"/>
              </a:spcBef>
              <a:spcAft>
                <a:spcPts val="0"/>
              </a:spcAft>
              <a:buNone/>
            </a:pPr>
            <a:endParaRPr/>
          </a:p>
          <a:p>
            <a:pPr marL="0" lvl="0" indent="0" algn="l" rtl="0">
              <a:spcBef>
                <a:spcPts val="0"/>
              </a:spcBef>
              <a:spcAft>
                <a:spcPts val="0"/>
              </a:spcAft>
              <a:buNone/>
            </a:pPr>
            <a:r>
              <a:rPr lang="en"/>
              <a:t>Link to purpose of data day and achievement meetings</a:t>
            </a:r>
            <a:endParaRPr/>
          </a:p>
          <a:p>
            <a:pPr marL="0" lvl="0" indent="0" algn="l" rtl="0">
              <a:spcBef>
                <a:spcPts val="0"/>
              </a:spcBef>
              <a:spcAft>
                <a:spcPts val="0"/>
              </a:spcAft>
              <a:buNone/>
            </a:pPr>
            <a:endParaRPr/>
          </a:p>
          <a:p>
            <a:pPr marL="0" lvl="0" indent="0" algn="l" rtl="0">
              <a:spcBef>
                <a:spcPts val="0"/>
              </a:spcBef>
              <a:spcAft>
                <a:spcPts val="0"/>
              </a:spcAft>
              <a:buNone/>
            </a:pPr>
            <a:r>
              <a:rPr lang="en"/>
              <a:t>Preview schedule for the day</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f1b4679e8f_4_7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1f1b4679e8f_4_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Math 1 Teacher Owns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f1b4679e8f_4_7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f1b4679e8f_4_7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My thoughts: so what? Now what? What do I think?</a:t>
            </a:r>
            <a:endParaRPr/>
          </a:p>
          <a:p>
            <a:pPr marL="0" lvl="0" indent="0" algn="l" rtl="0">
              <a:spcBef>
                <a:spcPts val="0"/>
              </a:spcBef>
              <a:spcAft>
                <a:spcPts val="0"/>
              </a:spcAft>
              <a:buNone/>
            </a:pPr>
            <a:endParaRPr/>
          </a:p>
          <a:p>
            <a:pPr marL="0" lvl="0" indent="0" algn="l" rtl="0">
              <a:spcBef>
                <a:spcPts val="0"/>
              </a:spcBef>
              <a:spcAft>
                <a:spcPts val="0"/>
              </a:spcAft>
              <a:buNone/>
            </a:pPr>
            <a:r>
              <a:rPr lang="en"/>
              <a:t>Link to purpose of data day and achievement meetings</a:t>
            </a:r>
            <a:endParaRPr/>
          </a:p>
          <a:p>
            <a:pPr marL="0" lvl="0" indent="0" algn="l" rtl="0">
              <a:spcBef>
                <a:spcPts val="0"/>
              </a:spcBef>
              <a:spcAft>
                <a:spcPts val="0"/>
              </a:spcAft>
              <a:buNone/>
            </a:pPr>
            <a:endParaRPr/>
          </a:p>
          <a:p>
            <a:pPr marL="0" lvl="0" indent="0" algn="l" rtl="0">
              <a:spcBef>
                <a:spcPts val="0"/>
              </a:spcBef>
              <a:spcAft>
                <a:spcPts val="0"/>
              </a:spcAft>
              <a:buNone/>
            </a:pPr>
            <a:r>
              <a:rPr lang="en"/>
              <a:t>Preview schedule for the day</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f1b4679e8f_4_7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f1b4679e8f_4_7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Math 1 Teacher Owns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f1b4679e8f_4_2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1f1b4679e8f_4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we are going to look at our Q1 Academic Data.  The questions we are thinking about are the same.</a:t>
            </a:r>
            <a:endParaRPr/>
          </a:p>
          <a:p>
            <a:pPr marL="0" lvl="0" indent="0" algn="l" rtl="0">
              <a:spcBef>
                <a:spcPts val="0"/>
              </a:spcBef>
              <a:spcAft>
                <a:spcPts val="0"/>
              </a:spcAft>
              <a:buNone/>
            </a:pPr>
            <a:endParaRPr/>
          </a:p>
          <a:p>
            <a:pPr marL="0" lvl="0" indent="0" algn="l" rtl="0">
              <a:spcBef>
                <a:spcPts val="0"/>
              </a:spcBef>
              <a:spcAft>
                <a:spcPts val="0"/>
              </a:spcAft>
              <a:buNone/>
            </a:pPr>
            <a:r>
              <a:rPr lang="en"/>
              <a:t>I will stay on these slides a little bit longer.</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f1b4679e8f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1f1b4679e8f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f1b4679e8f_4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1f1b4679e8f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5% last year, 0% this year</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f1b4679e8f_4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1f1b4679e8f_4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5% proficient last year, 12% proficient this year.  12% cusp and higher last year, 26% cusp and higher this year</a:t>
            </a:r>
            <a:endParaRPr/>
          </a:p>
          <a:p>
            <a:pPr marL="0" lvl="0" indent="0" algn="l" rtl="0">
              <a:spcBef>
                <a:spcPts val="0"/>
              </a:spcBef>
              <a:spcAft>
                <a:spcPts val="0"/>
              </a:spcAft>
              <a:buNone/>
            </a:pPr>
            <a:endParaRPr/>
          </a:p>
          <a:p>
            <a:pPr marL="0" lvl="0" indent="0" algn="l" rtl="0">
              <a:spcBef>
                <a:spcPts val="0"/>
              </a:spcBef>
              <a:spcAft>
                <a:spcPts val="0"/>
              </a:spcAft>
              <a:buNone/>
            </a:pPr>
            <a:r>
              <a:rPr lang="en"/>
              <a:t>5% proficient on DBQ last year, 15% this year</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f1b4679e8f_4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1f1b4679e8f_4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Compared to group I taught in 2018-2019 school year - results very similar, 42% passed the APUSH exam (18 kids)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f1b4679e8f_4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1f1b4679e8f_4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254ee518fe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81" name="Google Shape;81;g2254ee518f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f1b4679e8f_4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1f1b4679e8f_4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f1b4679e8f_4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f1b4679e8f_4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 increase in proficient</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f1b4679e8f_4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1f1b4679e8f_4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 decrease in proficiency</a:t>
            </a:r>
            <a:endParaRPr/>
          </a:p>
          <a:p>
            <a:pPr marL="0" lvl="0" indent="0" algn="l" rtl="0">
              <a:spcBef>
                <a:spcPts val="0"/>
              </a:spcBef>
              <a:spcAft>
                <a:spcPts val="0"/>
              </a:spcAft>
              <a:buNone/>
            </a:pPr>
            <a:r>
              <a:rPr lang="en"/>
              <a:t>19% increase in FRQ proficiency, 19% decrease in multiple choice proficiency</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f1b4679e8f_4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1f1b4679e8f_4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reads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f1b4679e8f_4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1f1b4679e8f_4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f1b4679e8f_4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1f1b4679e8f_4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1f1b4679e8f_4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1f1b4679e8f_4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reads</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f1b4679e8f_4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1f1b4679e8f_4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reads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1f1b4679e8f_4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1f1b4679e8f_4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1f1b4679e8f_4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1f1b4679e8f_4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ea95d704c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92" name="Google Shape;92;g1ea95d704c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1f1b4679e8f_4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1f1b4679e8f_4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1f1b4679e8f_4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1f1b4679e8f_4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1f1b4679e8f_4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1f1b4679e8f_4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reads</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1f1b4679e8f_4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1f1b4679e8f_4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reads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1f1b4679e8f_4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1f1b4679e8f_4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1f1b4679e8f_4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1f1b4679e8f_4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1f1b4679e8f_4_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1f1b4679e8f_4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reads</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1f1b4679e8f_4_1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1f1b4679e8f_4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1f1b4679e8f_4_1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1f1b4679e8f_4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1f1b4679e8f_4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1f1b4679e8f_4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ea95d704ca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1ea95d704c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we are going to look at our Q1 Academic Data.  The questions we are thinking about are the same.</a:t>
            </a:r>
            <a:endParaRPr/>
          </a:p>
          <a:p>
            <a:pPr marL="0" lvl="0" indent="0" algn="l" rtl="0">
              <a:spcBef>
                <a:spcPts val="0"/>
              </a:spcBef>
              <a:spcAft>
                <a:spcPts val="0"/>
              </a:spcAft>
              <a:buNone/>
            </a:pPr>
            <a:endParaRPr/>
          </a:p>
          <a:p>
            <a:pPr marL="0" lvl="0" indent="0" algn="l" rtl="0">
              <a:spcBef>
                <a:spcPts val="0"/>
              </a:spcBef>
              <a:spcAft>
                <a:spcPts val="0"/>
              </a:spcAft>
              <a:buNone/>
            </a:pPr>
            <a:r>
              <a:rPr lang="en"/>
              <a:t>I will stay on these slides a little bit longer.</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1f1b4679e8f_4_1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1f1b4679e8f_4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1ca8166b0b9_0_36:notes"/>
          <p:cNvSpPr>
            <a:spLocks noGrp="1" noRot="1" noChangeAspect="1"/>
          </p:cNvSpPr>
          <p:nvPr>
            <p:ph type="sldImg" idx="2"/>
          </p:nvPr>
        </p:nvSpPr>
        <p:spPr>
          <a:xfrm>
            <a:off x="713122" y="1143000"/>
            <a:ext cx="54318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g1ca8166b0b9_0_36:notes"/>
          <p:cNvSpPr txBox="1">
            <a:spLocks noGrp="1"/>
          </p:cNvSpPr>
          <p:nvPr>
            <p:ph type="body" idx="1"/>
          </p:nvPr>
        </p:nvSpPr>
        <p:spPr>
          <a:xfrm>
            <a:off x="686423" y="4400239"/>
            <a:ext cx="5484900" cy="3600600"/>
          </a:xfrm>
          <a:prstGeom prst="rect">
            <a:avLst/>
          </a:prstGeom>
          <a:noFill/>
          <a:ln>
            <a:noFill/>
          </a:ln>
        </p:spPr>
        <p:txBody>
          <a:bodyPr spcFirstLastPara="1" wrap="square" lIns="90200" tIns="45100" rIns="90200" bIns="45100" anchor="t" anchorCtr="0">
            <a:noAutofit/>
          </a:bodyPr>
          <a:lstStyle/>
          <a:p>
            <a:pPr marL="0" lvl="0" indent="0" algn="l" rtl="0">
              <a:lnSpc>
                <a:spcPct val="100000"/>
              </a:lnSpc>
              <a:spcBef>
                <a:spcPts val="0"/>
              </a:spcBef>
              <a:spcAft>
                <a:spcPts val="0"/>
              </a:spcAft>
              <a:buSzPts val="1400"/>
              <a:buNone/>
            </a:pPr>
            <a:r>
              <a:rPr lang="en"/>
              <a:t>448 is our target. </a:t>
            </a:r>
            <a:endParaRPr/>
          </a:p>
        </p:txBody>
      </p:sp>
      <p:sp>
        <p:nvSpPr>
          <p:cNvPr id="488" name="Google Shape;488;g1ca8166b0b9_0_36:notes"/>
          <p:cNvSpPr txBox="1">
            <a:spLocks noGrp="1"/>
          </p:cNvSpPr>
          <p:nvPr>
            <p:ph type="sldNum" idx="12"/>
          </p:nvPr>
        </p:nvSpPr>
        <p:spPr>
          <a:xfrm>
            <a:off x="3884033" y="8684928"/>
            <a:ext cx="2972400" cy="459000"/>
          </a:xfrm>
          <a:prstGeom prst="rect">
            <a:avLst/>
          </a:prstGeom>
          <a:noFill/>
          <a:ln>
            <a:noFill/>
          </a:ln>
        </p:spPr>
        <p:txBody>
          <a:bodyPr spcFirstLastPara="1" wrap="square" lIns="90200" tIns="45100" rIns="90200" bIns="45100"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51</a:t>
            </a:fld>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f1b4679e8f_4_2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1f1b4679e8f_4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While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f1b4679e8f_4_3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1f1b4679e8f_4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LEAD ELA OWNS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f1b4679e8f_4_3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f1b4679e8f_4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LEAD ELA OWNS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f1b4679e8f_4_4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f1b4679e8f_4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LEAD ELA OWNS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7_Пользовательский макет">
  <p:cSld name="7_Пользовательский макет">
    <p:spTree>
      <p:nvGrpSpPr>
        <p:cNvPr id="1" name="Shape 50"/>
        <p:cNvGrpSpPr/>
        <p:nvPr/>
      </p:nvGrpSpPr>
      <p:grpSpPr>
        <a:xfrm>
          <a:off x="0" y="0"/>
          <a:ext cx="0" cy="0"/>
          <a:chOff x="0" y="0"/>
          <a:chExt cx="0" cy="0"/>
        </a:xfrm>
      </p:grpSpPr>
      <p:sp>
        <p:nvSpPr>
          <p:cNvPr id="51" name="Google Shape;51;p13"/>
          <p:cNvSpPr>
            <a:spLocks noGrp="1"/>
          </p:cNvSpPr>
          <p:nvPr>
            <p:ph type="pic" idx="2"/>
          </p:nvPr>
        </p:nvSpPr>
        <p:spPr>
          <a:xfrm>
            <a:off x="839507" y="538861"/>
            <a:ext cx="1236300" cy="1235700"/>
          </a:xfrm>
          <a:prstGeom prst="ellipse">
            <a:avLst/>
          </a:prstGeom>
          <a:noFill/>
          <a:ln>
            <a:noFill/>
          </a:ln>
        </p:spPr>
        <p:txBody>
          <a:bodyPr spcFirstLastPara="1" wrap="square" lIns="34275" tIns="17150" rIns="34275" bIns="17150" anchor="t" anchorCtr="0">
            <a:noAutofit/>
          </a:bodyPr>
          <a:lstStyle>
            <a:lvl1pPr marR="0" lvl="0" algn="l" rtl="0">
              <a:lnSpc>
                <a:spcPct val="90000"/>
              </a:lnSpc>
              <a:spcBef>
                <a:spcPts val="600"/>
              </a:spcBef>
              <a:spcAft>
                <a:spcPts val="0"/>
              </a:spcAft>
              <a:buClr>
                <a:schemeClr val="dk1"/>
              </a:buClr>
              <a:buSzPts val="1600"/>
              <a:buFont typeface="Arial"/>
              <a:buChar char="•"/>
              <a:defRPr sz="1600" b="0" i="0" u="none" strike="noStrike" cap="none">
                <a:solidFill>
                  <a:schemeClr val="dk1"/>
                </a:solidFill>
                <a:latin typeface="Fira Sans Light"/>
                <a:ea typeface="Fira Sans Light"/>
                <a:cs typeface="Fira Sans Light"/>
                <a:sym typeface="Fira Sans Light"/>
              </a:defRPr>
            </a:lvl1pPr>
            <a:lvl2pPr marR="0" lvl="1" algn="l" rtl="0">
              <a:lnSpc>
                <a:spcPct val="90000"/>
              </a:lnSpc>
              <a:spcBef>
                <a:spcPts val="300"/>
              </a:spcBef>
              <a:spcAft>
                <a:spcPts val="0"/>
              </a:spcAft>
              <a:buClr>
                <a:schemeClr val="dk1"/>
              </a:buClr>
              <a:buSzPts val="1400"/>
              <a:buFont typeface="Arial"/>
              <a:buChar char="•"/>
              <a:defRPr sz="1400" b="0" i="0" u="none" strike="noStrike" cap="none">
                <a:solidFill>
                  <a:schemeClr val="dk1"/>
                </a:solidFill>
                <a:latin typeface="Fira Sans Light"/>
                <a:ea typeface="Fira Sans Light"/>
                <a:cs typeface="Fira Sans Light"/>
                <a:sym typeface="Fira Sans Light"/>
              </a:defRPr>
            </a:lvl2pPr>
            <a:lvl3pPr marR="0" lvl="2"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3pPr>
            <a:lvl4pPr marR="0" lvl="3"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4pPr>
            <a:lvl5pPr marR="0" lvl="4"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5pPr>
            <a:lvl6pPr marR="0" lvl="5"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6pPr>
            <a:lvl7pPr marR="0" lvl="6"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7pPr>
            <a:lvl8pPr marR="0" lvl="7"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8pPr>
            <a:lvl9pPr marR="0" lvl="8"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9pPr>
          </a:lstStyle>
          <a:p>
            <a:endParaRPr/>
          </a:p>
        </p:txBody>
      </p:sp>
      <p:sp>
        <p:nvSpPr>
          <p:cNvPr id="52" name="Google Shape;52;p13"/>
          <p:cNvSpPr>
            <a:spLocks noGrp="1"/>
          </p:cNvSpPr>
          <p:nvPr>
            <p:ph type="pic" idx="3"/>
          </p:nvPr>
        </p:nvSpPr>
        <p:spPr>
          <a:xfrm>
            <a:off x="839506" y="1965526"/>
            <a:ext cx="1236300" cy="1235700"/>
          </a:xfrm>
          <a:prstGeom prst="ellipse">
            <a:avLst/>
          </a:prstGeom>
          <a:noFill/>
          <a:ln>
            <a:noFill/>
          </a:ln>
        </p:spPr>
        <p:txBody>
          <a:bodyPr spcFirstLastPara="1" wrap="square" lIns="34275" tIns="17150" rIns="34275" bIns="17150" anchor="t" anchorCtr="0">
            <a:noAutofit/>
          </a:bodyPr>
          <a:lstStyle>
            <a:lvl1pPr marR="0" lvl="0" algn="l" rtl="0">
              <a:lnSpc>
                <a:spcPct val="90000"/>
              </a:lnSpc>
              <a:spcBef>
                <a:spcPts val="600"/>
              </a:spcBef>
              <a:spcAft>
                <a:spcPts val="0"/>
              </a:spcAft>
              <a:buClr>
                <a:schemeClr val="dk1"/>
              </a:buClr>
              <a:buSzPts val="1600"/>
              <a:buFont typeface="Arial"/>
              <a:buChar char="•"/>
              <a:defRPr sz="1600" b="0" i="0" u="none" strike="noStrike" cap="none">
                <a:solidFill>
                  <a:schemeClr val="dk1"/>
                </a:solidFill>
                <a:latin typeface="Fira Sans Light"/>
                <a:ea typeface="Fira Sans Light"/>
                <a:cs typeface="Fira Sans Light"/>
                <a:sym typeface="Fira Sans Light"/>
              </a:defRPr>
            </a:lvl1pPr>
            <a:lvl2pPr marR="0" lvl="1" algn="l" rtl="0">
              <a:lnSpc>
                <a:spcPct val="90000"/>
              </a:lnSpc>
              <a:spcBef>
                <a:spcPts val="300"/>
              </a:spcBef>
              <a:spcAft>
                <a:spcPts val="0"/>
              </a:spcAft>
              <a:buClr>
                <a:schemeClr val="dk1"/>
              </a:buClr>
              <a:buSzPts val="1400"/>
              <a:buFont typeface="Arial"/>
              <a:buChar char="•"/>
              <a:defRPr sz="1400" b="0" i="0" u="none" strike="noStrike" cap="none">
                <a:solidFill>
                  <a:schemeClr val="dk1"/>
                </a:solidFill>
                <a:latin typeface="Fira Sans Light"/>
                <a:ea typeface="Fira Sans Light"/>
                <a:cs typeface="Fira Sans Light"/>
                <a:sym typeface="Fira Sans Light"/>
              </a:defRPr>
            </a:lvl2pPr>
            <a:lvl3pPr marR="0" lvl="2"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3pPr>
            <a:lvl4pPr marR="0" lvl="3"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4pPr>
            <a:lvl5pPr marR="0" lvl="4"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5pPr>
            <a:lvl6pPr marR="0" lvl="5"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6pPr>
            <a:lvl7pPr marR="0" lvl="6"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7pPr>
            <a:lvl8pPr marR="0" lvl="7"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8pPr>
            <a:lvl9pPr marR="0" lvl="8"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9pPr>
          </a:lstStyle>
          <a:p>
            <a:endParaRPr/>
          </a:p>
        </p:txBody>
      </p:sp>
      <p:sp>
        <p:nvSpPr>
          <p:cNvPr id="53" name="Google Shape;53;p13"/>
          <p:cNvSpPr>
            <a:spLocks noGrp="1"/>
          </p:cNvSpPr>
          <p:nvPr>
            <p:ph type="pic" idx="4"/>
          </p:nvPr>
        </p:nvSpPr>
        <p:spPr>
          <a:xfrm>
            <a:off x="839507" y="3392193"/>
            <a:ext cx="1236300" cy="1235700"/>
          </a:xfrm>
          <a:prstGeom prst="ellipse">
            <a:avLst/>
          </a:prstGeom>
          <a:noFill/>
          <a:ln>
            <a:noFill/>
          </a:ln>
        </p:spPr>
        <p:txBody>
          <a:bodyPr spcFirstLastPara="1" wrap="square" lIns="34275" tIns="17150" rIns="34275" bIns="17150" anchor="t" anchorCtr="0">
            <a:noAutofit/>
          </a:bodyPr>
          <a:lstStyle>
            <a:lvl1pPr marR="0" lvl="0" algn="l" rtl="0">
              <a:lnSpc>
                <a:spcPct val="90000"/>
              </a:lnSpc>
              <a:spcBef>
                <a:spcPts val="600"/>
              </a:spcBef>
              <a:spcAft>
                <a:spcPts val="0"/>
              </a:spcAft>
              <a:buClr>
                <a:schemeClr val="dk1"/>
              </a:buClr>
              <a:buSzPts val="1600"/>
              <a:buFont typeface="Arial"/>
              <a:buChar char="•"/>
              <a:defRPr sz="1600" b="0" i="0" u="none" strike="noStrike" cap="none">
                <a:solidFill>
                  <a:schemeClr val="dk1"/>
                </a:solidFill>
                <a:latin typeface="Fira Sans Light"/>
                <a:ea typeface="Fira Sans Light"/>
                <a:cs typeface="Fira Sans Light"/>
                <a:sym typeface="Fira Sans Light"/>
              </a:defRPr>
            </a:lvl1pPr>
            <a:lvl2pPr marR="0" lvl="1" algn="l" rtl="0">
              <a:lnSpc>
                <a:spcPct val="90000"/>
              </a:lnSpc>
              <a:spcBef>
                <a:spcPts val="300"/>
              </a:spcBef>
              <a:spcAft>
                <a:spcPts val="0"/>
              </a:spcAft>
              <a:buClr>
                <a:schemeClr val="dk1"/>
              </a:buClr>
              <a:buSzPts val="1400"/>
              <a:buFont typeface="Arial"/>
              <a:buChar char="•"/>
              <a:defRPr sz="1400" b="0" i="0" u="none" strike="noStrike" cap="none">
                <a:solidFill>
                  <a:schemeClr val="dk1"/>
                </a:solidFill>
                <a:latin typeface="Fira Sans Light"/>
                <a:ea typeface="Fira Sans Light"/>
                <a:cs typeface="Fira Sans Light"/>
                <a:sym typeface="Fira Sans Light"/>
              </a:defRPr>
            </a:lvl2pPr>
            <a:lvl3pPr marR="0" lvl="2"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3pPr>
            <a:lvl4pPr marR="0" lvl="3"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4pPr>
            <a:lvl5pPr marR="0" lvl="4"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5pPr>
            <a:lvl6pPr marR="0" lvl="5"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6pPr>
            <a:lvl7pPr marR="0" lvl="6"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7pPr>
            <a:lvl8pPr marR="0" lvl="7"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8pPr>
            <a:lvl9pPr marR="0" lvl="8"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9pPr>
          </a:lstStyle>
          <a:p>
            <a:endParaRPr/>
          </a:p>
        </p:txBody>
      </p:sp>
      <p:sp>
        <p:nvSpPr>
          <p:cNvPr id="54" name="Google Shape;54;p13"/>
          <p:cNvSpPr>
            <a:spLocks noGrp="1"/>
          </p:cNvSpPr>
          <p:nvPr>
            <p:ph type="pic" idx="5"/>
          </p:nvPr>
        </p:nvSpPr>
        <p:spPr>
          <a:xfrm>
            <a:off x="4580573" y="527269"/>
            <a:ext cx="1236300" cy="1235700"/>
          </a:xfrm>
          <a:prstGeom prst="ellipse">
            <a:avLst/>
          </a:prstGeom>
          <a:noFill/>
          <a:ln>
            <a:noFill/>
          </a:ln>
        </p:spPr>
        <p:txBody>
          <a:bodyPr spcFirstLastPara="1" wrap="square" lIns="34275" tIns="17150" rIns="34275" bIns="17150" anchor="t" anchorCtr="0">
            <a:noAutofit/>
          </a:bodyPr>
          <a:lstStyle>
            <a:lvl1pPr marR="0" lvl="0" algn="l" rtl="0">
              <a:lnSpc>
                <a:spcPct val="90000"/>
              </a:lnSpc>
              <a:spcBef>
                <a:spcPts val="600"/>
              </a:spcBef>
              <a:spcAft>
                <a:spcPts val="0"/>
              </a:spcAft>
              <a:buClr>
                <a:schemeClr val="dk1"/>
              </a:buClr>
              <a:buSzPts val="1600"/>
              <a:buFont typeface="Arial"/>
              <a:buChar char="•"/>
              <a:defRPr sz="1600" b="0" i="0" u="none" strike="noStrike" cap="none">
                <a:solidFill>
                  <a:schemeClr val="dk1"/>
                </a:solidFill>
                <a:latin typeface="Fira Sans Light"/>
                <a:ea typeface="Fira Sans Light"/>
                <a:cs typeface="Fira Sans Light"/>
                <a:sym typeface="Fira Sans Light"/>
              </a:defRPr>
            </a:lvl1pPr>
            <a:lvl2pPr marR="0" lvl="1" algn="l" rtl="0">
              <a:lnSpc>
                <a:spcPct val="90000"/>
              </a:lnSpc>
              <a:spcBef>
                <a:spcPts val="300"/>
              </a:spcBef>
              <a:spcAft>
                <a:spcPts val="0"/>
              </a:spcAft>
              <a:buClr>
                <a:schemeClr val="dk1"/>
              </a:buClr>
              <a:buSzPts val="1400"/>
              <a:buFont typeface="Arial"/>
              <a:buChar char="•"/>
              <a:defRPr sz="1400" b="0" i="0" u="none" strike="noStrike" cap="none">
                <a:solidFill>
                  <a:schemeClr val="dk1"/>
                </a:solidFill>
                <a:latin typeface="Fira Sans Light"/>
                <a:ea typeface="Fira Sans Light"/>
                <a:cs typeface="Fira Sans Light"/>
                <a:sym typeface="Fira Sans Light"/>
              </a:defRPr>
            </a:lvl2pPr>
            <a:lvl3pPr marR="0" lvl="2"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3pPr>
            <a:lvl4pPr marR="0" lvl="3"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4pPr>
            <a:lvl5pPr marR="0" lvl="4"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5pPr>
            <a:lvl6pPr marR="0" lvl="5"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6pPr>
            <a:lvl7pPr marR="0" lvl="6"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7pPr>
            <a:lvl8pPr marR="0" lvl="7"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8pPr>
            <a:lvl9pPr marR="0" lvl="8"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9pPr>
          </a:lstStyle>
          <a:p>
            <a:endParaRPr/>
          </a:p>
        </p:txBody>
      </p:sp>
      <p:sp>
        <p:nvSpPr>
          <p:cNvPr id="55" name="Google Shape;55;p13"/>
          <p:cNvSpPr>
            <a:spLocks noGrp="1"/>
          </p:cNvSpPr>
          <p:nvPr>
            <p:ph type="pic" idx="6"/>
          </p:nvPr>
        </p:nvSpPr>
        <p:spPr>
          <a:xfrm>
            <a:off x="4580573" y="1953935"/>
            <a:ext cx="1236300" cy="1235700"/>
          </a:xfrm>
          <a:prstGeom prst="ellipse">
            <a:avLst/>
          </a:prstGeom>
          <a:noFill/>
          <a:ln>
            <a:noFill/>
          </a:ln>
        </p:spPr>
        <p:txBody>
          <a:bodyPr spcFirstLastPara="1" wrap="square" lIns="34275" tIns="17150" rIns="34275" bIns="17150" anchor="t" anchorCtr="0">
            <a:noAutofit/>
          </a:bodyPr>
          <a:lstStyle>
            <a:lvl1pPr marR="0" lvl="0" algn="l" rtl="0">
              <a:lnSpc>
                <a:spcPct val="90000"/>
              </a:lnSpc>
              <a:spcBef>
                <a:spcPts val="600"/>
              </a:spcBef>
              <a:spcAft>
                <a:spcPts val="0"/>
              </a:spcAft>
              <a:buClr>
                <a:schemeClr val="dk1"/>
              </a:buClr>
              <a:buSzPts val="1600"/>
              <a:buFont typeface="Arial"/>
              <a:buChar char="•"/>
              <a:defRPr sz="1600" b="0" i="0" u="none" strike="noStrike" cap="none">
                <a:solidFill>
                  <a:schemeClr val="dk1"/>
                </a:solidFill>
                <a:latin typeface="Fira Sans Light"/>
                <a:ea typeface="Fira Sans Light"/>
                <a:cs typeface="Fira Sans Light"/>
                <a:sym typeface="Fira Sans Light"/>
              </a:defRPr>
            </a:lvl1pPr>
            <a:lvl2pPr marR="0" lvl="1" algn="l" rtl="0">
              <a:lnSpc>
                <a:spcPct val="90000"/>
              </a:lnSpc>
              <a:spcBef>
                <a:spcPts val="300"/>
              </a:spcBef>
              <a:spcAft>
                <a:spcPts val="0"/>
              </a:spcAft>
              <a:buClr>
                <a:schemeClr val="dk1"/>
              </a:buClr>
              <a:buSzPts val="1400"/>
              <a:buFont typeface="Arial"/>
              <a:buChar char="•"/>
              <a:defRPr sz="1400" b="0" i="0" u="none" strike="noStrike" cap="none">
                <a:solidFill>
                  <a:schemeClr val="dk1"/>
                </a:solidFill>
                <a:latin typeface="Fira Sans Light"/>
                <a:ea typeface="Fira Sans Light"/>
                <a:cs typeface="Fira Sans Light"/>
                <a:sym typeface="Fira Sans Light"/>
              </a:defRPr>
            </a:lvl2pPr>
            <a:lvl3pPr marR="0" lvl="2"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3pPr>
            <a:lvl4pPr marR="0" lvl="3"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4pPr>
            <a:lvl5pPr marR="0" lvl="4"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5pPr>
            <a:lvl6pPr marR="0" lvl="5"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6pPr>
            <a:lvl7pPr marR="0" lvl="6"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7pPr>
            <a:lvl8pPr marR="0" lvl="7"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8pPr>
            <a:lvl9pPr marR="0" lvl="8"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9pPr>
          </a:lstStyle>
          <a:p>
            <a:endParaRPr/>
          </a:p>
        </p:txBody>
      </p:sp>
      <p:sp>
        <p:nvSpPr>
          <p:cNvPr id="56" name="Google Shape;56;p13"/>
          <p:cNvSpPr>
            <a:spLocks noGrp="1"/>
          </p:cNvSpPr>
          <p:nvPr>
            <p:ph type="pic" idx="7"/>
          </p:nvPr>
        </p:nvSpPr>
        <p:spPr>
          <a:xfrm>
            <a:off x="4580573" y="3380601"/>
            <a:ext cx="1236300" cy="1235700"/>
          </a:xfrm>
          <a:prstGeom prst="ellipse">
            <a:avLst/>
          </a:prstGeom>
          <a:noFill/>
          <a:ln>
            <a:noFill/>
          </a:ln>
        </p:spPr>
        <p:txBody>
          <a:bodyPr spcFirstLastPara="1" wrap="square" lIns="34275" tIns="17150" rIns="34275" bIns="17150" anchor="t" anchorCtr="0">
            <a:noAutofit/>
          </a:bodyPr>
          <a:lstStyle>
            <a:lvl1pPr marR="0" lvl="0" algn="l" rtl="0">
              <a:lnSpc>
                <a:spcPct val="90000"/>
              </a:lnSpc>
              <a:spcBef>
                <a:spcPts val="600"/>
              </a:spcBef>
              <a:spcAft>
                <a:spcPts val="0"/>
              </a:spcAft>
              <a:buClr>
                <a:schemeClr val="dk1"/>
              </a:buClr>
              <a:buSzPts val="1600"/>
              <a:buFont typeface="Arial"/>
              <a:buChar char="•"/>
              <a:defRPr sz="1600" b="0" i="0" u="none" strike="noStrike" cap="none">
                <a:solidFill>
                  <a:schemeClr val="dk1"/>
                </a:solidFill>
                <a:latin typeface="Fira Sans Light"/>
                <a:ea typeface="Fira Sans Light"/>
                <a:cs typeface="Fira Sans Light"/>
                <a:sym typeface="Fira Sans Light"/>
              </a:defRPr>
            </a:lvl1pPr>
            <a:lvl2pPr marR="0" lvl="1" algn="l" rtl="0">
              <a:lnSpc>
                <a:spcPct val="90000"/>
              </a:lnSpc>
              <a:spcBef>
                <a:spcPts val="300"/>
              </a:spcBef>
              <a:spcAft>
                <a:spcPts val="0"/>
              </a:spcAft>
              <a:buClr>
                <a:schemeClr val="dk1"/>
              </a:buClr>
              <a:buSzPts val="1400"/>
              <a:buFont typeface="Arial"/>
              <a:buChar char="•"/>
              <a:defRPr sz="1400" b="0" i="0" u="none" strike="noStrike" cap="none">
                <a:solidFill>
                  <a:schemeClr val="dk1"/>
                </a:solidFill>
                <a:latin typeface="Fira Sans Light"/>
                <a:ea typeface="Fira Sans Light"/>
                <a:cs typeface="Fira Sans Light"/>
                <a:sym typeface="Fira Sans Light"/>
              </a:defRPr>
            </a:lvl2pPr>
            <a:lvl3pPr marR="0" lvl="2"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3pPr>
            <a:lvl4pPr marR="0" lvl="3"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4pPr>
            <a:lvl5pPr marR="0" lvl="4"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5pPr>
            <a:lvl6pPr marR="0" lvl="5"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6pPr>
            <a:lvl7pPr marR="0" lvl="6"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7pPr>
            <a:lvl8pPr marR="0" lvl="7"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8pPr>
            <a:lvl9pPr marR="0" lvl="8"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9pPr>
          </a:lstStyle>
          <a:p>
            <a:endParaRPr/>
          </a:p>
        </p:txBody>
      </p:sp>
    </p:spTree>
  </p:cSld>
  <p:clrMapOvr>
    <a:masterClrMapping/>
  </p:clrMapOvr>
  <p:extLst>
    <p:ext uri="{DCECCB84-F9BA-43D5-87BE-67443E8EF086}">
      <p15:sldGuideLst xmlns:p15="http://schemas.microsoft.com/office/powerpoint/2012/main">
        <p15:guide id="1" pos="4320">
          <p15:clr>
            <a:srgbClr val="FBAE40"/>
          </p15:clr>
        </p15:guide>
        <p15:guide id="2" orient="horz" pos="3240">
          <p15:clr>
            <a:srgbClr val="FBAE40"/>
          </p15:clr>
        </p15:guide>
        <p15:guide id="3" pos="8147">
          <p15:clr>
            <a:srgbClr val="FBAE40"/>
          </p15:clr>
        </p15:guide>
        <p15:guide id="4" pos="49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7"/>
        <p:cNvGrpSpPr/>
        <p:nvPr/>
      </p:nvGrpSpPr>
      <p:grpSpPr>
        <a:xfrm>
          <a:off x="0" y="0"/>
          <a:ext cx="0" cy="0"/>
          <a:chOff x="0" y="0"/>
          <a:chExt cx="0" cy="0"/>
        </a:xfrm>
      </p:grpSpPr>
      <p:sp>
        <p:nvSpPr>
          <p:cNvPr id="58" name="Google Shape;58;p1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9" name="Google Shape;59;p1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0" name="Google Shape;60;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61" name="Google Shape;61;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62" name="Google Shape;62;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63" name="Google Shape;63;p14"/>
          <p:cNvPicPr preferRelativeResize="0"/>
          <p:nvPr/>
        </p:nvPicPr>
        <p:blipFill rotWithShape="1">
          <a:blip r:embed="rId2">
            <a:alphaModFix/>
          </a:blip>
          <a:srcRect/>
          <a:stretch/>
        </p:blipFill>
        <p:spPr>
          <a:xfrm>
            <a:off x="7126759" y="3829421"/>
            <a:ext cx="1751227" cy="121168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p:nvPr/>
        </p:nvSpPr>
        <p:spPr>
          <a:xfrm>
            <a:off x="5060382" y="747656"/>
            <a:ext cx="3785100" cy="323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4600" b="1">
              <a:solidFill>
                <a:schemeClr val="dk1"/>
              </a:solidFill>
            </a:endParaRPr>
          </a:p>
          <a:p>
            <a:pPr marL="0" lvl="0" indent="0" algn="ctr" rtl="0">
              <a:spcBef>
                <a:spcPts val="0"/>
              </a:spcBef>
              <a:spcAft>
                <a:spcPts val="0"/>
              </a:spcAft>
              <a:buNone/>
            </a:pPr>
            <a:r>
              <a:rPr lang="en" sz="4600" b="1">
                <a:solidFill>
                  <a:schemeClr val="dk1"/>
                </a:solidFill>
                <a:latin typeface="Oswald"/>
                <a:ea typeface="Oswald"/>
                <a:cs typeface="Oswald"/>
                <a:sym typeface="Oswald"/>
              </a:rPr>
              <a:t>Director’s Meeting </a:t>
            </a:r>
            <a:endParaRPr sz="4600" b="1">
              <a:solidFill>
                <a:schemeClr val="dk1"/>
              </a:solidFill>
              <a:latin typeface="Oswald"/>
              <a:ea typeface="Oswald"/>
              <a:cs typeface="Oswald"/>
              <a:sym typeface="Oswald"/>
            </a:endParaRPr>
          </a:p>
          <a:p>
            <a:pPr marL="0" lvl="0" indent="0" algn="ctr" rtl="0">
              <a:spcBef>
                <a:spcPts val="0"/>
              </a:spcBef>
              <a:spcAft>
                <a:spcPts val="0"/>
              </a:spcAft>
              <a:buNone/>
            </a:pPr>
            <a:r>
              <a:rPr lang="en" b="1" i="1">
                <a:solidFill>
                  <a:schemeClr val="dk1"/>
                </a:solidFill>
                <a:latin typeface="Oswald"/>
                <a:ea typeface="Oswald"/>
                <a:cs typeface="Oswald"/>
                <a:sym typeface="Oswald"/>
              </a:rPr>
              <a:t>October 24 </a:t>
            </a:r>
            <a:r>
              <a:rPr lang="en" sz="1400" b="1" i="1">
                <a:solidFill>
                  <a:schemeClr val="dk1"/>
                </a:solidFill>
                <a:latin typeface="Oswald"/>
                <a:ea typeface="Oswald"/>
                <a:cs typeface="Oswald"/>
                <a:sym typeface="Oswald"/>
              </a:rPr>
              <a:t>, 2022</a:t>
            </a:r>
            <a:endParaRPr sz="1400" b="1" i="1">
              <a:solidFill>
                <a:schemeClr val="dk1"/>
              </a:solidFill>
              <a:latin typeface="Oswald"/>
              <a:ea typeface="Oswald"/>
              <a:cs typeface="Oswald"/>
              <a:sym typeface="Oswald"/>
            </a:endParaRPr>
          </a:p>
          <a:p>
            <a:pPr marL="0" lvl="0" indent="0" algn="ctr" rtl="0">
              <a:spcBef>
                <a:spcPts val="0"/>
              </a:spcBef>
              <a:spcAft>
                <a:spcPts val="0"/>
              </a:spcAft>
              <a:buNone/>
            </a:pPr>
            <a:r>
              <a:rPr lang="en" sz="4600" b="1">
                <a:solidFill>
                  <a:schemeClr val="dk1"/>
                </a:solidFill>
              </a:rPr>
              <a:t> </a:t>
            </a:r>
            <a:endParaRPr sz="3600" i="1">
              <a:solidFill>
                <a:schemeClr val="dk1"/>
              </a:solidFill>
            </a:endParaRPr>
          </a:p>
        </p:txBody>
      </p:sp>
      <p:pic>
        <p:nvPicPr>
          <p:cNvPr id="69" name="Google Shape;69;p15"/>
          <p:cNvPicPr preferRelativeResize="0"/>
          <p:nvPr/>
        </p:nvPicPr>
        <p:blipFill>
          <a:blip r:embed="rId3">
            <a:alphaModFix/>
          </a:blip>
          <a:stretch>
            <a:fillRect/>
          </a:stretch>
        </p:blipFill>
        <p:spPr>
          <a:xfrm>
            <a:off x="8211619" y="4092375"/>
            <a:ext cx="771975" cy="898725"/>
          </a:xfrm>
          <a:prstGeom prst="rect">
            <a:avLst/>
          </a:prstGeom>
          <a:noFill/>
          <a:ln>
            <a:noFill/>
          </a:ln>
        </p:spPr>
      </p:pic>
      <p:pic>
        <p:nvPicPr>
          <p:cNvPr id="70" name="Google Shape;70;p15"/>
          <p:cNvPicPr preferRelativeResize="0"/>
          <p:nvPr/>
        </p:nvPicPr>
        <p:blipFill>
          <a:blip r:embed="rId4">
            <a:alphaModFix/>
          </a:blip>
          <a:stretch>
            <a:fillRect/>
          </a:stretch>
        </p:blipFill>
        <p:spPr>
          <a:xfrm>
            <a:off x="141244" y="104372"/>
            <a:ext cx="4751081" cy="4934757"/>
          </a:xfrm>
          <a:prstGeom prst="rect">
            <a:avLst/>
          </a:prstGeom>
          <a:noFill/>
          <a:ln>
            <a:noFill/>
          </a:ln>
        </p:spPr>
      </p:pic>
      <p:pic>
        <p:nvPicPr>
          <p:cNvPr id="71" name="Google Shape;71;p15"/>
          <p:cNvPicPr preferRelativeResize="0"/>
          <p:nvPr/>
        </p:nvPicPr>
        <p:blipFill>
          <a:blip r:embed="rId5">
            <a:alphaModFix/>
          </a:blip>
          <a:stretch>
            <a:fillRect/>
          </a:stretch>
        </p:blipFill>
        <p:spPr>
          <a:xfrm>
            <a:off x="152400" y="152400"/>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4"/>
          <p:cNvSpPr txBox="1">
            <a:spLocks noGrp="1"/>
          </p:cNvSpPr>
          <p:nvPr>
            <p:ph type="title"/>
          </p:nvPr>
        </p:nvSpPr>
        <p:spPr>
          <a:xfrm>
            <a:off x="159300" y="74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Oswald"/>
                <a:ea typeface="Oswald"/>
                <a:cs typeface="Oswald"/>
                <a:sym typeface="Oswald"/>
              </a:rPr>
              <a:t>Headline</a:t>
            </a:r>
            <a:endParaRPr sz="3020" b="1">
              <a:solidFill>
                <a:srgbClr val="CC0000"/>
              </a:solidFill>
              <a:latin typeface="Oswald"/>
              <a:ea typeface="Oswald"/>
              <a:cs typeface="Oswald"/>
              <a:sym typeface="Oswald"/>
            </a:endParaRPr>
          </a:p>
        </p:txBody>
      </p:sp>
      <p:sp>
        <p:nvSpPr>
          <p:cNvPr id="146" name="Google Shape;146;p24"/>
          <p:cNvSpPr txBox="1">
            <a:spLocks noGrp="1"/>
          </p:cNvSpPr>
          <p:nvPr>
            <p:ph type="body" idx="1"/>
          </p:nvPr>
        </p:nvSpPr>
        <p:spPr>
          <a:xfrm>
            <a:off x="83100" y="619075"/>
            <a:ext cx="8052000" cy="380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i="1" u="sng">
                <a:latin typeface="Oswald"/>
                <a:ea typeface="Oswald"/>
                <a:cs typeface="Oswald"/>
                <a:sym typeface="Oswald"/>
              </a:rPr>
              <a:t>Disclaimer</a:t>
            </a:r>
            <a:r>
              <a:rPr lang="en" sz="1600" i="1">
                <a:latin typeface="Oswald"/>
                <a:ea typeface="Oswald"/>
                <a:cs typeface="Oswald"/>
                <a:sym typeface="Oswald"/>
              </a:rPr>
              <a:t>: I’m cautious about overreacting to this data given ANET IAs do not mirror MCAS. Our last ELA IA (October) was truly an accurate assessment of progress towards MCAS goals - and celebrating felt right (42% M/E). However, this data does tell a story.</a:t>
            </a:r>
            <a:endParaRPr sz="1600" i="1">
              <a:latin typeface="Oswald"/>
              <a:ea typeface="Oswald"/>
              <a:cs typeface="Oswald"/>
              <a:sym typeface="Oswald"/>
            </a:endParaRPr>
          </a:p>
          <a:p>
            <a:pPr marL="0" lvl="0" indent="0" algn="l" rtl="0">
              <a:spcBef>
                <a:spcPts val="1200"/>
              </a:spcBef>
              <a:spcAft>
                <a:spcPts val="0"/>
              </a:spcAft>
              <a:buNone/>
            </a:pPr>
            <a:r>
              <a:rPr lang="en" sz="2000">
                <a:latin typeface="Oswald"/>
                <a:ea typeface="Oswald"/>
                <a:cs typeface="Oswald"/>
                <a:sym typeface="Oswald"/>
              </a:rPr>
              <a:t>(1 of 2) My biggest thought taking this test is that there were a LOT of close answers on this test’s MC. The result? Majority of kids were 1-3 questions away from passing. </a:t>
            </a:r>
            <a:r>
              <a:rPr lang="en" sz="2000" b="1">
                <a:latin typeface="Oswald"/>
                <a:ea typeface="Oswald"/>
                <a:cs typeface="Oswald"/>
                <a:sym typeface="Oswald"/>
              </a:rPr>
              <a:t>We MUST improve critical thinking through rigorous MC practice to move cusp (53% of the grade). There’s a lot of potential here but the bar must be raised.</a:t>
            </a:r>
            <a:endParaRPr sz="2000" b="1">
              <a:latin typeface="Oswald"/>
              <a:ea typeface="Oswald"/>
              <a:cs typeface="Oswald"/>
              <a:sym typeface="Oswald"/>
            </a:endParaRPr>
          </a:p>
          <a:p>
            <a:pPr marL="0" lvl="0" indent="0" algn="l" rtl="0">
              <a:spcBef>
                <a:spcPts val="1200"/>
              </a:spcBef>
              <a:spcAft>
                <a:spcPts val="0"/>
              </a:spcAft>
              <a:buNone/>
            </a:pPr>
            <a:r>
              <a:rPr lang="en" sz="2000">
                <a:latin typeface="Oswald"/>
                <a:ea typeface="Oswald"/>
                <a:cs typeface="Oswald"/>
                <a:sym typeface="Oswald"/>
              </a:rPr>
              <a:t>(2 of 2) We continue to be </a:t>
            </a:r>
            <a:r>
              <a:rPr lang="en" sz="2000" b="1">
                <a:latin typeface="Oswald"/>
                <a:ea typeface="Oswald"/>
                <a:cs typeface="Oswald"/>
                <a:sym typeface="Oswald"/>
              </a:rPr>
              <a:t>off track towards the NM goal but made some progress</a:t>
            </a:r>
            <a:r>
              <a:rPr lang="en" sz="2000">
                <a:latin typeface="Oswald"/>
                <a:ea typeface="Oswald"/>
                <a:cs typeface="Oswald"/>
                <a:sym typeface="Oswald"/>
              </a:rPr>
              <a:t>. We continue to have changes to make here if we are to reach goal. </a:t>
            </a:r>
            <a:endParaRPr sz="300">
              <a:latin typeface="Oswald"/>
              <a:ea typeface="Oswald"/>
              <a:cs typeface="Oswald"/>
              <a:sym typeface="Oswald"/>
            </a:endParaRPr>
          </a:p>
          <a:p>
            <a:pPr marL="0" lvl="0" indent="0" algn="ctr" rtl="0">
              <a:spcBef>
                <a:spcPts val="1200"/>
              </a:spcBef>
              <a:spcAft>
                <a:spcPts val="0"/>
              </a:spcAft>
              <a:buNone/>
            </a:pPr>
            <a:r>
              <a:rPr lang="en" sz="2300" b="1" u="sng">
                <a:latin typeface="Oswald"/>
                <a:ea typeface="Oswald"/>
                <a:cs typeface="Oswald"/>
                <a:sym typeface="Oswald"/>
              </a:rPr>
              <a:t>We are dissatisfied</a:t>
            </a:r>
            <a:endParaRPr sz="2300" b="1" u="sng">
              <a:latin typeface="Oswald"/>
              <a:ea typeface="Oswald"/>
              <a:cs typeface="Oswald"/>
              <a:sym typeface="Oswald"/>
            </a:endParaRPr>
          </a:p>
          <a:p>
            <a:pPr marL="0" lvl="0" indent="0" algn="ctr" rtl="0">
              <a:spcBef>
                <a:spcPts val="1200"/>
              </a:spcBef>
              <a:spcAft>
                <a:spcPts val="1200"/>
              </a:spcAft>
              <a:buNone/>
            </a:pPr>
            <a:endParaRPr sz="2600">
              <a:latin typeface="Oswald"/>
              <a:ea typeface="Oswald"/>
              <a:cs typeface="Oswald"/>
              <a:sym typeface="Oswald"/>
            </a:endParaRPr>
          </a:p>
        </p:txBody>
      </p:sp>
      <p:pic>
        <p:nvPicPr>
          <p:cNvPr id="147" name="Google Shape;147;p24"/>
          <p:cNvPicPr preferRelativeResize="0"/>
          <p:nvPr/>
        </p:nvPicPr>
        <p:blipFill>
          <a:blip r:embed="rId3">
            <a:alphaModFix/>
          </a:blip>
          <a:stretch>
            <a:fillRect/>
          </a:stretch>
        </p:blipFill>
        <p:spPr>
          <a:xfrm>
            <a:off x="8113650" y="0"/>
            <a:ext cx="1030349" cy="1216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5"/>
          <p:cNvSpPr txBox="1">
            <a:spLocks noGrp="1"/>
          </p:cNvSpPr>
          <p:nvPr>
            <p:ph type="title"/>
          </p:nvPr>
        </p:nvSpPr>
        <p:spPr>
          <a:xfrm>
            <a:off x="159300" y="74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Oswald"/>
                <a:ea typeface="Oswald"/>
                <a:cs typeface="Oswald"/>
                <a:sym typeface="Oswald"/>
              </a:rPr>
              <a:t>IA #1 Action Plan Reflection: </a:t>
            </a:r>
            <a:endParaRPr sz="3020" b="1">
              <a:solidFill>
                <a:srgbClr val="CC0000"/>
              </a:solidFill>
              <a:latin typeface="Oswald"/>
              <a:ea typeface="Oswald"/>
              <a:cs typeface="Oswald"/>
              <a:sym typeface="Oswald"/>
            </a:endParaRPr>
          </a:p>
          <a:p>
            <a:pPr marL="0" lvl="0" indent="0" algn="l" rtl="0">
              <a:spcBef>
                <a:spcPts val="0"/>
              </a:spcBef>
              <a:spcAft>
                <a:spcPts val="0"/>
              </a:spcAft>
              <a:buNone/>
            </a:pPr>
            <a:endParaRPr sz="2020" b="1">
              <a:solidFill>
                <a:srgbClr val="CC0000"/>
              </a:solidFill>
              <a:latin typeface="Oswald"/>
              <a:ea typeface="Oswald"/>
              <a:cs typeface="Oswald"/>
              <a:sym typeface="Oswald"/>
            </a:endParaRPr>
          </a:p>
        </p:txBody>
      </p:sp>
      <p:sp>
        <p:nvSpPr>
          <p:cNvPr id="153" name="Google Shape;153;p25"/>
          <p:cNvSpPr txBox="1">
            <a:spLocks noGrp="1"/>
          </p:cNvSpPr>
          <p:nvPr>
            <p:ph type="body" idx="1"/>
          </p:nvPr>
        </p:nvSpPr>
        <p:spPr>
          <a:xfrm>
            <a:off x="159300" y="689050"/>
            <a:ext cx="8846100" cy="445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Oswald"/>
                <a:ea typeface="Oswald"/>
                <a:cs typeface="Oswald"/>
                <a:sym typeface="Oswald"/>
              </a:rPr>
              <a:t>WORKED WELL</a:t>
            </a:r>
            <a:endParaRPr b="1">
              <a:latin typeface="Oswald"/>
              <a:ea typeface="Oswald"/>
              <a:cs typeface="Oswald"/>
              <a:sym typeface="Oswald"/>
            </a:endParaRPr>
          </a:p>
          <a:p>
            <a:pPr marL="457200" lvl="0" indent="-317500" algn="l" rtl="0">
              <a:spcBef>
                <a:spcPts val="1200"/>
              </a:spcBef>
              <a:spcAft>
                <a:spcPts val="0"/>
              </a:spcAft>
              <a:buSzPts val="1400"/>
              <a:buFont typeface="Oswald"/>
              <a:buChar char="●"/>
            </a:pPr>
            <a:r>
              <a:rPr lang="en">
                <a:latin typeface="Oswald"/>
                <a:ea typeface="Oswald"/>
                <a:cs typeface="Oswald"/>
                <a:sym typeface="Oswald"/>
              </a:rPr>
              <a:t>More MC practice + discourse weekly</a:t>
            </a:r>
            <a:endParaRPr>
              <a:latin typeface="Oswald"/>
              <a:ea typeface="Oswald"/>
              <a:cs typeface="Oswald"/>
              <a:sym typeface="Oswald"/>
            </a:endParaRPr>
          </a:p>
          <a:p>
            <a:pPr marL="457200" lvl="0" indent="-317500" algn="l" rtl="0">
              <a:spcBef>
                <a:spcPts val="0"/>
              </a:spcBef>
              <a:spcAft>
                <a:spcPts val="0"/>
              </a:spcAft>
              <a:buSzPts val="1400"/>
              <a:buFont typeface="Oswald"/>
              <a:buChar char="●"/>
            </a:pPr>
            <a:r>
              <a:rPr lang="en">
                <a:latin typeface="Oswald"/>
                <a:ea typeface="Oswald"/>
                <a:cs typeface="Oswald"/>
                <a:sym typeface="Oswald"/>
              </a:rPr>
              <a:t>ELA 2 with differentiation </a:t>
            </a:r>
            <a:endParaRPr>
              <a:latin typeface="Oswald"/>
              <a:ea typeface="Oswald"/>
              <a:cs typeface="Oswald"/>
              <a:sym typeface="Oswald"/>
            </a:endParaRPr>
          </a:p>
          <a:p>
            <a:pPr marL="0" lvl="0" indent="0" algn="l" rtl="0">
              <a:spcBef>
                <a:spcPts val="1200"/>
              </a:spcBef>
              <a:spcAft>
                <a:spcPts val="0"/>
              </a:spcAft>
              <a:buNone/>
            </a:pPr>
            <a:r>
              <a:rPr lang="en" b="1">
                <a:latin typeface="Oswald"/>
                <a:ea typeface="Oswald"/>
                <a:cs typeface="Oswald"/>
                <a:sym typeface="Oswald"/>
              </a:rPr>
              <a:t>NEEDS TO CHANGE</a:t>
            </a:r>
            <a:endParaRPr b="1">
              <a:latin typeface="Oswald"/>
              <a:ea typeface="Oswald"/>
              <a:cs typeface="Oswald"/>
              <a:sym typeface="Oswald"/>
            </a:endParaRPr>
          </a:p>
          <a:p>
            <a:pPr marL="457200" lvl="0" indent="-317500" algn="l" rtl="0">
              <a:spcBef>
                <a:spcPts val="1200"/>
              </a:spcBef>
              <a:spcAft>
                <a:spcPts val="0"/>
              </a:spcAft>
              <a:buSzPts val="1400"/>
              <a:buFont typeface="Oswald"/>
              <a:buChar char="●"/>
            </a:pPr>
            <a:r>
              <a:rPr lang="en">
                <a:latin typeface="Oswald"/>
                <a:ea typeface="Oswald"/>
                <a:cs typeface="Oswald"/>
                <a:sym typeface="Oswald"/>
              </a:rPr>
              <a:t>Independent reading and stamina (less scaffolding)</a:t>
            </a:r>
            <a:endParaRPr>
              <a:latin typeface="Oswald"/>
              <a:ea typeface="Oswald"/>
              <a:cs typeface="Oswald"/>
              <a:sym typeface="Oswald"/>
            </a:endParaRPr>
          </a:p>
          <a:p>
            <a:pPr marL="457200" lvl="0" indent="-317500" algn="l" rtl="0">
              <a:spcBef>
                <a:spcPts val="0"/>
              </a:spcBef>
              <a:spcAft>
                <a:spcPts val="0"/>
              </a:spcAft>
              <a:buSzPts val="1400"/>
              <a:buFont typeface="Oswald"/>
              <a:buChar char="●"/>
            </a:pPr>
            <a:r>
              <a:rPr lang="en">
                <a:latin typeface="Oswald"/>
                <a:ea typeface="Oswald"/>
                <a:cs typeface="Oswald"/>
                <a:sym typeface="Oswald"/>
              </a:rPr>
              <a:t>More discourse around Part A and B questions</a:t>
            </a:r>
            <a:endParaRPr>
              <a:latin typeface="Oswald"/>
              <a:ea typeface="Oswald"/>
              <a:cs typeface="Oswald"/>
              <a:sym typeface="Oswald"/>
            </a:endParaRPr>
          </a:p>
          <a:p>
            <a:pPr marL="457200" lvl="0" indent="-317500" algn="l" rtl="0">
              <a:spcBef>
                <a:spcPts val="0"/>
              </a:spcBef>
              <a:spcAft>
                <a:spcPts val="0"/>
              </a:spcAft>
              <a:buSzPts val="1400"/>
              <a:buFont typeface="Oswald"/>
              <a:buChar char="●"/>
            </a:pPr>
            <a:r>
              <a:rPr lang="en">
                <a:latin typeface="Oswald"/>
                <a:ea typeface="Oswald"/>
                <a:cs typeface="Oswald"/>
                <a:sym typeface="Oswald"/>
              </a:rPr>
              <a:t>More discourse on 2 close answers - how to delineate from true vs BEST</a:t>
            </a:r>
            <a:endParaRPr>
              <a:latin typeface="Oswald"/>
              <a:ea typeface="Oswald"/>
              <a:cs typeface="Oswald"/>
              <a:sym typeface="Oswald"/>
            </a:endParaRPr>
          </a:p>
          <a:p>
            <a:pPr marL="457200" lvl="0" indent="-317500" algn="l" rtl="0">
              <a:spcBef>
                <a:spcPts val="0"/>
              </a:spcBef>
              <a:spcAft>
                <a:spcPts val="0"/>
              </a:spcAft>
              <a:buSzPts val="1400"/>
              <a:buFont typeface="Oswald"/>
              <a:buChar char="●"/>
            </a:pPr>
            <a:r>
              <a:rPr lang="en">
                <a:latin typeface="Oswald"/>
                <a:ea typeface="Oswald"/>
                <a:cs typeface="Oswald"/>
                <a:sym typeface="Oswald"/>
              </a:rPr>
              <a:t>More MC revision</a:t>
            </a:r>
            <a:endParaRPr>
              <a:latin typeface="Oswald"/>
              <a:ea typeface="Oswald"/>
              <a:cs typeface="Oswald"/>
              <a:sym typeface="Oswald"/>
            </a:endParaRPr>
          </a:p>
          <a:p>
            <a:pPr marL="457200" lvl="0" indent="-317500" algn="l" rtl="0">
              <a:spcBef>
                <a:spcPts val="0"/>
              </a:spcBef>
              <a:spcAft>
                <a:spcPts val="0"/>
              </a:spcAft>
              <a:buSzPts val="1400"/>
              <a:buFont typeface="Oswald"/>
              <a:buChar char="●"/>
            </a:pPr>
            <a:r>
              <a:rPr lang="en">
                <a:latin typeface="Oswald"/>
                <a:ea typeface="Oswald"/>
                <a:cs typeface="Oswald"/>
                <a:sym typeface="Oswald"/>
              </a:rPr>
              <a:t>More neutral coaching for incorrect AND correct answers to build self-assurance</a:t>
            </a:r>
            <a:endParaRPr>
              <a:latin typeface="Oswald"/>
              <a:ea typeface="Oswald"/>
              <a:cs typeface="Oswald"/>
              <a:sym typeface="Oswald"/>
            </a:endParaRPr>
          </a:p>
          <a:p>
            <a:pPr marL="914400" lvl="1" indent="-317500" algn="l" rtl="0">
              <a:spcBef>
                <a:spcPts val="0"/>
              </a:spcBef>
              <a:spcAft>
                <a:spcPts val="0"/>
              </a:spcAft>
              <a:buSzPts val="1400"/>
              <a:buFont typeface="Oswald"/>
              <a:buChar char="○"/>
            </a:pPr>
            <a:r>
              <a:rPr lang="en" sz="1400" i="1">
                <a:latin typeface="Oswald"/>
                <a:ea typeface="Oswald"/>
                <a:cs typeface="Oswald"/>
                <a:sym typeface="Oswald"/>
              </a:rPr>
              <a:t>Walk me through your process</a:t>
            </a:r>
            <a:r>
              <a:rPr lang="en" sz="1400">
                <a:latin typeface="Oswald"/>
                <a:ea typeface="Oswald"/>
                <a:cs typeface="Oswald"/>
                <a:sym typeface="Oswald"/>
              </a:rPr>
              <a:t>… </a:t>
            </a:r>
            <a:r>
              <a:rPr lang="en" sz="1400" i="1">
                <a:latin typeface="Oswald"/>
                <a:ea typeface="Oswald"/>
                <a:cs typeface="Oswald"/>
                <a:sym typeface="Oswald"/>
              </a:rPr>
              <a:t>How did you answer this question</a:t>
            </a:r>
            <a:r>
              <a:rPr lang="en" sz="1400">
                <a:latin typeface="Oswald"/>
                <a:ea typeface="Oswald"/>
                <a:cs typeface="Oswald"/>
                <a:sym typeface="Oswald"/>
              </a:rPr>
              <a:t>…</a:t>
            </a:r>
            <a:r>
              <a:rPr lang="en" sz="1400" i="1">
                <a:latin typeface="Oswald"/>
                <a:ea typeface="Oswald"/>
                <a:cs typeface="Oswald"/>
                <a:sym typeface="Oswald"/>
              </a:rPr>
              <a:t> How did you determine which close answer was the BEST?</a:t>
            </a:r>
            <a:endParaRPr sz="1400" i="1">
              <a:latin typeface="Oswald"/>
              <a:ea typeface="Oswald"/>
              <a:cs typeface="Oswald"/>
              <a:sym typeface="Oswald"/>
            </a:endParaRPr>
          </a:p>
          <a:p>
            <a:pPr marL="0" lvl="0" indent="0" algn="l" rtl="0">
              <a:spcBef>
                <a:spcPts val="1200"/>
              </a:spcBef>
              <a:spcAft>
                <a:spcPts val="0"/>
              </a:spcAft>
              <a:buNone/>
            </a:pPr>
            <a:r>
              <a:rPr lang="en" b="1">
                <a:latin typeface="Oswald"/>
                <a:ea typeface="Oswald"/>
                <a:cs typeface="Oswald"/>
                <a:sym typeface="Oswald"/>
              </a:rPr>
              <a:t>A-F: HOW WELL DID I DRIVE DATA BETWEEN IA 1 &amp; 2?</a:t>
            </a:r>
            <a:endParaRPr b="1">
              <a:latin typeface="Oswald"/>
              <a:ea typeface="Oswald"/>
              <a:cs typeface="Oswald"/>
              <a:sym typeface="Oswald"/>
            </a:endParaRPr>
          </a:p>
          <a:p>
            <a:pPr marL="457200" lvl="0" indent="-317500" algn="l" rtl="0">
              <a:spcBef>
                <a:spcPts val="1200"/>
              </a:spcBef>
              <a:spcAft>
                <a:spcPts val="0"/>
              </a:spcAft>
              <a:buSzPts val="1400"/>
              <a:buFont typeface="Oswald"/>
              <a:buChar char="●"/>
            </a:pPr>
            <a:r>
              <a:rPr lang="en">
                <a:latin typeface="Oswald"/>
                <a:ea typeface="Oswald"/>
                <a:cs typeface="Oswald"/>
                <a:sym typeface="Oswald"/>
              </a:rPr>
              <a:t>Score: B</a:t>
            </a:r>
            <a:endParaRPr>
              <a:latin typeface="Oswald"/>
              <a:ea typeface="Oswald"/>
              <a:cs typeface="Oswald"/>
              <a:sym typeface="Oswald"/>
            </a:endParaRPr>
          </a:p>
          <a:p>
            <a:pPr marL="457200" lvl="0" indent="-317500" algn="l" rtl="0">
              <a:spcBef>
                <a:spcPts val="0"/>
              </a:spcBef>
              <a:spcAft>
                <a:spcPts val="0"/>
              </a:spcAft>
              <a:buSzPts val="1400"/>
              <a:buFont typeface="Oswald"/>
              <a:buChar char="●"/>
            </a:pPr>
            <a:r>
              <a:rPr lang="en">
                <a:latin typeface="Oswald"/>
                <a:ea typeface="Oswald"/>
                <a:cs typeface="Oswald"/>
                <a:sym typeface="Oswald"/>
              </a:rPr>
              <a:t>Weaknesses: not enough writing feedback and revision; over scaffolding IR; too much coaching of priority students </a:t>
            </a:r>
            <a:endParaRPr>
              <a:latin typeface="Oswald"/>
              <a:ea typeface="Oswald"/>
              <a:cs typeface="Oswald"/>
              <a:sym typeface="Oswald"/>
            </a:endParaRPr>
          </a:p>
        </p:txBody>
      </p:sp>
      <p:pic>
        <p:nvPicPr>
          <p:cNvPr id="154" name="Google Shape;154;p25"/>
          <p:cNvPicPr preferRelativeResize="0"/>
          <p:nvPr/>
        </p:nvPicPr>
        <p:blipFill>
          <a:blip r:embed="rId3">
            <a:alphaModFix/>
          </a:blip>
          <a:stretch>
            <a:fillRect/>
          </a:stretch>
        </p:blipFill>
        <p:spPr>
          <a:xfrm>
            <a:off x="8113650" y="0"/>
            <a:ext cx="1030349" cy="12161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6"/>
          <p:cNvSpPr txBox="1">
            <a:spLocks noGrp="1"/>
          </p:cNvSpPr>
          <p:nvPr>
            <p:ph type="title" idx="4294967295"/>
          </p:nvPr>
        </p:nvSpPr>
        <p:spPr>
          <a:xfrm>
            <a:off x="191050" y="6925"/>
            <a:ext cx="8679900" cy="162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520" b="1">
                <a:solidFill>
                  <a:srgbClr val="CC0000"/>
                </a:solidFill>
                <a:latin typeface="Oswald"/>
                <a:ea typeface="Oswald"/>
                <a:cs typeface="Oswald"/>
                <a:sym typeface="Oswald"/>
              </a:rPr>
              <a:t>8G ELA IA2 - High Level Data</a:t>
            </a:r>
            <a:endParaRPr sz="3520" b="1">
              <a:solidFill>
                <a:srgbClr val="CC0000"/>
              </a:solidFill>
              <a:latin typeface="Oswald"/>
              <a:ea typeface="Oswald"/>
              <a:cs typeface="Oswald"/>
              <a:sym typeface="Oswald"/>
            </a:endParaRPr>
          </a:p>
        </p:txBody>
      </p:sp>
      <p:sp>
        <p:nvSpPr>
          <p:cNvPr id="160" name="Google Shape;160;p26"/>
          <p:cNvSpPr/>
          <p:nvPr/>
        </p:nvSpPr>
        <p:spPr>
          <a:xfrm>
            <a:off x="1061550" y="702025"/>
            <a:ext cx="7224600" cy="4110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100" b="1"/>
              <a:t>MCAS GOALS 8G = 55% M + E; &lt;10%NM</a:t>
            </a:r>
            <a:endParaRPr sz="2100" b="1"/>
          </a:p>
        </p:txBody>
      </p:sp>
      <p:graphicFrame>
        <p:nvGraphicFramePr>
          <p:cNvPr id="161" name="Google Shape;161;p26"/>
          <p:cNvGraphicFramePr/>
          <p:nvPr/>
        </p:nvGraphicFramePr>
        <p:xfrm>
          <a:off x="1870400" y="1322550"/>
          <a:ext cx="3000000" cy="3000000"/>
        </p:xfrm>
        <a:graphic>
          <a:graphicData uri="http://schemas.openxmlformats.org/drawingml/2006/table">
            <a:tbl>
              <a:tblPr>
                <a:noFill/>
                <a:tableStyleId>{3943089E-0070-4480-AA3F-DC2B1CBA2EA7}</a:tableStyleId>
              </a:tblPr>
              <a:tblGrid>
                <a:gridCol w="2817650">
                  <a:extLst>
                    <a:ext uri="{9D8B030D-6E8A-4147-A177-3AD203B41FA5}">
                      <a16:colId xmlns:a16="http://schemas.microsoft.com/office/drawing/2014/main" val="20000"/>
                    </a:ext>
                  </a:extLst>
                </a:gridCol>
                <a:gridCol w="2817650">
                  <a:extLst>
                    <a:ext uri="{9D8B030D-6E8A-4147-A177-3AD203B41FA5}">
                      <a16:colId xmlns:a16="http://schemas.microsoft.com/office/drawing/2014/main" val="20001"/>
                    </a:ext>
                  </a:extLst>
                </a:gridCol>
              </a:tblGrid>
              <a:tr h="357900">
                <a:tc gridSpan="2">
                  <a:txBody>
                    <a:bodyPr/>
                    <a:lstStyle/>
                    <a:p>
                      <a:pPr marL="0" lvl="0" indent="0" algn="ctr" rtl="0">
                        <a:spcBef>
                          <a:spcPts val="0"/>
                        </a:spcBef>
                        <a:spcAft>
                          <a:spcPts val="0"/>
                        </a:spcAft>
                        <a:buNone/>
                      </a:pPr>
                      <a:r>
                        <a:rPr lang="en" sz="1500" b="1"/>
                        <a:t>Progress Towards &lt; &gt;G ELA MCAS Goals</a:t>
                      </a:r>
                      <a:endParaRPr sz="1500" b="1"/>
                    </a:p>
                  </a:txBody>
                  <a:tcPr marL="91425" marR="91425" marT="91425" marB="91425">
                    <a:solidFill>
                      <a:schemeClr val="lt1"/>
                    </a:solidFill>
                  </a:tcPr>
                </a:tc>
                <a:tc hMerge="1">
                  <a:txBody>
                    <a:bodyPr/>
                    <a:lstStyle/>
                    <a:p>
                      <a:endParaRPr lang="en-US"/>
                    </a:p>
                  </a:txBody>
                  <a:tcPr/>
                </a:tc>
                <a:extLst>
                  <a:ext uri="{0D108BD9-81ED-4DB2-BD59-A6C34878D82A}">
                    <a16:rowId xmlns:a16="http://schemas.microsoft.com/office/drawing/2014/main" val="10000"/>
                  </a:ext>
                </a:extLst>
              </a:tr>
              <a:tr h="357900">
                <a:tc>
                  <a:txBody>
                    <a:bodyPr/>
                    <a:lstStyle/>
                    <a:p>
                      <a:pPr marL="0" lvl="0" indent="0" algn="ctr" rtl="0">
                        <a:spcBef>
                          <a:spcPts val="0"/>
                        </a:spcBef>
                        <a:spcAft>
                          <a:spcPts val="0"/>
                        </a:spcAft>
                        <a:buNone/>
                      </a:pPr>
                      <a:r>
                        <a:rPr lang="en" sz="1600"/>
                        <a:t>M + E: 14%</a:t>
                      </a:r>
                      <a:endParaRPr sz="1600"/>
                    </a:p>
                  </a:txBody>
                  <a:tcPr marL="91425" marR="91425" marT="91425" marB="91425"/>
                </a:tc>
                <a:tc>
                  <a:txBody>
                    <a:bodyPr/>
                    <a:lstStyle/>
                    <a:p>
                      <a:pPr marL="0" lvl="0" indent="0" algn="ctr" rtl="0">
                        <a:spcBef>
                          <a:spcPts val="0"/>
                        </a:spcBef>
                        <a:spcAft>
                          <a:spcPts val="0"/>
                        </a:spcAft>
                        <a:buNone/>
                      </a:pPr>
                      <a:r>
                        <a:rPr lang="en" sz="1600"/>
                        <a:t>NM: 27%</a:t>
                      </a:r>
                      <a:endParaRPr sz="1600"/>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7"/>
          <p:cNvSpPr txBox="1">
            <a:spLocks noGrp="1"/>
          </p:cNvSpPr>
          <p:nvPr>
            <p:ph type="title"/>
          </p:nvPr>
        </p:nvSpPr>
        <p:spPr>
          <a:xfrm>
            <a:off x="311700" y="455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Oswald"/>
                <a:ea typeface="Oswald"/>
                <a:cs typeface="Oswald"/>
                <a:sym typeface="Oswald"/>
              </a:rPr>
              <a:t>Gradewide Headline</a:t>
            </a:r>
            <a:endParaRPr sz="3020" b="1">
              <a:solidFill>
                <a:srgbClr val="CC0000"/>
              </a:solidFill>
              <a:latin typeface="Oswald"/>
              <a:ea typeface="Oswald"/>
              <a:cs typeface="Oswald"/>
              <a:sym typeface="Oswald"/>
            </a:endParaRPr>
          </a:p>
        </p:txBody>
      </p:sp>
      <p:sp>
        <p:nvSpPr>
          <p:cNvPr id="167" name="Google Shape;167;p27"/>
          <p:cNvSpPr txBox="1">
            <a:spLocks noGrp="1"/>
          </p:cNvSpPr>
          <p:nvPr>
            <p:ph type="body" idx="1"/>
          </p:nvPr>
        </p:nvSpPr>
        <p:spPr>
          <a:xfrm>
            <a:off x="311700" y="1152475"/>
            <a:ext cx="8684400" cy="380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600">
              <a:latin typeface="Oswald"/>
              <a:ea typeface="Oswald"/>
              <a:cs typeface="Oswald"/>
              <a:sym typeface="Oswald"/>
            </a:endParaRPr>
          </a:p>
          <a:p>
            <a:pPr marL="0" lvl="0" indent="0" algn="l" rtl="0">
              <a:spcBef>
                <a:spcPts val="1200"/>
              </a:spcBef>
              <a:spcAft>
                <a:spcPts val="0"/>
              </a:spcAft>
              <a:buNone/>
            </a:pPr>
            <a:endParaRPr sz="2600">
              <a:latin typeface="Oswald"/>
              <a:ea typeface="Oswald"/>
              <a:cs typeface="Oswald"/>
              <a:sym typeface="Oswald"/>
            </a:endParaRPr>
          </a:p>
          <a:p>
            <a:pPr marL="0" lvl="0" indent="0" algn="ctr" rtl="0">
              <a:spcBef>
                <a:spcPts val="1200"/>
              </a:spcBef>
              <a:spcAft>
                <a:spcPts val="1200"/>
              </a:spcAft>
              <a:buNone/>
            </a:pPr>
            <a:r>
              <a:rPr lang="en" sz="2600">
                <a:latin typeface="Oswald"/>
                <a:ea typeface="Oswald"/>
                <a:cs typeface="Oswald"/>
                <a:sym typeface="Oswald"/>
              </a:rPr>
              <a:t>We need to be ready for CHALLENGE if we want to see GROWTH . </a:t>
            </a:r>
            <a:endParaRPr sz="2600">
              <a:latin typeface="Oswald"/>
              <a:ea typeface="Oswald"/>
              <a:cs typeface="Oswald"/>
              <a:sym typeface="Oswald"/>
            </a:endParaRPr>
          </a:p>
        </p:txBody>
      </p:sp>
      <p:pic>
        <p:nvPicPr>
          <p:cNvPr id="168" name="Google Shape;168;p27"/>
          <p:cNvPicPr preferRelativeResize="0"/>
          <p:nvPr/>
        </p:nvPicPr>
        <p:blipFill>
          <a:blip r:embed="rId3">
            <a:alphaModFix/>
          </a:blip>
          <a:stretch>
            <a:fillRect/>
          </a:stretch>
        </p:blipFill>
        <p:spPr>
          <a:xfrm>
            <a:off x="8113650" y="0"/>
            <a:ext cx="1030349" cy="12161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8"/>
          <p:cNvSpPr txBox="1">
            <a:spLocks noGrp="1"/>
          </p:cNvSpPr>
          <p:nvPr>
            <p:ph type="title"/>
          </p:nvPr>
        </p:nvSpPr>
        <p:spPr>
          <a:xfrm>
            <a:off x="159300" y="74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Oswald"/>
                <a:ea typeface="Oswald"/>
                <a:cs typeface="Oswald"/>
                <a:sym typeface="Oswald"/>
              </a:rPr>
              <a:t>IA#1 Action Plan Reflection: </a:t>
            </a:r>
            <a:endParaRPr sz="3020" b="1">
              <a:solidFill>
                <a:srgbClr val="CC0000"/>
              </a:solidFill>
              <a:latin typeface="Oswald"/>
              <a:ea typeface="Oswald"/>
              <a:cs typeface="Oswald"/>
              <a:sym typeface="Oswald"/>
            </a:endParaRPr>
          </a:p>
          <a:p>
            <a:pPr marL="457200" lvl="0" indent="-356870" algn="l" rtl="0">
              <a:spcBef>
                <a:spcPts val="0"/>
              </a:spcBef>
              <a:spcAft>
                <a:spcPts val="0"/>
              </a:spcAft>
              <a:buClr>
                <a:srgbClr val="CC0000"/>
              </a:buClr>
              <a:buSzPts val="2020"/>
              <a:buFont typeface="Oswald"/>
              <a:buChar char="-"/>
            </a:pPr>
            <a:r>
              <a:rPr lang="en" sz="2020" b="1">
                <a:solidFill>
                  <a:srgbClr val="CC0000"/>
                </a:solidFill>
                <a:latin typeface="Oswald"/>
                <a:ea typeface="Oswald"/>
                <a:cs typeface="Oswald"/>
                <a:sym typeface="Oswald"/>
              </a:rPr>
              <a:t>What worked well? Keep doing?</a:t>
            </a:r>
            <a:endParaRPr sz="2020" b="1">
              <a:solidFill>
                <a:srgbClr val="CC0000"/>
              </a:solidFill>
              <a:latin typeface="Oswald"/>
              <a:ea typeface="Oswald"/>
              <a:cs typeface="Oswald"/>
              <a:sym typeface="Oswald"/>
            </a:endParaRPr>
          </a:p>
          <a:p>
            <a:pPr marL="0" lvl="0" indent="0" algn="l" rtl="0">
              <a:spcBef>
                <a:spcPts val="0"/>
              </a:spcBef>
              <a:spcAft>
                <a:spcPts val="0"/>
              </a:spcAft>
              <a:buNone/>
            </a:pPr>
            <a:r>
              <a:rPr lang="en" sz="2020">
                <a:solidFill>
                  <a:srgbClr val="CC0000"/>
                </a:solidFill>
                <a:latin typeface="Oswald"/>
                <a:ea typeface="Oswald"/>
                <a:cs typeface="Oswald"/>
                <a:sym typeface="Oswald"/>
              </a:rPr>
              <a:t>Whatever was done with writing earlier in the year needs to be built off of because it is showing up in stronger writing. However, writing needs to be more consistency and skills need to be more nuanced for meeting/exceeding students. Keep driving PQ - sweat MC reasoning… </a:t>
            </a:r>
            <a:endParaRPr sz="2020">
              <a:solidFill>
                <a:srgbClr val="CC0000"/>
              </a:solidFill>
              <a:latin typeface="Oswald"/>
              <a:ea typeface="Oswald"/>
              <a:cs typeface="Oswald"/>
              <a:sym typeface="Oswald"/>
            </a:endParaRPr>
          </a:p>
          <a:p>
            <a:pPr marL="457200" lvl="0" indent="-356870" algn="l" rtl="0">
              <a:spcBef>
                <a:spcPts val="0"/>
              </a:spcBef>
              <a:spcAft>
                <a:spcPts val="0"/>
              </a:spcAft>
              <a:buClr>
                <a:srgbClr val="CC0000"/>
              </a:buClr>
              <a:buSzPts val="2020"/>
              <a:buFont typeface="Oswald"/>
              <a:buChar char="-"/>
            </a:pPr>
            <a:r>
              <a:rPr lang="en" sz="2020" b="1">
                <a:solidFill>
                  <a:srgbClr val="CC0000"/>
                </a:solidFill>
                <a:latin typeface="Oswald"/>
                <a:ea typeface="Oswald"/>
                <a:cs typeface="Oswald"/>
                <a:sym typeface="Oswald"/>
              </a:rPr>
              <a:t>What didn’t work? Needs to be different?</a:t>
            </a:r>
            <a:endParaRPr sz="2020" b="1">
              <a:solidFill>
                <a:srgbClr val="CC0000"/>
              </a:solidFill>
              <a:latin typeface="Oswald"/>
              <a:ea typeface="Oswald"/>
              <a:cs typeface="Oswald"/>
              <a:sym typeface="Oswald"/>
            </a:endParaRPr>
          </a:p>
          <a:p>
            <a:pPr marL="457200" lvl="0" indent="0" algn="l" rtl="0">
              <a:spcBef>
                <a:spcPts val="0"/>
              </a:spcBef>
              <a:spcAft>
                <a:spcPts val="0"/>
              </a:spcAft>
              <a:buNone/>
            </a:pPr>
            <a:r>
              <a:rPr lang="en" sz="2020">
                <a:solidFill>
                  <a:srgbClr val="CC0000"/>
                </a:solidFill>
                <a:latin typeface="Oswald"/>
                <a:ea typeface="Oswald"/>
                <a:cs typeface="Oswald"/>
                <a:sym typeface="Oswald"/>
              </a:rPr>
              <a:t>Consistency in MC practice. We need to be doing work with “close”answer choices as well as part A/B… Especially thinking about students scoring 0 based on wrong selection for pt A for MCAS. We haven’t nailed CI or summary of reading. </a:t>
            </a:r>
            <a:endParaRPr sz="2020">
              <a:solidFill>
                <a:srgbClr val="CC0000"/>
              </a:solidFill>
              <a:latin typeface="Oswald"/>
              <a:ea typeface="Oswald"/>
              <a:cs typeface="Oswald"/>
              <a:sym typeface="Oswald"/>
            </a:endParaRPr>
          </a:p>
          <a:p>
            <a:pPr marL="457200" lvl="0" indent="-356870" algn="l" rtl="0">
              <a:spcBef>
                <a:spcPts val="0"/>
              </a:spcBef>
              <a:spcAft>
                <a:spcPts val="0"/>
              </a:spcAft>
              <a:buClr>
                <a:srgbClr val="CC0000"/>
              </a:buClr>
              <a:buSzPts val="2020"/>
              <a:buFont typeface="Oswald"/>
              <a:buChar char="-"/>
            </a:pPr>
            <a:r>
              <a:rPr lang="en" sz="2020" b="1">
                <a:solidFill>
                  <a:srgbClr val="CC0000"/>
                </a:solidFill>
                <a:latin typeface="Oswald"/>
                <a:ea typeface="Oswald"/>
                <a:cs typeface="Oswald"/>
                <a:sym typeface="Oswald"/>
              </a:rPr>
              <a:t>A - F: How well do you feel you drove data between IAs?</a:t>
            </a:r>
            <a:endParaRPr sz="2020" b="1">
              <a:solidFill>
                <a:srgbClr val="CC0000"/>
              </a:solidFill>
              <a:latin typeface="Oswald"/>
              <a:ea typeface="Oswald"/>
              <a:cs typeface="Oswald"/>
              <a:sym typeface="Oswald"/>
            </a:endParaRPr>
          </a:p>
          <a:p>
            <a:pPr marL="457200" lvl="0" indent="0" algn="l" rtl="0">
              <a:spcBef>
                <a:spcPts val="0"/>
              </a:spcBef>
              <a:spcAft>
                <a:spcPts val="0"/>
              </a:spcAft>
              <a:buNone/>
            </a:pPr>
            <a:r>
              <a:rPr lang="en" sz="2020">
                <a:solidFill>
                  <a:srgbClr val="CC0000"/>
                </a:solidFill>
                <a:latin typeface="Oswald"/>
                <a:ea typeface="Oswald"/>
                <a:cs typeface="Oswald"/>
                <a:sym typeface="Oswald"/>
              </a:rPr>
              <a:t>I think I was feeling more like I was at a B but then when I saw the data I felt more like a C. I felt confident from the uptick of PQ and consistency once mastery felt met… but now I feel like I would have been/will be more meticulous with MC reasoning and CI understanding. </a:t>
            </a:r>
            <a:endParaRPr sz="2020">
              <a:solidFill>
                <a:srgbClr val="CC0000"/>
              </a:solidFill>
              <a:latin typeface="Oswald"/>
              <a:ea typeface="Oswald"/>
              <a:cs typeface="Oswald"/>
              <a:sym typeface="Oswald"/>
            </a:endParaRPr>
          </a:p>
        </p:txBody>
      </p:sp>
      <p:pic>
        <p:nvPicPr>
          <p:cNvPr id="174" name="Google Shape;174;p28"/>
          <p:cNvPicPr preferRelativeResize="0"/>
          <p:nvPr/>
        </p:nvPicPr>
        <p:blipFill>
          <a:blip r:embed="rId3">
            <a:alphaModFix/>
          </a:blip>
          <a:stretch>
            <a:fillRect/>
          </a:stretch>
        </p:blipFill>
        <p:spPr>
          <a:xfrm>
            <a:off x="8113650" y="0"/>
            <a:ext cx="1030349" cy="12161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9"/>
          <p:cNvSpPr txBox="1">
            <a:spLocks noGrp="1"/>
          </p:cNvSpPr>
          <p:nvPr>
            <p:ph type="title" idx="4294967295"/>
          </p:nvPr>
        </p:nvSpPr>
        <p:spPr>
          <a:xfrm>
            <a:off x="191050" y="6925"/>
            <a:ext cx="8679900" cy="162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520" b="1">
                <a:solidFill>
                  <a:srgbClr val="CC0000"/>
                </a:solidFill>
                <a:latin typeface="Oswald"/>
                <a:ea typeface="Oswald"/>
                <a:cs typeface="Oswald"/>
                <a:sym typeface="Oswald"/>
              </a:rPr>
              <a:t>6G Math High Level Data</a:t>
            </a:r>
            <a:endParaRPr sz="3520" b="1">
              <a:solidFill>
                <a:srgbClr val="CC0000"/>
              </a:solidFill>
              <a:latin typeface="Oswald"/>
              <a:ea typeface="Oswald"/>
              <a:cs typeface="Oswald"/>
              <a:sym typeface="Oswald"/>
            </a:endParaRPr>
          </a:p>
        </p:txBody>
      </p:sp>
      <p:sp>
        <p:nvSpPr>
          <p:cNvPr id="180" name="Google Shape;180;p29"/>
          <p:cNvSpPr/>
          <p:nvPr/>
        </p:nvSpPr>
        <p:spPr>
          <a:xfrm>
            <a:off x="1061550" y="702025"/>
            <a:ext cx="7224600" cy="4110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100" b="1"/>
              <a:t>MCAS GOALS </a:t>
            </a:r>
            <a:endParaRPr sz="2100" b="1"/>
          </a:p>
        </p:txBody>
      </p:sp>
      <p:sp>
        <p:nvSpPr>
          <p:cNvPr id="181" name="Google Shape;181;p29"/>
          <p:cNvSpPr txBox="1"/>
          <p:nvPr/>
        </p:nvSpPr>
        <p:spPr>
          <a:xfrm>
            <a:off x="3577775" y="2861625"/>
            <a:ext cx="2236800" cy="1433400"/>
          </a:xfrm>
          <a:prstGeom prst="rect">
            <a:avLst/>
          </a:prstGeom>
          <a:solidFill>
            <a:srgbClr val="A2C4C9"/>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t>AVERAGES</a:t>
            </a:r>
            <a:endParaRPr sz="1200" b="1"/>
          </a:p>
          <a:p>
            <a:pPr marL="0" lvl="0" indent="0" algn="l" rtl="0">
              <a:spcBef>
                <a:spcPts val="0"/>
              </a:spcBef>
              <a:spcAft>
                <a:spcPts val="0"/>
              </a:spcAft>
              <a:buNone/>
            </a:pPr>
            <a:r>
              <a:rPr lang="en" sz="1200" b="1"/>
              <a:t>Overall: 53%</a:t>
            </a:r>
            <a:endParaRPr sz="1200" b="1"/>
          </a:p>
          <a:p>
            <a:pPr marL="0" lvl="0" indent="0" algn="l" rtl="0">
              <a:spcBef>
                <a:spcPts val="0"/>
              </a:spcBef>
              <a:spcAft>
                <a:spcPts val="0"/>
              </a:spcAft>
              <a:buNone/>
            </a:pPr>
            <a:r>
              <a:rPr lang="en" sz="1200" b="1"/>
              <a:t>UMASS: 61%</a:t>
            </a:r>
            <a:endParaRPr sz="1200" b="1"/>
          </a:p>
          <a:p>
            <a:pPr marL="0" lvl="0" indent="0" algn="l" rtl="0">
              <a:spcBef>
                <a:spcPts val="0"/>
              </a:spcBef>
              <a:spcAft>
                <a:spcPts val="0"/>
              </a:spcAft>
              <a:buNone/>
            </a:pPr>
            <a:r>
              <a:rPr lang="en" sz="1200" b="1"/>
              <a:t>HARVARD: 48%</a:t>
            </a:r>
            <a:endParaRPr sz="1200" b="1"/>
          </a:p>
          <a:p>
            <a:pPr marL="0" lvl="0" indent="0" algn="l" rtl="0">
              <a:spcBef>
                <a:spcPts val="0"/>
              </a:spcBef>
              <a:spcAft>
                <a:spcPts val="0"/>
              </a:spcAft>
              <a:buNone/>
            </a:pPr>
            <a:r>
              <a:rPr lang="en" sz="1200" b="1"/>
              <a:t>WILLIAMS: 50%</a:t>
            </a:r>
            <a:endParaRPr sz="1200" b="1"/>
          </a:p>
        </p:txBody>
      </p:sp>
      <p:graphicFrame>
        <p:nvGraphicFramePr>
          <p:cNvPr id="182" name="Google Shape;182;p29"/>
          <p:cNvGraphicFramePr/>
          <p:nvPr/>
        </p:nvGraphicFramePr>
        <p:xfrm>
          <a:off x="1870400" y="1322550"/>
          <a:ext cx="3000000" cy="3000000"/>
        </p:xfrm>
        <a:graphic>
          <a:graphicData uri="http://schemas.openxmlformats.org/drawingml/2006/table">
            <a:tbl>
              <a:tblPr>
                <a:noFill/>
                <a:tableStyleId>{3943089E-0070-4480-AA3F-DC2B1CBA2EA7}</a:tableStyleId>
              </a:tblPr>
              <a:tblGrid>
                <a:gridCol w="2817650">
                  <a:extLst>
                    <a:ext uri="{9D8B030D-6E8A-4147-A177-3AD203B41FA5}">
                      <a16:colId xmlns:a16="http://schemas.microsoft.com/office/drawing/2014/main" val="20000"/>
                    </a:ext>
                  </a:extLst>
                </a:gridCol>
                <a:gridCol w="2817650">
                  <a:extLst>
                    <a:ext uri="{9D8B030D-6E8A-4147-A177-3AD203B41FA5}">
                      <a16:colId xmlns:a16="http://schemas.microsoft.com/office/drawing/2014/main" val="20001"/>
                    </a:ext>
                  </a:extLst>
                </a:gridCol>
              </a:tblGrid>
              <a:tr h="357900">
                <a:tc gridSpan="2">
                  <a:txBody>
                    <a:bodyPr/>
                    <a:lstStyle/>
                    <a:p>
                      <a:pPr marL="0" lvl="0" indent="0" algn="ctr" rtl="0">
                        <a:spcBef>
                          <a:spcPts val="0"/>
                        </a:spcBef>
                        <a:spcAft>
                          <a:spcPts val="0"/>
                        </a:spcAft>
                        <a:buNone/>
                      </a:pPr>
                      <a:r>
                        <a:rPr lang="en" sz="1500" b="1"/>
                        <a:t>Progress Towards MCAS Goals</a:t>
                      </a:r>
                      <a:endParaRPr sz="1500" b="1"/>
                    </a:p>
                  </a:txBody>
                  <a:tcPr marL="91425" marR="91425" marT="91425" marB="91425">
                    <a:solidFill>
                      <a:schemeClr val="lt1"/>
                    </a:solidFill>
                  </a:tcPr>
                </a:tc>
                <a:tc hMerge="1">
                  <a:txBody>
                    <a:bodyPr/>
                    <a:lstStyle/>
                    <a:p>
                      <a:endParaRPr lang="en-US"/>
                    </a:p>
                  </a:txBody>
                  <a:tcPr/>
                </a:tc>
                <a:extLst>
                  <a:ext uri="{0D108BD9-81ED-4DB2-BD59-A6C34878D82A}">
                    <a16:rowId xmlns:a16="http://schemas.microsoft.com/office/drawing/2014/main" val="10000"/>
                  </a:ext>
                </a:extLst>
              </a:tr>
              <a:tr h="357900">
                <a:tc>
                  <a:txBody>
                    <a:bodyPr/>
                    <a:lstStyle/>
                    <a:p>
                      <a:pPr marL="0" lvl="0" indent="0" algn="ctr" rtl="0">
                        <a:spcBef>
                          <a:spcPts val="0"/>
                        </a:spcBef>
                        <a:spcAft>
                          <a:spcPts val="0"/>
                        </a:spcAft>
                        <a:buNone/>
                      </a:pPr>
                      <a:r>
                        <a:rPr lang="en" sz="1600"/>
                        <a:t>M + E: 35%</a:t>
                      </a:r>
                      <a:endParaRPr sz="1600"/>
                    </a:p>
                  </a:txBody>
                  <a:tcPr marL="91425" marR="91425" marT="91425" marB="91425">
                    <a:solidFill>
                      <a:schemeClr val="lt1"/>
                    </a:solidFill>
                  </a:tcPr>
                </a:tc>
                <a:tc>
                  <a:txBody>
                    <a:bodyPr/>
                    <a:lstStyle/>
                    <a:p>
                      <a:pPr marL="0" lvl="0" indent="0" algn="ctr" rtl="0">
                        <a:spcBef>
                          <a:spcPts val="0"/>
                        </a:spcBef>
                        <a:spcAft>
                          <a:spcPts val="0"/>
                        </a:spcAft>
                        <a:buNone/>
                      </a:pPr>
                      <a:r>
                        <a:rPr lang="en" sz="1600"/>
                        <a:t>NM: &lt;25%</a:t>
                      </a:r>
                      <a:endParaRPr sz="1600"/>
                    </a:p>
                  </a:txBody>
                  <a:tcPr marL="91425" marR="91425" marT="91425" marB="91425">
                    <a:solidFill>
                      <a:schemeClr val="lt1"/>
                    </a:solidFill>
                  </a:tcPr>
                </a:tc>
                <a:extLst>
                  <a:ext uri="{0D108BD9-81ED-4DB2-BD59-A6C34878D82A}">
                    <a16:rowId xmlns:a16="http://schemas.microsoft.com/office/drawing/2014/main" val="10001"/>
                  </a:ext>
                </a:extLst>
              </a:tr>
            </a:tbl>
          </a:graphicData>
        </a:graphic>
      </p:graphicFrame>
      <p:sp>
        <p:nvSpPr>
          <p:cNvPr id="183" name="Google Shape;183;p29"/>
          <p:cNvSpPr txBox="1"/>
          <p:nvPr/>
        </p:nvSpPr>
        <p:spPr>
          <a:xfrm>
            <a:off x="6092375" y="2861625"/>
            <a:ext cx="2236800" cy="1433400"/>
          </a:xfrm>
          <a:prstGeom prst="rect">
            <a:avLst/>
          </a:prstGeom>
          <a:solidFill>
            <a:srgbClr val="93C47D"/>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t>CUTS</a:t>
            </a:r>
            <a:endParaRPr sz="1500" b="1"/>
          </a:p>
          <a:p>
            <a:pPr marL="0" lvl="0" indent="0" algn="l" rtl="0">
              <a:spcBef>
                <a:spcPts val="0"/>
              </a:spcBef>
              <a:spcAft>
                <a:spcPts val="0"/>
              </a:spcAft>
              <a:buNone/>
            </a:pPr>
            <a:r>
              <a:rPr lang="en" sz="1500" b="1"/>
              <a:t>&gt; 60: 38%</a:t>
            </a:r>
            <a:endParaRPr sz="1500" b="1"/>
          </a:p>
          <a:p>
            <a:pPr marL="0" lvl="0" indent="0" algn="l" rtl="0">
              <a:spcBef>
                <a:spcPts val="0"/>
              </a:spcBef>
              <a:spcAft>
                <a:spcPts val="0"/>
              </a:spcAft>
              <a:buNone/>
            </a:pPr>
            <a:r>
              <a:rPr lang="en" sz="1500" b="1"/>
              <a:t>&gt; 21: 58%</a:t>
            </a:r>
            <a:endParaRPr sz="1500" b="1"/>
          </a:p>
          <a:p>
            <a:pPr marL="0" lvl="0" indent="0" algn="l" rtl="0">
              <a:spcBef>
                <a:spcPts val="0"/>
              </a:spcBef>
              <a:spcAft>
                <a:spcPts val="0"/>
              </a:spcAft>
              <a:buNone/>
            </a:pPr>
            <a:r>
              <a:rPr lang="en" sz="1500" b="1"/>
              <a:t>&lt; 20: 5%</a:t>
            </a:r>
            <a:endParaRPr sz="1500" b="1"/>
          </a:p>
          <a:p>
            <a:pPr marL="0" lvl="0" indent="0" algn="l" rtl="0">
              <a:spcBef>
                <a:spcPts val="0"/>
              </a:spcBef>
              <a:spcAft>
                <a:spcPts val="0"/>
              </a:spcAft>
              <a:buNone/>
            </a:pPr>
            <a:endParaRPr sz="1500" b="1"/>
          </a:p>
        </p:txBody>
      </p:sp>
      <p:pic>
        <p:nvPicPr>
          <p:cNvPr id="184" name="Google Shape;184;p29"/>
          <p:cNvPicPr preferRelativeResize="0"/>
          <p:nvPr/>
        </p:nvPicPr>
        <p:blipFill>
          <a:blip r:embed="rId3">
            <a:alphaModFix/>
          </a:blip>
          <a:stretch>
            <a:fillRect/>
          </a:stretch>
        </p:blipFill>
        <p:spPr>
          <a:xfrm>
            <a:off x="445900" y="2239313"/>
            <a:ext cx="2279354" cy="26780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0"/>
          <p:cNvSpPr txBox="1">
            <a:spLocks noGrp="1"/>
          </p:cNvSpPr>
          <p:nvPr>
            <p:ph type="title"/>
          </p:nvPr>
        </p:nvSpPr>
        <p:spPr>
          <a:xfrm>
            <a:off x="311700" y="455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Oswald"/>
                <a:ea typeface="Oswald"/>
                <a:cs typeface="Oswald"/>
                <a:sym typeface="Oswald"/>
              </a:rPr>
              <a:t>Math 1 Teacher’s Headline</a:t>
            </a:r>
            <a:endParaRPr sz="3020" b="1">
              <a:solidFill>
                <a:srgbClr val="CC0000"/>
              </a:solidFill>
              <a:latin typeface="Oswald"/>
              <a:ea typeface="Oswald"/>
              <a:cs typeface="Oswald"/>
              <a:sym typeface="Oswald"/>
            </a:endParaRPr>
          </a:p>
        </p:txBody>
      </p:sp>
      <p:sp>
        <p:nvSpPr>
          <p:cNvPr id="190" name="Google Shape;190;p30"/>
          <p:cNvSpPr txBox="1">
            <a:spLocks noGrp="1"/>
          </p:cNvSpPr>
          <p:nvPr>
            <p:ph type="body" idx="1"/>
          </p:nvPr>
        </p:nvSpPr>
        <p:spPr>
          <a:xfrm>
            <a:off x="311700" y="1152475"/>
            <a:ext cx="8684400" cy="38001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2600">
                <a:latin typeface="Oswald"/>
                <a:ea typeface="Oswald"/>
                <a:cs typeface="Oswald"/>
                <a:sym typeface="Oswald"/>
              </a:rPr>
              <a:t>We made it by the skin of our teeth for M+E. Is this foreshadowing MCAS?</a:t>
            </a:r>
            <a:endParaRPr sz="2600">
              <a:latin typeface="Oswald"/>
              <a:ea typeface="Oswald"/>
              <a:cs typeface="Oswald"/>
              <a:sym typeface="Oswald"/>
            </a:endParaRPr>
          </a:p>
        </p:txBody>
      </p:sp>
      <p:pic>
        <p:nvPicPr>
          <p:cNvPr id="191" name="Google Shape;191;p30"/>
          <p:cNvPicPr preferRelativeResize="0"/>
          <p:nvPr/>
        </p:nvPicPr>
        <p:blipFill>
          <a:blip r:embed="rId3">
            <a:alphaModFix/>
          </a:blip>
          <a:stretch>
            <a:fillRect/>
          </a:stretch>
        </p:blipFill>
        <p:spPr>
          <a:xfrm>
            <a:off x="8113650" y="0"/>
            <a:ext cx="1030349" cy="12161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1"/>
          <p:cNvSpPr txBox="1">
            <a:spLocks noGrp="1"/>
          </p:cNvSpPr>
          <p:nvPr>
            <p:ph type="title"/>
          </p:nvPr>
        </p:nvSpPr>
        <p:spPr>
          <a:xfrm>
            <a:off x="159300" y="74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Oswald"/>
                <a:ea typeface="Oswald"/>
                <a:cs typeface="Oswald"/>
                <a:sym typeface="Oswald"/>
              </a:rPr>
              <a:t>IA#1 Math 1 Action Plan Reflection: </a:t>
            </a:r>
            <a:endParaRPr sz="3020" b="1">
              <a:solidFill>
                <a:srgbClr val="CC0000"/>
              </a:solidFill>
              <a:latin typeface="Oswald"/>
              <a:ea typeface="Oswald"/>
              <a:cs typeface="Oswald"/>
              <a:sym typeface="Oswald"/>
            </a:endParaRPr>
          </a:p>
          <a:p>
            <a:pPr marL="457200" lvl="0" indent="-420369" algn="l" rtl="0">
              <a:spcBef>
                <a:spcPts val="0"/>
              </a:spcBef>
              <a:spcAft>
                <a:spcPts val="0"/>
              </a:spcAft>
              <a:buClr>
                <a:srgbClr val="CC0000"/>
              </a:buClr>
              <a:buSzPts val="3020"/>
              <a:buFont typeface="Oswald"/>
              <a:buChar char="-"/>
            </a:pPr>
            <a:r>
              <a:rPr lang="en" sz="3020" b="1">
                <a:solidFill>
                  <a:srgbClr val="CC0000"/>
                </a:solidFill>
                <a:latin typeface="Oswald"/>
                <a:ea typeface="Oswald"/>
                <a:cs typeface="Oswald"/>
                <a:sym typeface="Oswald"/>
              </a:rPr>
              <a:t>What worked well? Keep doing?</a:t>
            </a:r>
            <a:endParaRPr sz="3020" b="1">
              <a:solidFill>
                <a:srgbClr val="CC0000"/>
              </a:solidFill>
              <a:latin typeface="Oswald"/>
              <a:ea typeface="Oswald"/>
              <a:cs typeface="Oswald"/>
              <a:sym typeface="Oswald"/>
            </a:endParaRPr>
          </a:p>
          <a:p>
            <a:pPr marL="457200" lvl="0" indent="-420369" algn="l" rtl="0">
              <a:spcBef>
                <a:spcPts val="0"/>
              </a:spcBef>
              <a:spcAft>
                <a:spcPts val="0"/>
              </a:spcAft>
              <a:buClr>
                <a:srgbClr val="CC0000"/>
              </a:buClr>
              <a:buSzPts val="3020"/>
              <a:buFont typeface="Oswald"/>
              <a:buChar char="-"/>
            </a:pPr>
            <a:r>
              <a:rPr lang="en" sz="3020" b="1">
                <a:solidFill>
                  <a:srgbClr val="CC0000"/>
                </a:solidFill>
                <a:latin typeface="Oswald"/>
                <a:ea typeface="Oswald"/>
                <a:cs typeface="Oswald"/>
                <a:sym typeface="Oswald"/>
              </a:rPr>
              <a:t>What didn’t work? Needs to be different?</a:t>
            </a:r>
            <a:endParaRPr sz="3020" b="1">
              <a:solidFill>
                <a:srgbClr val="CC0000"/>
              </a:solidFill>
              <a:latin typeface="Oswald"/>
              <a:ea typeface="Oswald"/>
              <a:cs typeface="Oswald"/>
              <a:sym typeface="Oswald"/>
            </a:endParaRPr>
          </a:p>
        </p:txBody>
      </p:sp>
      <p:sp>
        <p:nvSpPr>
          <p:cNvPr id="197" name="Google Shape;197;p31"/>
          <p:cNvSpPr txBox="1">
            <a:spLocks noGrp="1"/>
          </p:cNvSpPr>
          <p:nvPr>
            <p:ph type="body" idx="1"/>
          </p:nvPr>
        </p:nvSpPr>
        <p:spPr>
          <a:xfrm>
            <a:off x="6900" y="1867700"/>
            <a:ext cx="8684400" cy="2780100"/>
          </a:xfrm>
          <a:prstGeom prst="rect">
            <a:avLst/>
          </a:prstGeom>
        </p:spPr>
        <p:txBody>
          <a:bodyPr spcFirstLastPara="1" wrap="square" lIns="91425" tIns="91425" rIns="91425" bIns="91425" anchor="t" anchorCtr="0">
            <a:noAutofit/>
          </a:bodyPr>
          <a:lstStyle/>
          <a:p>
            <a:pPr marL="457200" lvl="0" indent="-393700" algn="l" rtl="0">
              <a:spcBef>
                <a:spcPts val="0"/>
              </a:spcBef>
              <a:spcAft>
                <a:spcPts val="0"/>
              </a:spcAft>
              <a:buSzPts val="2600"/>
              <a:buFont typeface="Oswald"/>
              <a:buChar char="-"/>
            </a:pPr>
            <a:r>
              <a:rPr lang="en" sz="2600">
                <a:latin typeface="Oswald"/>
                <a:ea typeface="Oswald"/>
                <a:cs typeface="Oswald"/>
                <a:sym typeface="Oswald"/>
              </a:rPr>
              <a:t>We met goal for M+E.</a:t>
            </a:r>
            <a:endParaRPr sz="2600">
              <a:latin typeface="Oswald"/>
              <a:ea typeface="Oswald"/>
              <a:cs typeface="Oswald"/>
              <a:sym typeface="Oswald"/>
            </a:endParaRPr>
          </a:p>
          <a:p>
            <a:pPr marL="457200" lvl="0" indent="-393700" algn="l" rtl="0">
              <a:spcBef>
                <a:spcPts val="0"/>
              </a:spcBef>
              <a:spcAft>
                <a:spcPts val="0"/>
              </a:spcAft>
              <a:buSzPts val="2600"/>
              <a:buFont typeface="Oswald"/>
              <a:buChar char="-"/>
            </a:pPr>
            <a:r>
              <a:rPr lang="en" sz="2600">
                <a:latin typeface="Oswald"/>
                <a:ea typeface="Oswald"/>
                <a:cs typeface="Oswald"/>
                <a:sym typeface="Oswald"/>
              </a:rPr>
              <a:t>Open-ended responses didn’t answer the question. Students struggle with explaining how they got the answer.</a:t>
            </a:r>
            <a:endParaRPr sz="2600">
              <a:latin typeface="Oswald"/>
              <a:ea typeface="Oswald"/>
              <a:cs typeface="Oswald"/>
              <a:sym typeface="Oswald"/>
            </a:endParaRPr>
          </a:p>
        </p:txBody>
      </p:sp>
      <p:pic>
        <p:nvPicPr>
          <p:cNvPr id="198" name="Google Shape;198;p31"/>
          <p:cNvPicPr preferRelativeResize="0"/>
          <p:nvPr/>
        </p:nvPicPr>
        <p:blipFill>
          <a:blip r:embed="rId3">
            <a:alphaModFix/>
          </a:blip>
          <a:stretch>
            <a:fillRect/>
          </a:stretch>
        </p:blipFill>
        <p:spPr>
          <a:xfrm>
            <a:off x="8113650" y="0"/>
            <a:ext cx="1030349" cy="12161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2"/>
          <p:cNvSpPr txBox="1">
            <a:spLocks noGrp="1"/>
          </p:cNvSpPr>
          <p:nvPr>
            <p:ph type="title" idx="4294967295"/>
          </p:nvPr>
        </p:nvSpPr>
        <p:spPr>
          <a:xfrm>
            <a:off x="191050" y="6925"/>
            <a:ext cx="8679900" cy="162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520" b="1">
                <a:solidFill>
                  <a:srgbClr val="CC0000"/>
                </a:solidFill>
                <a:latin typeface="Oswald"/>
                <a:ea typeface="Oswald"/>
                <a:cs typeface="Oswald"/>
                <a:sym typeface="Oswald"/>
              </a:rPr>
              <a:t>7G Math High Level Data</a:t>
            </a:r>
            <a:endParaRPr sz="3520" b="1">
              <a:solidFill>
                <a:srgbClr val="CC0000"/>
              </a:solidFill>
              <a:latin typeface="Oswald"/>
              <a:ea typeface="Oswald"/>
              <a:cs typeface="Oswald"/>
              <a:sym typeface="Oswald"/>
            </a:endParaRPr>
          </a:p>
        </p:txBody>
      </p:sp>
      <p:sp>
        <p:nvSpPr>
          <p:cNvPr id="204" name="Google Shape;204;p32"/>
          <p:cNvSpPr/>
          <p:nvPr/>
        </p:nvSpPr>
        <p:spPr>
          <a:xfrm>
            <a:off x="1061550" y="702025"/>
            <a:ext cx="7224600" cy="4110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100" b="1"/>
              <a:t>MCAS GOALS </a:t>
            </a:r>
            <a:endParaRPr sz="2100" b="1"/>
          </a:p>
        </p:txBody>
      </p:sp>
      <p:sp>
        <p:nvSpPr>
          <p:cNvPr id="205" name="Google Shape;205;p32"/>
          <p:cNvSpPr txBox="1"/>
          <p:nvPr/>
        </p:nvSpPr>
        <p:spPr>
          <a:xfrm>
            <a:off x="3577775" y="2861625"/>
            <a:ext cx="2236800" cy="1433400"/>
          </a:xfrm>
          <a:prstGeom prst="rect">
            <a:avLst/>
          </a:prstGeom>
          <a:solidFill>
            <a:srgbClr val="A2C4C9"/>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t>AVERAGES: </a:t>
            </a:r>
            <a:endParaRPr sz="1200" b="1"/>
          </a:p>
          <a:p>
            <a:pPr marL="0" lvl="0" indent="0" algn="l" rtl="0">
              <a:spcBef>
                <a:spcPts val="0"/>
              </a:spcBef>
              <a:spcAft>
                <a:spcPts val="0"/>
              </a:spcAft>
              <a:buNone/>
            </a:pPr>
            <a:endParaRPr sz="1200" b="1"/>
          </a:p>
          <a:p>
            <a:pPr marL="457200" lvl="0" indent="-304800" algn="l" rtl="0">
              <a:spcBef>
                <a:spcPts val="0"/>
              </a:spcBef>
              <a:spcAft>
                <a:spcPts val="0"/>
              </a:spcAft>
              <a:buSzPts val="1200"/>
              <a:buChar char="-"/>
            </a:pPr>
            <a:r>
              <a:rPr lang="en" sz="1200" b="1"/>
              <a:t>Overall : 49%</a:t>
            </a:r>
            <a:endParaRPr sz="1200" b="1"/>
          </a:p>
          <a:p>
            <a:pPr marL="457200" lvl="0" indent="-304800" algn="l" rtl="0">
              <a:spcBef>
                <a:spcPts val="0"/>
              </a:spcBef>
              <a:spcAft>
                <a:spcPts val="0"/>
              </a:spcAft>
              <a:buSzPts val="1200"/>
              <a:buChar char="-"/>
            </a:pPr>
            <a:r>
              <a:rPr lang="en" sz="1200" b="1"/>
              <a:t>UCONN: 61%</a:t>
            </a:r>
            <a:endParaRPr sz="1200" b="1"/>
          </a:p>
          <a:p>
            <a:pPr marL="457200" lvl="0" indent="-304800" algn="l" rtl="0">
              <a:spcBef>
                <a:spcPts val="0"/>
              </a:spcBef>
              <a:spcAft>
                <a:spcPts val="0"/>
              </a:spcAft>
              <a:buSzPts val="1200"/>
              <a:buChar char="-"/>
            </a:pPr>
            <a:r>
              <a:rPr lang="en" sz="1200" b="1"/>
              <a:t>BROWN: 44%</a:t>
            </a:r>
            <a:endParaRPr sz="1200" b="1"/>
          </a:p>
          <a:p>
            <a:pPr marL="457200" lvl="0" indent="-304800" algn="l" rtl="0">
              <a:spcBef>
                <a:spcPts val="0"/>
              </a:spcBef>
              <a:spcAft>
                <a:spcPts val="0"/>
              </a:spcAft>
              <a:buSzPts val="1200"/>
              <a:buChar char="-"/>
            </a:pPr>
            <a:r>
              <a:rPr lang="en" sz="1200" b="1"/>
              <a:t>MIDD : 44%</a:t>
            </a:r>
            <a:endParaRPr sz="1200" b="1"/>
          </a:p>
        </p:txBody>
      </p:sp>
      <p:graphicFrame>
        <p:nvGraphicFramePr>
          <p:cNvPr id="206" name="Google Shape;206;p32"/>
          <p:cNvGraphicFramePr/>
          <p:nvPr/>
        </p:nvGraphicFramePr>
        <p:xfrm>
          <a:off x="1870400" y="1322550"/>
          <a:ext cx="3000000" cy="3000000"/>
        </p:xfrm>
        <a:graphic>
          <a:graphicData uri="http://schemas.openxmlformats.org/drawingml/2006/table">
            <a:tbl>
              <a:tblPr>
                <a:noFill/>
                <a:tableStyleId>{3943089E-0070-4480-AA3F-DC2B1CBA2EA7}</a:tableStyleId>
              </a:tblPr>
              <a:tblGrid>
                <a:gridCol w="2817650">
                  <a:extLst>
                    <a:ext uri="{9D8B030D-6E8A-4147-A177-3AD203B41FA5}">
                      <a16:colId xmlns:a16="http://schemas.microsoft.com/office/drawing/2014/main" val="20000"/>
                    </a:ext>
                  </a:extLst>
                </a:gridCol>
                <a:gridCol w="2817650">
                  <a:extLst>
                    <a:ext uri="{9D8B030D-6E8A-4147-A177-3AD203B41FA5}">
                      <a16:colId xmlns:a16="http://schemas.microsoft.com/office/drawing/2014/main" val="20001"/>
                    </a:ext>
                  </a:extLst>
                </a:gridCol>
              </a:tblGrid>
              <a:tr h="357900">
                <a:tc gridSpan="2">
                  <a:txBody>
                    <a:bodyPr/>
                    <a:lstStyle/>
                    <a:p>
                      <a:pPr marL="0" lvl="0" indent="0" algn="ctr" rtl="0">
                        <a:spcBef>
                          <a:spcPts val="0"/>
                        </a:spcBef>
                        <a:spcAft>
                          <a:spcPts val="0"/>
                        </a:spcAft>
                        <a:buNone/>
                      </a:pPr>
                      <a:r>
                        <a:rPr lang="en" sz="1500" b="1"/>
                        <a:t>Progress Towards MCAS Goals</a:t>
                      </a:r>
                      <a:endParaRPr sz="1500" b="1"/>
                    </a:p>
                  </a:txBody>
                  <a:tcPr marL="91425" marR="91425" marT="91425" marB="91425">
                    <a:solidFill>
                      <a:schemeClr val="lt1"/>
                    </a:solidFill>
                  </a:tcPr>
                </a:tc>
                <a:tc hMerge="1">
                  <a:txBody>
                    <a:bodyPr/>
                    <a:lstStyle/>
                    <a:p>
                      <a:endParaRPr lang="en-US"/>
                    </a:p>
                  </a:txBody>
                  <a:tcPr/>
                </a:tc>
                <a:extLst>
                  <a:ext uri="{0D108BD9-81ED-4DB2-BD59-A6C34878D82A}">
                    <a16:rowId xmlns:a16="http://schemas.microsoft.com/office/drawing/2014/main" val="10000"/>
                  </a:ext>
                </a:extLst>
              </a:tr>
              <a:tr h="357900">
                <a:tc>
                  <a:txBody>
                    <a:bodyPr/>
                    <a:lstStyle/>
                    <a:p>
                      <a:pPr marL="0" lvl="0" indent="0" algn="ctr" rtl="0">
                        <a:spcBef>
                          <a:spcPts val="0"/>
                        </a:spcBef>
                        <a:spcAft>
                          <a:spcPts val="0"/>
                        </a:spcAft>
                        <a:buNone/>
                      </a:pPr>
                      <a:r>
                        <a:rPr lang="en" sz="1600"/>
                        <a:t>M + E: 38% </a:t>
                      </a:r>
                      <a:endParaRPr sz="1600"/>
                    </a:p>
                  </a:txBody>
                  <a:tcPr marL="91425" marR="91425" marT="91425" marB="91425">
                    <a:solidFill>
                      <a:srgbClr val="D9EAD3"/>
                    </a:solidFill>
                  </a:tcPr>
                </a:tc>
                <a:tc>
                  <a:txBody>
                    <a:bodyPr/>
                    <a:lstStyle/>
                    <a:p>
                      <a:pPr marL="0" lvl="0" indent="0" algn="ctr" rtl="0">
                        <a:spcBef>
                          <a:spcPts val="0"/>
                        </a:spcBef>
                        <a:spcAft>
                          <a:spcPts val="0"/>
                        </a:spcAft>
                        <a:buNone/>
                      </a:pPr>
                      <a:r>
                        <a:rPr lang="en" sz="1600"/>
                        <a:t>NM:17%</a:t>
                      </a:r>
                      <a:endParaRPr sz="1600"/>
                    </a:p>
                  </a:txBody>
                  <a:tcPr marL="91425" marR="91425" marT="91425" marB="91425">
                    <a:solidFill>
                      <a:srgbClr val="D9EAD3"/>
                    </a:solidFill>
                  </a:tcPr>
                </a:tc>
                <a:extLst>
                  <a:ext uri="{0D108BD9-81ED-4DB2-BD59-A6C34878D82A}">
                    <a16:rowId xmlns:a16="http://schemas.microsoft.com/office/drawing/2014/main" val="10001"/>
                  </a:ext>
                </a:extLst>
              </a:tr>
            </a:tbl>
          </a:graphicData>
        </a:graphic>
      </p:graphicFrame>
      <p:sp>
        <p:nvSpPr>
          <p:cNvPr id="207" name="Google Shape;207;p32"/>
          <p:cNvSpPr txBox="1"/>
          <p:nvPr/>
        </p:nvSpPr>
        <p:spPr>
          <a:xfrm>
            <a:off x="6092375" y="2861625"/>
            <a:ext cx="2236800" cy="1433400"/>
          </a:xfrm>
          <a:prstGeom prst="rect">
            <a:avLst/>
          </a:prstGeom>
          <a:solidFill>
            <a:srgbClr val="93C47D"/>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t>CUTS</a:t>
            </a:r>
            <a:endParaRPr sz="1500" b="1"/>
          </a:p>
          <a:p>
            <a:pPr marL="0" lvl="0" indent="0" algn="l" rtl="0">
              <a:spcBef>
                <a:spcPts val="0"/>
              </a:spcBef>
              <a:spcAft>
                <a:spcPts val="0"/>
              </a:spcAft>
              <a:buNone/>
            </a:pPr>
            <a:endParaRPr sz="1200" b="1"/>
          </a:p>
          <a:p>
            <a:pPr marL="457200" lvl="0" indent="-304800" algn="l" rtl="0">
              <a:spcBef>
                <a:spcPts val="0"/>
              </a:spcBef>
              <a:spcAft>
                <a:spcPts val="0"/>
              </a:spcAft>
              <a:buSzPts val="1200"/>
              <a:buChar char="-"/>
            </a:pPr>
            <a:r>
              <a:rPr lang="en" sz="1200" b="1"/>
              <a:t>&gt; 60% = 38%</a:t>
            </a:r>
            <a:endParaRPr sz="1200" b="1"/>
          </a:p>
          <a:p>
            <a:pPr marL="457200" lvl="0" indent="-304800" algn="l" rtl="0">
              <a:spcBef>
                <a:spcPts val="0"/>
              </a:spcBef>
              <a:spcAft>
                <a:spcPts val="0"/>
              </a:spcAft>
              <a:buSzPts val="1200"/>
              <a:buChar char="-"/>
            </a:pPr>
            <a:r>
              <a:rPr lang="en" sz="1200" b="1"/>
              <a:t>&gt; 21% = 45%</a:t>
            </a:r>
            <a:endParaRPr sz="1200" b="1"/>
          </a:p>
          <a:p>
            <a:pPr marL="457200" lvl="0" indent="-304800" algn="l" rtl="0">
              <a:spcBef>
                <a:spcPts val="0"/>
              </a:spcBef>
              <a:spcAft>
                <a:spcPts val="0"/>
              </a:spcAft>
              <a:buSzPts val="1200"/>
              <a:buChar char="-"/>
            </a:pPr>
            <a:r>
              <a:rPr lang="en" sz="1200" b="1"/>
              <a:t>&lt; 20% = 17%</a:t>
            </a:r>
            <a:endParaRPr sz="1200" b="1"/>
          </a:p>
        </p:txBody>
      </p:sp>
      <p:pic>
        <p:nvPicPr>
          <p:cNvPr id="208" name="Google Shape;208;p32"/>
          <p:cNvPicPr preferRelativeResize="0"/>
          <p:nvPr/>
        </p:nvPicPr>
        <p:blipFill>
          <a:blip r:embed="rId3">
            <a:alphaModFix/>
          </a:blip>
          <a:stretch>
            <a:fillRect/>
          </a:stretch>
        </p:blipFill>
        <p:spPr>
          <a:xfrm>
            <a:off x="851075" y="2644550"/>
            <a:ext cx="1581000" cy="20919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3"/>
          <p:cNvSpPr txBox="1">
            <a:spLocks noGrp="1"/>
          </p:cNvSpPr>
          <p:nvPr>
            <p:ph type="title"/>
          </p:nvPr>
        </p:nvSpPr>
        <p:spPr>
          <a:xfrm>
            <a:off x="159300" y="569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Oswald"/>
                <a:ea typeface="Oswald"/>
                <a:cs typeface="Oswald"/>
                <a:sym typeface="Oswald"/>
              </a:rPr>
              <a:t>GROWTH</a:t>
            </a:r>
            <a:endParaRPr sz="3020" b="1">
              <a:solidFill>
                <a:srgbClr val="CC0000"/>
              </a:solidFill>
              <a:latin typeface="Oswald"/>
              <a:ea typeface="Oswald"/>
              <a:cs typeface="Oswald"/>
              <a:sym typeface="Oswald"/>
            </a:endParaRPr>
          </a:p>
        </p:txBody>
      </p:sp>
      <p:sp>
        <p:nvSpPr>
          <p:cNvPr id="214" name="Google Shape;214;p33"/>
          <p:cNvSpPr txBox="1">
            <a:spLocks noGrp="1"/>
          </p:cNvSpPr>
          <p:nvPr>
            <p:ph type="body" idx="1"/>
          </p:nvPr>
        </p:nvSpPr>
        <p:spPr>
          <a:xfrm>
            <a:off x="104000" y="953650"/>
            <a:ext cx="3046200" cy="399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000">
              <a:latin typeface="Oswald"/>
              <a:ea typeface="Oswald"/>
              <a:cs typeface="Oswald"/>
              <a:sym typeface="Oswald"/>
            </a:endParaRPr>
          </a:p>
          <a:p>
            <a:pPr marL="0" lvl="0" indent="0" algn="l" rtl="0">
              <a:spcBef>
                <a:spcPts val="1200"/>
              </a:spcBef>
              <a:spcAft>
                <a:spcPts val="0"/>
              </a:spcAft>
              <a:buNone/>
            </a:pPr>
            <a:endParaRPr sz="2000">
              <a:latin typeface="Oswald"/>
              <a:ea typeface="Oswald"/>
              <a:cs typeface="Oswald"/>
              <a:sym typeface="Oswald"/>
            </a:endParaRPr>
          </a:p>
          <a:p>
            <a:pPr marL="0" lvl="0" indent="0" algn="l" rtl="0">
              <a:spcBef>
                <a:spcPts val="1200"/>
              </a:spcBef>
              <a:spcAft>
                <a:spcPts val="0"/>
              </a:spcAft>
              <a:buNone/>
            </a:pPr>
            <a:endParaRPr sz="2000">
              <a:latin typeface="Oswald"/>
              <a:ea typeface="Oswald"/>
              <a:cs typeface="Oswald"/>
              <a:sym typeface="Oswald"/>
            </a:endParaRPr>
          </a:p>
          <a:p>
            <a:pPr marL="0" lvl="0" indent="0" algn="l" rtl="0">
              <a:spcBef>
                <a:spcPts val="1200"/>
              </a:spcBef>
              <a:spcAft>
                <a:spcPts val="0"/>
              </a:spcAft>
              <a:buClr>
                <a:schemeClr val="dk1"/>
              </a:buClr>
              <a:buSzPts val="1100"/>
              <a:buFont typeface="Arial"/>
              <a:buNone/>
            </a:pPr>
            <a:r>
              <a:rPr lang="en" sz="2000">
                <a:latin typeface="Oswald"/>
                <a:ea typeface="Oswald"/>
                <a:cs typeface="Oswald"/>
                <a:sym typeface="Oswald"/>
              </a:rPr>
              <a:t> </a:t>
            </a:r>
            <a:endParaRPr sz="2000">
              <a:latin typeface="Oswald"/>
              <a:ea typeface="Oswald"/>
              <a:cs typeface="Oswald"/>
              <a:sym typeface="Oswald"/>
            </a:endParaRPr>
          </a:p>
          <a:p>
            <a:pPr marL="0" lvl="0" indent="0" algn="l" rtl="0">
              <a:spcBef>
                <a:spcPts val="1200"/>
              </a:spcBef>
              <a:spcAft>
                <a:spcPts val="0"/>
              </a:spcAft>
              <a:buNone/>
            </a:pPr>
            <a:endParaRPr sz="2000">
              <a:latin typeface="Oswald"/>
              <a:ea typeface="Oswald"/>
              <a:cs typeface="Oswald"/>
              <a:sym typeface="Oswald"/>
            </a:endParaRPr>
          </a:p>
          <a:p>
            <a:pPr marL="0" lvl="0" indent="0" algn="l" rtl="0">
              <a:spcBef>
                <a:spcPts val="1200"/>
              </a:spcBef>
              <a:spcAft>
                <a:spcPts val="0"/>
              </a:spcAft>
              <a:buNone/>
            </a:pPr>
            <a:endParaRPr sz="2000">
              <a:latin typeface="Oswald"/>
              <a:ea typeface="Oswald"/>
              <a:cs typeface="Oswald"/>
              <a:sym typeface="Oswald"/>
            </a:endParaRPr>
          </a:p>
          <a:p>
            <a:pPr marL="0" lvl="0" indent="0" algn="l" rtl="0">
              <a:spcBef>
                <a:spcPts val="1200"/>
              </a:spcBef>
              <a:spcAft>
                <a:spcPts val="1200"/>
              </a:spcAft>
              <a:buNone/>
            </a:pPr>
            <a:endParaRPr sz="2000">
              <a:latin typeface="Oswald"/>
              <a:ea typeface="Oswald"/>
              <a:cs typeface="Oswald"/>
              <a:sym typeface="Oswald"/>
            </a:endParaRPr>
          </a:p>
        </p:txBody>
      </p:sp>
      <p:pic>
        <p:nvPicPr>
          <p:cNvPr id="215" name="Google Shape;215;p33"/>
          <p:cNvPicPr preferRelativeResize="0"/>
          <p:nvPr/>
        </p:nvPicPr>
        <p:blipFill>
          <a:blip r:embed="rId3">
            <a:alphaModFix/>
          </a:blip>
          <a:stretch>
            <a:fillRect/>
          </a:stretch>
        </p:blipFill>
        <p:spPr>
          <a:xfrm>
            <a:off x="8113650" y="0"/>
            <a:ext cx="1030349" cy="1216150"/>
          </a:xfrm>
          <a:prstGeom prst="rect">
            <a:avLst/>
          </a:prstGeom>
          <a:noFill/>
          <a:ln>
            <a:noFill/>
          </a:ln>
        </p:spPr>
      </p:pic>
      <p:sp>
        <p:nvSpPr>
          <p:cNvPr id="216" name="Google Shape;216;p33"/>
          <p:cNvSpPr txBox="1">
            <a:spLocks noGrp="1"/>
          </p:cNvSpPr>
          <p:nvPr>
            <p:ph type="body" idx="1"/>
          </p:nvPr>
        </p:nvSpPr>
        <p:spPr>
          <a:xfrm>
            <a:off x="509200" y="1013850"/>
            <a:ext cx="1970400" cy="246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400">
              <a:latin typeface="Oswald"/>
              <a:ea typeface="Oswald"/>
              <a:cs typeface="Oswald"/>
              <a:sym typeface="Oswald"/>
            </a:endParaRPr>
          </a:p>
          <a:p>
            <a:pPr marL="0" lvl="0" indent="0" algn="l" rtl="0">
              <a:spcBef>
                <a:spcPts val="1200"/>
              </a:spcBef>
              <a:spcAft>
                <a:spcPts val="0"/>
              </a:spcAft>
              <a:buNone/>
            </a:pPr>
            <a:endParaRPr sz="2000">
              <a:latin typeface="Oswald"/>
              <a:ea typeface="Oswald"/>
              <a:cs typeface="Oswald"/>
              <a:sym typeface="Oswald"/>
            </a:endParaRPr>
          </a:p>
          <a:p>
            <a:pPr marL="0" lvl="0" indent="0" algn="l" rtl="0">
              <a:spcBef>
                <a:spcPts val="1200"/>
              </a:spcBef>
              <a:spcAft>
                <a:spcPts val="0"/>
              </a:spcAft>
              <a:buNone/>
            </a:pPr>
            <a:r>
              <a:rPr lang="en" sz="2000">
                <a:latin typeface="Oswald"/>
                <a:ea typeface="Oswald"/>
                <a:cs typeface="Oswald"/>
                <a:sym typeface="Oswald"/>
              </a:rPr>
              <a:t>71% of students showed growth from IA #1 to IA #2 </a:t>
            </a:r>
            <a:endParaRPr sz="2000">
              <a:latin typeface="Oswald"/>
              <a:ea typeface="Oswald"/>
              <a:cs typeface="Oswald"/>
              <a:sym typeface="Oswald"/>
            </a:endParaRPr>
          </a:p>
          <a:p>
            <a:pPr marL="0" lvl="0" indent="0" algn="l" rtl="0">
              <a:spcBef>
                <a:spcPts val="1200"/>
              </a:spcBef>
              <a:spcAft>
                <a:spcPts val="0"/>
              </a:spcAft>
              <a:buNone/>
            </a:pPr>
            <a:endParaRPr sz="2000">
              <a:latin typeface="Oswald"/>
              <a:ea typeface="Oswald"/>
              <a:cs typeface="Oswald"/>
              <a:sym typeface="Oswald"/>
            </a:endParaRPr>
          </a:p>
          <a:p>
            <a:pPr marL="0" lvl="0" indent="0" algn="l" rtl="0">
              <a:spcBef>
                <a:spcPts val="1200"/>
              </a:spcBef>
              <a:spcAft>
                <a:spcPts val="0"/>
              </a:spcAft>
              <a:buNone/>
            </a:pPr>
            <a:endParaRPr sz="2000">
              <a:latin typeface="Oswald"/>
              <a:ea typeface="Oswald"/>
              <a:cs typeface="Oswald"/>
              <a:sym typeface="Oswald"/>
            </a:endParaRPr>
          </a:p>
          <a:p>
            <a:pPr marL="0" lvl="0" indent="0" algn="l" rtl="0">
              <a:spcBef>
                <a:spcPts val="1200"/>
              </a:spcBef>
              <a:spcAft>
                <a:spcPts val="0"/>
              </a:spcAft>
              <a:buNone/>
            </a:pPr>
            <a:endParaRPr sz="2000">
              <a:latin typeface="Oswald"/>
              <a:ea typeface="Oswald"/>
              <a:cs typeface="Oswald"/>
              <a:sym typeface="Oswald"/>
            </a:endParaRPr>
          </a:p>
          <a:p>
            <a:pPr marL="0" lvl="0" indent="0" algn="l" rtl="0">
              <a:spcBef>
                <a:spcPts val="1200"/>
              </a:spcBef>
              <a:spcAft>
                <a:spcPts val="1200"/>
              </a:spcAft>
              <a:buNone/>
            </a:pPr>
            <a:endParaRPr sz="2000">
              <a:latin typeface="Oswald"/>
              <a:ea typeface="Oswald"/>
              <a:cs typeface="Oswald"/>
              <a:sym typeface="Oswald"/>
            </a:endParaRPr>
          </a:p>
        </p:txBody>
      </p:sp>
      <p:pic>
        <p:nvPicPr>
          <p:cNvPr id="217" name="Google Shape;217;p33"/>
          <p:cNvPicPr preferRelativeResize="0"/>
          <p:nvPr/>
        </p:nvPicPr>
        <p:blipFill>
          <a:blip r:embed="rId4">
            <a:alphaModFix/>
          </a:blip>
          <a:stretch>
            <a:fillRect/>
          </a:stretch>
        </p:blipFill>
        <p:spPr>
          <a:xfrm>
            <a:off x="0" y="1013845"/>
            <a:ext cx="9144003" cy="995660"/>
          </a:xfrm>
          <a:prstGeom prst="rect">
            <a:avLst/>
          </a:prstGeom>
          <a:noFill/>
          <a:ln>
            <a:noFill/>
          </a:ln>
        </p:spPr>
      </p:pic>
      <p:sp>
        <p:nvSpPr>
          <p:cNvPr id="218" name="Google Shape;218;p33"/>
          <p:cNvSpPr txBox="1">
            <a:spLocks noGrp="1"/>
          </p:cNvSpPr>
          <p:nvPr>
            <p:ph type="body" idx="1"/>
          </p:nvPr>
        </p:nvSpPr>
        <p:spPr>
          <a:xfrm>
            <a:off x="3586800" y="1498100"/>
            <a:ext cx="1970400" cy="246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400">
              <a:latin typeface="Oswald"/>
              <a:ea typeface="Oswald"/>
              <a:cs typeface="Oswald"/>
              <a:sym typeface="Oswald"/>
            </a:endParaRPr>
          </a:p>
          <a:p>
            <a:pPr marL="0" lvl="0" indent="0" algn="l" rtl="0">
              <a:spcBef>
                <a:spcPts val="1200"/>
              </a:spcBef>
              <a:spcAft>
                <a:spcPts val="0"/>
              </a:spcAft>
              <a:buNone/>
            </a:pPr>
            <a:r>
              <a:rPr lang="en" sz="2000">
                <a:latin typeface="Oswald"/>
                <a:ea typeface="Oswald"/>
                <a:cs typeface="Oswald"/>
                <a:sym typeface="Oswald"/>
              </a:rPr>
              <a:t>8% of students scored the same score on both IAs  </a:t>
            </a:r>
            <a:endParaRPr sz="2000">
              <a:latin typeface="Oswald"/>
              <a:ea typeface="Oswald"/>
              <a:cs typeface="Oswald"/>
              <a:sym typeface="Oswald"/>
            </a:endParaRPr>
          </a:p>
          <a:p>
            <a:pPr marL="0" lvl="0" indent="0" algn="l" rtl="0">
              <a:spcBef>
                <a:spcPts val="1200"/>
              </a:spcBef>
              <a:spcAft>
                <a:spcPts val="0"/>
              </a:spcAft>
              <a:buNone/>
            </a:pPr>
            <a:endParaRPr sz="2000">
              <a:latin typeface="Oswald"/>
              <a:ea typeface="Oswald"/>
              <a:cs typeface="Oswald"/>
              <a:sym typeface="Oswald"/>
            </a:endParaRPr>
          </a:p>
          <a:p>
            <a:pPr marL="0" lvl="0" indent="0" algn="l" rtl="0">
              <a:spcBef>
                <a:spcPts val="1200"/>
              </a:spcBef>
              <a:spcAft>
                <a:spcPts val="0"/>
              </a:spcAft>
              <a:buNone/>
            </a:pPr>
            <a:endParaRPr sz="2000">
              <a:latin typeface="Oswald"/>
              <a:ea typeface="Oswald"/>
              <a:cs typeface="Oswald"/>
              <a:sym typeface="Oswald"/>
            </a:endParaRPr>
          </a:p>
          <a:p>
            <a:pPr marL="0" lvl="0" indent="0" algn="l" rtl="0">
              <a:spcBef>
                <a:spcPts val="1200"/>
              </a:spcBef>
              <a:spcAft>
                <a:spcPts val="0"/>
              </a:spcAft>
              <a:buNone/>
            </a:pPr>
            <a:endParaRPr sz="2000">
              <a:latin typeface="Oswald"/>
              <a:ea typeface="Oswald"/>
              <a:cs typeface="Oswald"/>
              <a:sym typeface="Oswald"/>
            </a:endParaRPr>
          </a:p>
          <a:p>
            <a:pPr marL="0" lvl="0" indent="0" algn="l" rtl="0">
              <a:spcBef>
                <a:spcPts val="1200"/>
              </a:spcBef>
              <a:spcAft>
                <a:spcPts val="1200"/>
              </a:spcAft>
              <a:buNone/>
            </a:pPr>
            <a:endParaRPr sz="2000">
              <a:latin typeface="Oswald"/>
              <a:ea typeface="Oswald"/>
              <a:cs typeface="Oswald"/>
              <a:sym typeface="Oswa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77" name="Google Shape;77;p1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78" name="Google Shape;78;p1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4"/>
          <p:cNvSpPr txBox="1">
            <a:spLocks noGrp="1"/>
          </p:cNvSpPr>
          <p:nvPr>
            <p:ph type="title"/>
          </p:nvPr>
        </p:nvSpPr>
        <p:spPr>
          <a:xfrm>
            <a:off x="235500" y="931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Oswald"/>
                <a:ea typeface="Oswald"/>
                <a:cs typeface="Oswald"/>
                <a:sym typeface="Oswald"/>
              </a:rPr>
              <a:t>Math 1</a:t>
            </a:r>
            <a:endParaRPr sz="3020" b="1">
              <a:solidFill>
                <a:srgbClr val="CC0000"/>
              </a:solidFill>
              <a:latin typeface="Oswald"/>
              <a:ea typeface="Oswald"/>
              <a:cs typeface="Oswald"/>
              <a:sym typeface="Oswald"/>
            </a:endParaRPr>
          </a:p>
        </p:txBody>
      </p:sp>
      <p:sp>
        <p:nvSpPr>
          <p:cNvPr id="224" name="Google Shape;224;p34"/>
          <p:cNvSpPr txBox="1">
            <a:spLocks noGrp="1"/>
          </p:cNvSpPr>
          <p:nvPr>
            <p:ph type="body" idx="1"/>
          </p:nvPr>
        </p:nvSpPr>
        <p:spPr>
          <a:xfrm>
            <a:off x="2912500" y="0"/>
            <a:ext cx="3046200" cy="399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Oswald"/>
                <a:ea typeface="Oswald"/>
                <a:cs typeface="Oswald"/>
                <a:sym typeface="Oswald"/>
              </a:rPr>
              <a:t>AREAS OF GROWTH … </a:t>
            </a:r>
            <a:endParaRPr sz="2000">
              <a:latin typeface="Oswald"/>
              <a:ea typeface="Oswald"/>
              <a:cs typeface="Oswald"/>
              <a:sym typeface="Oswald"/>
            </a:endParaRPr>
          </a:p>
          <a:p>
            <a:pPr marL="0" lvl="0" indent="0" algn="l" rtl="0">
              <a:spcBef>
                <a:spcPts val="1200"/>
              </a:spcBef>
              <a:spcAft>
                <a:spcPts val="0"/>
              </a:spcAft>
              <a:buNone/>
            </a:pPr>
            <a:r>
              <a:rPr lang="en" sz="2000" u="sng">
                <a:latin typeface="Oswald"/>
                <a:ea typeface="Oswald"/>
                <a:cs typeface="Oswald"/>
                <a:sym typeface="Oswald"/>
              </a:rPr>
              <a:t>Word Problems/Fractions</a:t>
            </a:r>
            <a:endParaRPr sz="2000" u="sng">
              <a:latin typeface="Oswald"/>
              <a:ea typeface="Oswald"/>
              <a:cs typeface="Oswald"/>
              <a:sym typeface="Oswald"/>
            </a:endParaRPr>
          </a:p>
          <a:p>
            <a:pPr marL="0" lvl="0" indent="0" algn="l" rtl="0">
              <a:spcBef>
                <a:spcPts val="1200"/>
              </a:spcBef>
              <a:spcAft>
                <a:spcPts val="0"/>
              </a:spcAft>
              <a:buNone/>
            </a:pPr>
            <a:r>
              <a:rPr lang="en" sz="1700">
                <a:latin typeface="Oswald"/>
                <a:ea typeface="Oswald"/>
                <a:cs typeface="Oswald"/>
                <a:sym typeface="Oswald"/>
              </a:rPr>
              <a:t>Students scored the lowest when it came to questions with fractions and dividing decimals. </a:t>
            </a:r>
            <a:endParaRPr sz="1700">
              <a:latin typeface="Oswald"/>
              <a:ea typeface="Oswald"/>
              <a:cs typeface="Oswald"/>
              <a:sym typeface="Oswald"/>
            </a:endParaRPr>
          </a:p>
          <a:p>
            <a:pPr marL="0" lvl="0" indent="0" algn="l" rtl="0">
              <a:spcBef>
                <a:spcPts val="1200"/>
              </a:spcBef>
              <a:spcAft>
                <a:spcPts val="0"/>
              </a:spcAft>
              <a:buNone/>
            </a:pPr>
            <a:r>
              <a:rPr lang="en" sz="1700">
                <a:latin typeface="Oswald"/>
                <a:ea typeface="Oswald"/>
                <a:cs typeface="Oswald"/>
                <a:sym typeface="Oswald"/>
              </a:rPr>
              <a:t>With the added bonus of signs. Students are not hyper vigilant of the positive and negative signs. </a:t>
            </a:r>
            <a:endParaRPr sz="1700">
              <a:latin typeface="Oswald"/>
              <a:ea typeface="Oswald"/>
              <a:cs typeface="Oswald"/>
              <a:sym typeface="Oswald"/>
            </a:endParaRPr>
          </a:p>
          <a:p>
            <a:pPr marL="0" lvl="0" indent="0" algn="l" rtl="0">
              <a:spcBef>
                <a:spcPts val="1200"/>
              </a:spcBef>
              <a:spcAft>
                <a:spcPts val="0"/>
              </a:spcAft>
              <a:buNone/>
            </a:pPr>
            <a:r>
              <a:rPr lang="en" sz="2000" u="sng">
                <a:latin typeface="Oswald"/>
                <a:ea typeface="Oswald"/>
                <a:cs typeface="Oswald"/>
                <a:sym typeface="Oswald"/>
              </a:rPr>
              <a:t>Critical Thinking/Logical</a:t>
            </a:r>
            <a:endParaRPr sz="2000" u="sng">
              <a:latin typeface="Oswald"/>
              <a:ea typeface="Oswald"/>
              <a:cs typeface="Oswald"/>
              <a:sym typeface="Oswald"/>
            </a:endParaRPr>
          </a:p>
          <a:p>
            <a:pPr marL="0" lvl="0" indent="0" algn="l" rtl="0">
              <a:spcBef>
                <a:spcPts val="1200"/>
              </a:spcBef>
              <a:spcAft>
                <a:spcPts val="0"/>
              </a:spcAft>
              <a:buClr>
                <a:schemeClr val="dk1"/>
              </a:buClr>
              <a:buSzPts val="1100"/>
              <a:buFont typeface="Arial"/>
              <a:buNone/>
            </a:pPr>
            <a:r>
              <a:rPr lang="en" sz="1500">
                <a:latin typeface="Oswald"/>
                <a:ea typeface="Oswald"/>
                <a:cs typeface="Oswald"/>
                <a:sym typeface="Oswald"/>
              </a:rPr>
              <a:t>Students are not logically thinking about the problem which in turn they are choosing 2nd best answer.</a:t>
            </a:r>
            <a:endParaRPr sz="1500">
              <a:latin typeface="Oswald"/>
              <a:ea typeface="Oswald"/>
              <a:cs typeface="Oswald"/>
              <a:sym typeface="Oswald"/>
            </a:endParaRPr>
          </a:p>
          <a:p>
            <a:pPr marL="0" lvl="0" indent="0" algn="l" rtl="0">
              <a:spcBef>
                <a:spcPts val="1200"/>
              </a:spcBef>
              <a:spcAft>
                <a:spcPts val="0"/>
              </a:spcAft>
              <a:buNone/>
            </a:pPr>
            <a:endParaRPr sz="1700">
              <a:latin typeface="Oswald"/>
              <a:ea typeface="Oswald"/>
              <a:cs typeface="Oswald"/>
              <a:sym typeface="Oswald"/>
            </a:endParaRPr>
          </a:p>
          <a:p>
            <a:pPr marL="0" lvl="0" indent="0" algn="l" rtl="0">
              <a:spcBef>
                <a:spcPts val="1200"/>
              </a:spcBef>
              <a:spcAft>
                <a:spcPts val="0"/>
              </a:spcAft>
              <a:buNone/>
            </a:pPr>
            <a:endParaRPr sz="1700">
              <a:latin typeface="Oswald"/>
              <a:ea typeface="Oswald"/>
              <a:cs typeface="Oswald"/>
              <a:sym typeface="Oswald"/>
            </a:endParaRPr>
          </a:p>
          <a:p>
            <a:pPr marL="0" lvl="0" indent="0" algn="l" rtl="0">
              <a:spcBef>
                <a:spcPts val="1200"/>
              </a:spcBef>
              <a:spcAft>
                <a:spcPts val="0"/>
              </a:spcAft>
              <a:buNone/>
            </a:pPr>
            <a:endParaRPr sz="2000">
              <a:latin typeface="Oswald"/>
              <a:ea typeface="Oswald"/>
              <a:cs typeface="Oswald"/>
              <a:sym typeface="Oswald"/>
            </a:endParaRPr>
          </a:p>
          <a:p>
            <a:pPr marL="0" lvl="0" indent="0" algn="l" rtl="0">
              <a:spcBef>
                <a:spcPts val="1200"/>
              </a:spcBef>
              <a:spcAft>
                <a:spcPts val="1200"/>
              </a:spcAft>
              <a:buClr>
                <a:schemeClr val="dk1"/>
              </a:buClr>
              <a:buSzPts val="1100"/>
              <a:buFont typeface="Arial"/>
              <a:buNone/>
            </a:pPr>
            <a:endParaRPr sz="1200">
              <a:latin typeface="Oswald"/>
              <a:ea typeface="Oswald"/>
              <a:cs typeface="Oswald"/>
              <a:sym typeface="Oswald"/>
            </a:endParaRPr>
          </a:p>
        </p:txBody>
      </p:sp>
      <p:pic>
        <p:nvPicPr>
          <p:cNvPr id="225" name="Google Shape;225;p34"/>
          <p:cNvPicPr preferRelativeResize="0"/>
          <p:nvPr/>
        </p:nvPicPr>
        <p:blipFill>
          <a:blip r:embed="rId3">
            <a:alphaModFix/>
          </a:blip>
          <a:stretch>
            <a:fillRect/>
          </a:stretch>
        </p:blipFill>
        <p:spPr>
          <a:xfrm>
            <a:off x="8113650" y="0"/>
            <a:ext cx="1030349" cy="1216150"/>
          </a:xfrm>
          <a:prstGeom prst="rect">
            <a:avLst/>
          </a:prstGeom>
          <a:noFill/>
          <a:ln>
            <a:noFill/>
          </a:ln>
        </p:spPr>
      </p:pic>
      <p:sp>
        <p:nvSpPr>
          <p:cNvPr id="226" name="Google Shape;226;p34"/>
          <p:cNvSpPr txBox="1">
            <a:spLocks noGrp="1"/>
          </p:cNvSpPr>
          <p:nvPr>
            <p:ph type="body" idx="1"/>
          </p:nvPr>
        </p:nvSpPr>
        <p:spPr>
          <a:xfrm>
            <a:off x="6009225" y="1152475"/>
            <a:ext cx="3046200" cy="39909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endParaRPr sz="1600">
              <a:latin typeface="Oswald"/>
              <a:ea typeface="Oswald"/>
              <a:cs typeface="Oswald"/>
              <a:sym typeface="Oswald"/>
            </a:endParaRPr>
          </a:p>
        </p:txBody>
      </p:sp>
      <p:pic>
        <p:nvPicPr>
          <p:cNvPr id="227" name="Google Shape;227;p34"/>
          <p:cNvPicPr preferRelativeResize="0"/>
          <p:nvPr/>
        </p:nvPicPr>
        <p:blipFill>
          <a:blip r:embed="rId4">
            <a:alphaModFix/>
          </a:blip>
          <a:stretch>
            <a:fillRect/>
          </a:stretch>
        </p:blipFill>
        <p:spPr>
          <a:xfrm>
            <a:off x="96900" y="1152475"/>
            <a:ext cx="2765075" cy="21975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5"/>
          <p:cNvSpPr txBox="1">
            <a:spLocks noGrp="1"/>
          </p:cNvSpPr>
          <p:nvPr>
            <p:ph type="title" idx="4294967295"/>
          </p:nvPr>
        </p:nvSpPr>
        <p:spPr>
          <a:xfrm>
            <a:off x="191050" y="6925"/>
            <a:ext cx="8679900" cy="162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520" b="1">
                <a:solidFill>
                  <a:srgbClr val="CC0000"/>
                </a:solidFill>
                <a:latin typeface="Oswald"/>
                <a:ea typeface="Oswald"/>
                <a:cs typeface="Oswald"/>
                <a:sym typeface="Oswald"/>
              </a:rPr>
              <a:t>8G Math High Level Data</a:t>
            </a:r>
            <a:endParaRPr sz="3520" b="1">
              <a:solidFill>
                <a:srgbClr val="CC0000"/>
              </a:solidFill>
              <a:latin typeface="Oswald"/>
              <a:ea typeface="Oswald"/>
              <a:cs typeface="Oswald"/>
              <a:sym typeface="Oswald"/>
            </a:endParaRPr>
          </a:p>
        </p:txBody>
      </p:sp>
      <p:sp>
        <p:nvSpPr>
          <p:cNvPr id="233" name="Google Shape;233;p35"/>
          <p:cNvSpPr/>
          <p:nvPr/>
        </p:nvSpPr>
        <p:spPr>
          <a:xfrm>
            <a:off x="1061550" y="702025"/>
            <a:ext cx="7224600" cy="4110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100" b="1"/>
              <a:t>MCAS GOALS </a:t>
            </a:r>
            <a:endParaRPr sz="2100" b="1"/>
          </a:p>
        </p:txBody>
      </p:sp>
      <p:sp>
        <p:nvSpPr>
          <p:cNvPr id="234" name="Google Shape;234;p35"/>
          <p:cNvSpPr txBox="1"/>
          <p:nvPr/>
        </p:nvSpPr>
        <p:spPr>
          <a:xfrm>
            <a:off x="3524450" y="2861625"/>
            <a:ext cx="2236800" cy="1433400"/>
          </a:xfrm>
          <a:prstGeom prst="rect">
            <a:avLst/>
          </a:prstGeom>
          <a:solidFill>
            <a:srgbClr val="A2C4C9"/>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t>AVERAGE BY HOMEROOM:</a:t>
            </a:r>
            <a:endParaRPr sz="1200" b="1"/>
          </a:p>
          <a:p>
            <a:pPr marL="0" lvl="0" indent="0" algn="l" rtl="0">
              <a:spcBef>
                <a:spcPts val="0"/>
              </a:spcBef>
              <a:spcAft>
                <a:spcPts val="0"/>
              </a:spcAft>
              <a:buNone/>
            </a:pPr>
            <a:endParaRPr sz="1200" b="1"/>
          </a:p>
          <a:p>
            <a:pPr marL="0" lvl="0" indent="0" algn="l" rtl="0">
              <a:spcBef>
                <a:spcPts val="0"/>
              </a:spcBef>
              <a:spcAft>
                <a:spcPts val="0"/>
              </a:spcAft>
              <a:buNone/>
            </a:pPr>
            <a:r>
              <a:rPr lang="en" sz="1200" b="1"/>
              <a:t>Princeton → 59%</a:t>
            </a:r>
            <a:endParaRPr sz="1200" b="1"/>
          </a:p>
          <a:p>
            <a:pPr marL="0" lvl="0" indent="0" algn="l" rtl="0">
              <a:spcBef>
                <a:spcPts val="0"/>
              </a:spcBef>
              <a:spcAft>
                <a:spcPts val="0"/>
              </a:spcAft>
              <a:buNone/>
            </a:pPr>
            <a:r>
              <a:rPr lang="en" sz="1200" b="1"/>
              <a:t>Morehouse → 60%</a:t>
            </a:r>
            <a:endParaRPr sz="1200" b="1"/>
          </a:p>
          <a:p>
            <a:pPr marL="0" lvl="0" indent="0" algn="l" rtl="0">
              <a:spcBef>
                <a:spcPts val="0"/>
              </a:spcBef>
              <a:spcAft>
                <a:spcPts val="0"/>
              </a:spcAft>
              <a:buNone/>
            </a:pPr>
            <a:r>
              <a:rPr lang="en" sz="1200" b="1"/>
              <a:t>Spelman → 66%</a:t>
            </a:r>
            <a:endParaRPr sz="1200" b="1"/>
          </a:p>
        </p:txBody>
      </p:sp>
      <p:graphicFrame>
        <p:nvGraphicFramePr>
          <p:cNvPr id="235" name="Google Shape;235;p35"/>
          <p:cNvGraphicFramePr/>
          <p:nvPr/>
        </p:nvGraphicFramePr>
        <p:xfrm>
          <a:off x="1870400" y="1322550"/>
          <a:ext cx="3000000" cy="3000000"/>
        </p:xfrm>
        <a:graphic>
          <a:graphicData uri="http://schemas.openxmlformats.org/drawingml/2006/table">
            <a:tbl>
              <a:tblPr>
                <a:noFill/>
                <a:tableStyleId>{3943089E-0070-4480-AA3F-DC2B1CBA2EA7}</a:tableStyleId>
              </a:tblPr>
              <a:tblGrid>
                <a:gridCol w="2817650">
                  <a:extLst>
                    <a:ext uri="{9D8B030D-6E8A-4147-A177-3AD203B41FA5}">
                      <a16:colId xmlns:a16="http://schemas.microsoft.com/office/drawing/2014/main" val="20000"/>
                    </a:ext>
                  </a:extLst>
                </a:gridCol>
                <a:gridCol w="2817650">
                  <a:extLst>
                    <a:ext uri="{9D8B030D-6E8A-4147-A177-3AD203B41FA5}">
                      <a16:colId xmlns:a16="http://schemas.microsoft.com/office/drawing/2014/main" val="20001"/>
                    </a:ext>
                  </a:extLst>
                </a:gridCol>
              </a:tblGrid>
              <a:tr h="357900">
                <a:tc gridSpan="2">
                  <a:txBody>
                    <a:bodyPr/>
                    <a:lstStyle/>
                    <a:p>
                      <a:pPr marL="0" lvl="0" indent="0" algn="ctr" rtl="0">
                        <a:spcBef>
                          <a:spcPts val="0"/>
                        </a:spcBef>
                        <a:spcAft>
                          <a:spcPts val="0"/>
                        </a:spcAft>
                        <a:buNone/>
                      </a:pPr>
                      <a:r>
                        <a:rPr lang="en" sz="1500" b="1"/>
                        <a:t>Progress Towards MCAS Goals</a:t>
                      </a:r>
                      <a:endParaRPr sz="1500" b="1"/>
                    </a:p>
                  </a:txBody>
                  <a:tcPr marL="91425" marR="91425" marT="91425" marB="91425">
                    <a:solidFill>
                      <a:schemeClr val="lt1"/>
                    </a:solidFill>
                  </a:tcPr>
                </a:tc>
                <a:tc hMerge="1">
                  <a:txBody>
                    <a:bodyPr/>
                    <a:lstStyle/>
                    <a:p>
                      <a:endParaRPr lang="en-US"/>
                    </a:p>
                  </a:txBody>
                  <a:tcPr/>
                </a:tc>
                <a:extLst>
                  <a:ext uri="{0D108BD9-81ED-4DB2-BD59-A6C34878D82A}">
                    <a16:rowId xmlns:a16="http://schemas.microsoft.com/office/drawing/2014/main" val="10000"/>
                  </a:ext>
                </a:extLst>
              </a:tr>
              <a:tr h="357900">
                <a:tc>
                  <a:txBody>
                    <a:bodyPr/>
                    <a:lstStyle/>
                    <a:p>
                      <a:pPr marL="0" lvl="0" indent="0" algn="ctr" rtl="0">
                        <a:spcBef>
                          <a:spcPts val="0"/>
                        </a:spcBef>
                        <a:spcAft>
                          <a:spcPts val="0"/>
                        </a:spcAft>
                        <a:buNone/>
                      </a:pPr>
                      <a:r>
                        <a:rPr lang="en" sz="1600"/>
                        <a:t>M + E: 52%</a:t>
                      </a:r>
                      <a:endParaRPr sz="1600"/>
                    </a:p>
                  </a:txBody>
                  <a:tcPr marL="91425" marR="91425" marT="91425" marB="91425">
                    <a:solidFill>
                      <a:schemeClr val="lt1"/>
                    </a:solidFill>
                  </a:tcPr>
                </a:tc>
                <a:tc>
                  <a:txBody>
                    <a:bodyPr/>
                    <a:lstStyle/>
                    <a:p>
                      <a:pPr marL="0" lvl="0" indent="0" algn="ctr" rtl="0">
                        <a:spcBef>
                          <a:spcPts val="0"/>
                        </a:spcBef>
                        <a:spcAft>
                          <a:spcPts val="0"/>
                        </a:spcAft>
                        <a:buNone/>
                      </a:pPr>
                      <a:r>
                        <a:rPr lang="en" sz="1600"/>
                        <a:t>NM: 1%</a:t>
                      </a:r>
                      <a:endParaRPr sz="1600"/>
                    </a:p>
                  </a:txBody>
                  <a:tcPr marL="91425" marR="91425" marT="91425" marB="91425">
                    <a:solidFill>
                      <a:schemeClr val="lt1"/>
                    </a:solidFill>
                  </a:tcPr>
                </a:tc>
                <a:extLst>
                  <a:ext uri="{0D108BD9-81ED-4DB2-BD59-A6C34878D82A}">
                    <a16:rowId xmlns:a16="http://schemas.microsoft.com/office/drawing/2014/main" val="10001"/>
                  </a:ext>
                </a:extLst>
              </a:tr>
            </a:tbl>
          </a:graphicData>
        </a:graphic>
      </p:graphicFrame>
      <p:sp>
        <p:nvSpPr>
          <p:cNvPr id="236" name="Google Shape;236;p35"/>
          <p:cNvSpPr txBox="1"/>
          <p:nvPr/>
        </p:nvSpPr>
        <p:spPr>
          <a:xfrm>
            <a:off x="6092375" y="2861625"/>
            <a:ext cx="2236800" cy="1433400"/>
          </a:xfrm>
          <a:prstGeom prst="rect">
            <a:avLst/>
          </a:prstGeom>
          <a:solidFill>
            <a:srgbClr val="93C47D"/>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t>CUTS</a:t>
            </a:r>
            <a:endParaRPr sz="1500" b="1"/>
          </a:p>
          <a:p>
            <a:pPr marL="0" lvl="0" indent="0" algn="l" rtl="0">
              <a:spcBef>
                <a:spcPts val="0"/>
              </a:spcBef>
              <a:spcAft>
                <a:spcPts val="0"/>
              </a:spcAft>
              <a:buNone/>
            </a:pPr>
            <a:endParaRPr sz="1500" b="1"/>
          </a:p>
          <a:p>
            <a:pPr marL="0" lvl="0" indent="0" algn="l" rtl="0">
              <a:spcBef>
                <a:spcPts val="0"/>
              </a:spcBef>
              <a:spcAft>
                <a:spcPts val="0"/>
              </a:spcAft>
              <a:buNone/>
            </a:pPr>
            <a:r>
              <a:rPr lang="en" sz="1500" b="1"/>
              <a:t>&gt; 60 → 52%</a:t>
            </a:r>
            <a:endParaRPr sz="1500" b="1"/>
          </a:p>
          <a:p>
            <a:pPr marL="0" lvl="0" indent="0" algn="l" rtl="0">
              <a:spcBef>
                <a:spcPts val="0"/>
              </a:spcBef>
              <a:spcAft>
                <a:spcPts val="0"/>
              </a:spcAft>
              <a:buNone/>
            </a:pPr>
            <a:r>
              <a:rPr lang="en" sz="1500" b="1"/>
              <a:t>&gt; 20 &amp; &lt; 59 → 47%</a:t>
            </a:r>
            <a:endParaRPr sz="1500" b="1"/>
          </a:p>
          <a:p>
            <a:pPr marL="0" lvl="0" indent="0" algn="l" rtl="0">
              <a:spcBef>
                <a:spcPts val="0"/>
              </a:spcBef>
              <a:spcAft>
                <a:spcPts val="0"/>
              </a:spcAft>
              <a:buNone/>
            </a:pPr>
            <a:r>
              <a:rPr lang="en" sz="1500" b="1"/>
              <a:t>&lt; 20 → 1%</a:t>
            </a:r>
            <a:endParaRPr sz="1500" b="1"/>
          </a:p>
        </p:txBody>
      </p:sp>
      <p:pic>
        <p:nvPicPr>
          <p:cNvPr id="237" name="Google Shape;237;p35"/>
          <p:cNvPicPr preferRelativeResize="0"/>
          <p:nvPr/>
        </p:nvPicPr>
        <p:blipFill>
          <a:blip r:embed="rId3">
            <a:alphaModFix/>
          </a:blip>
          <a:stretch>
            <a:fillRect/>
          </a:stretch>
        </p:blipFill>
        <p:spPr>
          <a:xfrm>
            <a:off x="764600" y="2453150"/>
            <a:ext cx="2366525" cy="249022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6"/>
          <p:cNvSpPr txBox="1">
            <a:spLocks noGrp="1"/>
          </p:cNvSpPr>
          <p:nvPr>
            <p:ph type="title"/>
          </p:nvPr>
        </p:nvSpPr>
        <p:spPr>
          <a:xfrm>
            <a:off x="311700" y="455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Oswald"/>
                <a:ea typeface="Oswald"/>
                <a:cs typeface="Oswald"/>
                <a:sym typeface="Oswald"/>
              </a:rPr>
              <a:t>Math 1 Teacher’s Headline</a:t>
            </a:r>
            <a:endParaRPr sz="3020" b="1">
              <a:solidFill>
                <a:srgbClr val="CC0000"/>
              </a:solidFill>
              <a:latin typeface="Oswald"/>
              <a:ea typeface="Oswald"/>
              <a:cs typeface="Oswald"/>
              <a:sym typeface="Oswald"/>
            </a:endParaRPr>
          </a:p>
        </p:txBody>
      </p:sp>
      <p:sp>
        <p:nvSpPr>
          <p:cNvPr id="243" name="Google Shape;243;p36"/>
          <p:cNvSpPr txBox="1">
            <a:spLocks noGrp="1"/>
          </p:cNvSpPr>
          <p:nvPr>
            <p:ph type="body" idx="1"/>
          </p:nvPr>
        </p:nvSpPr>
        <p:spPr>
          <a:xfrm>
            <a:off x="311700" y="1152475"/>
            <a:ext cx="8684400" cy="3800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a:latin typeface="Oswald"/>
                <a:ea typeface="Oswald"/>
                <a:cs typeface="Oswald"/>
                <a:sym typeface="Oswald"/>
              </a:rPr>
              <a:t>The students showed up and showed out for IA2! Grade 8 exceeded MCAS goal by 12% and are currently staying on track with meeting NM goal with the previous 2 EET’s and IA2. </a:t>
            </a:r>
            <a:endParaRPr sz="2600">
              <a:latin typeface="Oswald"/>
              <a:ea typeface="Oswald"/>
              <a:cs typeface="Oswald"/>
              <a:sym typeface="Oswald"/>
            </a:endParaRPr>
          </a:p>
          <a:p>
            <a:pPr marL="0" lvl="0" indent="0" algn="ctr" rtl="0">
              <a:spcBef>
                <a:spcPts val="1200"/>
              </a:spcBef>
              <a:spcAft>
                <a:spcPts val="0"/>
              </a:spcAft>
              <a:buNone/>
            </a:pPr>
            <a:endParaRPr sz="2600">
              <a:latin typeface="Oswald"/>
              <a:ea typeface="Oswald"/>
              <a:cs typeface="Oswald"/>
              <a:sym typeface="Oswald"/>
            </a:endParaRPr>
          </a:p>
          <a:p>
            <a:pPr marL="0" lvl="0" indent="0" algn="ctr" rtl="0">
              <a:spcBef>
                <a:spcPts val="1200"/>
              </a:spcBef>
              <a:spcAft>
                <a:spcPts val="1200"/>
              </a:spcAft>
              <a:buNone/>
            </a:pPr>
            <a:r>
              <a:rPr lang="en" sz="2600">
                <a:latin typeface="Oswald"/>
                <a:ea typeface="Oswald"/>
                <a:cs typeface="Oswald"/>
                <a:sym typeface="Oswald"/>
              </a:rPr>
              <a:t>How do we capture and continue with the amazing momentum our students are showing as we lean into quarter 3?</a:t>
            </a:r>
            <a:endParaRPr sz="2600">
              <a:latin typeface="Oswald"/>
              <a:ea typeface="Oswald"/>
              <a:cs typeface="Oswald"/>
              <a:sym typeface="Oswald"/>
            </a:endParaRPr>
          </a:p>
        </p:txBody>
      </p:sp>
      <p:pic>
        <p:nvPicPr>
          <p:cNvPr id="244" name="Google Shape;244;p36"/>
          <p:cNvPicPr preferRelativeResize="0"/>
          <p:nvPr/>
        </p:nvPicPr>
        <p:blipFill>
          <a:blip r:embed="rId3">
            <a:alphaModFix/>
          </a:blip>
          <a:stretch>
            <a:fillRect/>
          </a:stretch>
        </p:blipFill>
        <p:spPr>
          <a:xfrm>
            <a:off x="8113650" y="0"/>
            <a:ext cx="1030349" cy="12161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7"/>
          <p:cNvSpPr txBox="1">
            <a:spLocks noGrp="1"/>
          </p:cNvSpPr>
          <p:nvPr>
            <p:ph type="title"/>
          </p:nvPr>
        </p:nvSpPr>
        <p:spPr>
          <a:xfrm>
            <a:off x="159300" y="74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Oswald"/>
                <a:ea typeface="Oswald"/>
                <a:cs typeface="Oswald"/>
                <a:sym typeface="Oswald"/>
              </a:rPr>
              <a:t>IA#1 Math 1 Action Plan Reflection: </a:t>
            </a:r>
            <a:endParaRPr sz="3020" b="1">
              <a:solidFill>
                <a:srgbClr val="CC0000"/>
              </a:solidFill>
              <a:latin typeface="Oswald"/>
              <a:ea typeface="Oswald"/>
              <a:cs typeface="Oswald"/>
              <a:sym typeface="Oswald"/>
            </a:endParaRPr>
          </a:p>
          <a:p>
            <a:pPr marL="457200" lvl="0" indent="-420369" algn="l" rtl="0">
              <a:spcBef>
                <a:spcPts val="0"/>
              </a:spcBef>
              <a:spcAft>
                <a:spcPts val="0"/>
              </a:spcAft>
              <a:buClr>
                <a:srgbClr val="CC0000"/>
              </a:buClr>
              <a:buSzPts val="3020"/>
              <a:buFont typeface="Oswald"/>
              <a:buChar char="-"/>
            </a:pPr>
            <a:r>
              <a:rPr lang="en" sz="3020" b="1">
                <a:solidFill>
                  <a:srgbClr val="CC0000"/>
                </a:solidFill>
                <a:latin typeface="Oswald"/>
                <a:ea typeface="Oswald"/>
                <a:cs typeface="Oswald"/>
                <a:sym typeface="Oswald"/>
              </a:rPr>
              <a:t>What worked well? Keep doing?</a:t>
            </a:r>
            <a:endParaRPr sz="3020" b="1">
              <a:solidFill>
                <a:srgbClr val="CC0000"/>
              </a:solidFill>
              <a:latin typeface="Oswald"/>
              <a:ea typeface="Oswald"/>
              <a:cs typeface="Oswald"/>
              <a:sym typeface="Oswald"/>
            </a:endParaRPr>
          </a:p>
          <a:p>
            <a:pPr marL="457200" lvl="0" indent="-420369" algn="l" rtl="0">
              <a:spcBef>
                <a:spcPts val="0"/>
              </a:spcBef>
              <a:spcAft>
                <a:spcPts val="0"/>
              </a:spcAft>
              <a:buClr>
                <a:srgbClr val="CC0000"/>
              </a:buClr>
              <a:buSzPts val="3020"/>
              <a:buFont typeface="Oswald"/>
              <a:buChar char="-"/>
            </a:pPr>
            <a:r>
              <a:rPr lang="en" sz="3020" b="1">
                <a:solidFill>
                  <a:srgbClr val="CC0000"/>
                </a:solidFill>
                <a:latin typeface="Oswald"/>
                <a:ea typeface="Oswald"/>
                <a:cs typeface="Oswald"/>
                <a:sym typeface="Oswald"/>
              </a:rPr>
              <a:t>What didn’t work? Needs to be different?</a:t>
            </a:r>
            <a:endParaRPr sz="3020" b="1">
              <a:solidFill>
                <a:srgbClr val="CC0000"/>
              </a:solidFill>
              <a:latin typeface="Oswald"/>
              <a:ea typeface="Oswald"/>
              <a:cs typeface="Oswald"/>
              <a:sym typeface="Oswald"/>
            </a:endParaRPr>
          </a:p>
        </p:txBody>
      </p:sp>
      <p:sp>
        <p:nvSpPr>
          <p:cNvPr id="250" name="Google Shape;250;p37"/>
          <p:cNvSpPr txBox="1">
            <a:spLocks noGrp="1"/>
          </p:cNvSpPr>
          <p:nvPr>
            <p:ph type="body" idx="1"/>
          </p:nvPr>
        </p:nvSpPr>
        <p:spPr>
          <a:xfrm>
            <a:off x="4363775" y="1676375"/>
            <a:ext cx="4327500" cy="278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6AA84F"/>
                </a:solidFill>
              </a:rPr>
              <a:t>Communication was more focused around alignment of instruction in math 2 across all three classes</a:t>
            </a:r>
            <a:endParaRPr sz="900">
              <a:solidFill>
                <a:srgbClr val="6AA84F"/>
              </a:solidFill>
            </a:endParaRPr>
          </a:p>
          <a:p>
            <a:pPr marL="0" lvl="0" indent="0" algn="l" rtl="0">
              <a:spcBef>
                <a:spcPts val="1200"/>
              </a:spcBef>
              <a:spcAft>
                <a:spcPts val="0"/>
              </a:spcAft>
              <a:buNone/>
            </a:pPr>
            <a:r>
              <a:rPr lang="en" sz="900">
                <a:solidFill>
                  <a:srgbClr val="6AA84F"/>
                </a:solidFill>
              </a:rPr>
              <a:t>Norming specific material instruction (i.e. transformations, two-way tables) was very helpful and students showed consistency on scores across each homeroom on normed material</a:t>
            </a:r>
            <a:endParaRPr sz="900">
              <a:solidFill>
                <a:srgbClr val="6AA84F"/>
              </a:solidFill>
            </a:endParaRPr>
          </a:p>
          <a:p>
            <a:pPr marL="0" lvl="0" indent="0" algn="l" rtl="0">
              <a:spcBef>
                <a:spcPts val="1200"/>
              </a:spcBef>
              <a:spcAft>
                <a:spcPts val="0"/>
              </a:spcAft>
              <a:buNone/>
            </a:pPr>
            <a:r>
              <a:rPr lang="en" sz="900">
                <a:solidFill>
                  <a:srgbClr val="6D9EEB"/>
                </a:solidFill>
              </a:rPr>
              <a:t>Data tracking was consistent for priority students </a:t>
            </a:r>
            <a:endParaRPr sz="900">
              <a:solidFill>
                <a:srgbClr val="6D9EEB"/>
              </a:solidFill>
            </a:endParaRPr>
          </a:p>
          <a:p>
            <a:pPr marL="0" lvl="0" indent="0" algn="l" rtl="0">
              <a:spcBef>
                <a:spcPts val="1200"/>
              </a:spcBef>
              <a:spcAft>
                <a:spcPts val="0"/>
              </a:spcAft>
              <a:buNone/>
            </a:pPr>
            <a:r>
              <a:rPr lang="en" sz="900">
                <a:solidFill>
                  <a:srgbClr val="6D9EEB"/>
                </a:solidFill>
              </a:rPr>
              <a:t>Represented which students were on track for mastery of material in IA2</a:t>
            </a:r>
            <a:endParaRPr sz="900">
              <a:solidFill>
                <a:srgbClr val="6D9EEB"/>
              </a:solidFill>
            </a:endParaRPr>
          </a:p>
          <a:p>
            <a:pPr marL="0" lvl="0" indent="0" algn="l" rtl="0">
              <a:spcBef>
                <a:spcPts val="1200"/>
              </a:spcBef>
              <a:spcAft>
                <a:spcPts val="0"/>
              </a:spcAft>
              <a:buNone/>
            </a:pPr>
            <a:endParaRPr sz="900"/>
          </a:p>
          <a:p>
            <a:pPr marL="0" lvl="0" indent="0" algn="l" rtl="0">
              <a:spcBef>
                <a:spcPts val="1200"/>
              </a:spcBef>
              <a:spcAft>
                <a:spcPts val="0"/>
              </a:spcAft>
              <a:buNone/>
            </a:pPr>
            <a:r>
              <a:rPr lang="en" sz="900">
                <a:solidFill>
                  <a:srgbClr val="C27BA0"/>
                </a:solidFill>
              </a:rPr>
              <a:t>Will launch end of February/beginning of March</a:t>
            </a:r>
            <a:endParaRPr sz="900">
              <a:solidFill>
                <a:srgbClr val="C27BA0"/>
              </a:solidFill>
            </a:endParaRPr>
          </a:p>
          <a:p>
            <a:pPr marL="0" lvl="0" indent="0" algn="l" rtl="0">
              <a:spcBef>
                <a:spcPts val="1200"/>
              </a:spcBef>
              <a:spcAft>
                <a:spcPts val="0"/>
              </a:spcAft>
              <a:buNone/>
            </a:pPr>
            <a:endParaRPr sz="900"/>
          </a:p>
          <a:p>
            <a:pPr marL="0" lvl="0" indent="0" algn="l" rtl="0">
              <a:spcBef>
                <a:spcPts val="1200"/>
              </a:spcBef>
              <a:spcAft>
                <a:spcPts val="1200"/>
              </a:spcAft>
              <a:buNone/>
            </a:pPr>
            <a:r>
              <a:rPr lang="en" sz="900">
                <a:solidFill>
                  <a:srgbClr val="BF9000"/>
                </a:solidFill>
              </a:rPr>
              <a:t>8th grade did not utilize specials intervention</a:t>
            </a:r>
            <a:endParaRPr sz="900">
              <a:solidFill>
                <a:srgbClr val="BF9000"/>
              </a:solidFill>
            </a:endParaRPr>
          </a:p>
        </p:txBody>
      </p:sp>
      <p:pic>
        <p:nvPicPr>
          <p:cNvPr id="251" name="Google Shape;251;p37"/>
          <p:cNvPicPr preferRelativeResize="0"/>
          <p:nvPr/>
        </p:nvPicPr>
        <p:blipFill>
          <a:blip r:embed="rId3">
            <a:alphaModFix/>
          </a:blip>
          <a:stretch>
            <a:fillRect/>
          </a:stretch>
        </p:blipFill>
        <p:spPr>
          <a:xfrm>
            <a:off x="8113650" y="0"/>
            <a:ext cx="1030349" cy="1216150"/>
          </a:xfrm>
          <a:prstGeom prst="rect">
            <a:avLst/>
          </a:prstGeom>
          <a:noFill/>
          <a:ln>
            <a:noFill/>
          </a:ln>
        </p:spPr>
      </p:pic>
      <p:pic>
        <p:nvPicPr>
          <p:cNvPr id="252" name="Google Shape;252;p37"/>
          <p:cNvPicPr preferRelativeResize="0"/>
          <p:nvPr/>
        </p:nvPicPr>
        <p:blipFill>
          <a:blip r:embed="rId4">
            <a:alphaModFix/>
          </a:blip>
          <a:stretch>
            <a:fillRect/>
          </a:stretch>
        </p:blipFill>
        <p:spPr>
          <a:xfrm>
            <a:off x="523675" y="1867701"/>
            <a:ext cx="3270735" cy="2884675"/>
          </a:xfrm>
          <a:prstGeom prst="rect">
            <a:avLst/>
          </a:prstGeom>
          <a:noFill/>
          <a:ln>
            <a:noFill/>
          </a:ln>
        </p:spPr>
      </p:pic>
      <p:cxnSp>
        <p:nvCxnSpPr>
          <p:cNvPr id="253" name="Google Shape;253;p37"/>
          <p:cNvCxnSpPr/>
          <p:nvPr/>
        </p:nvCxnSpPr>
        <p:spPr>
          <a:xfrm rot="10800000" flipH="1">
            <a:off x="2602475" y="2212250"/>
            <a:ext cx="1761300" cy="17400"/>
          </a:xfrm>
          <a:prstGeom prst="straightConnector1">
            <a:avLst/>
          </a:prstGeom>
          <a:noFill/>
          <a:ln w="19050" cap="flat" cmpd="sng">
            <a:solidFill>
              <a:srgbClr val="FF0000"/>
            </a:solidFill>
            <a:prstDash val="solid"/>
            <a:round/>
            <a:headEnd type="none" w="med" len="med"/>
            <a:tailEnd type="triangle" w="med" len="med"/>
          </a:ln>
        </p:spPr>
      </p:cxnSp>
      <p:cxnSp>
        <p:nvCxnSpPr>
          <p:cNvPr id="254" name="Google Shape;254;p37"/>
          <p:cNvCxnSpPr/>
          <p:nvPr/>
        </p:nvCxnSpPr>
        <p:spPr>
          <a:xfrm rot="10800000" flipH="1">
            <a:off x="2602475" y="3003550"/>
            <a:ext cx="1761300" cy="17400"/>
          </a:xfrm>
          <a:prstGeom prst="straightConnector1">
            <a:avLst/>
          </a:prstGeom>
          <a:noFill/>
          <a:ln w="19050" cap="flat" cmpd="sng">
            <a:solidFill>
              <a:srgbClr val="FF0000"/>
            </a:solidFill>
            <a:prstDash val="solid"/>
            <a:round/>
            <a:headEnd type="none" w="med" len="med"/>
            <a:tailEnd type="triangle" w="med" len="med"/>
          </a:ln>
        </p:spPr>
      </p:cxnSp>
      <p:cxnSp>
        <p:nvCxnSpPr>
          <p:cNvPr id="255" name="Google Shape;255;p37"/>
          <p:cNvCxnSpPr/>
          <p:nvPr/>
        </p:nvCxnSpPr>
        <p:spPr>
          <a:xfrm rot="10800000" flipH="1">
            <a:off x="2602475" y="3794838"/>
            <a:ext cx="1761300" cy="17400"/>
          </a:xfrm>
          <a:prstGeom prst="straightConnector1">
            <a:avLst/>
          </a:prstGeom>
          <a:noFill/>
          <a:ln w="19050" cap="flat" cmpd="sng">
            <a:solidFill>
              <a:srgbClr val="FF0000"/>
            </a:solidFill>
            <a:prstDash val="solid"/>
            <a:round/>
            <a:headEnd type="none" w="med" len="med"/>
            <a:tailEnd type="triangle" w="med" len="med"/>
          </a:ln>
        </p:spPr>
      </p:cxnSp>
      <p:cxnSp>
        <p:nvCxnSpPr>
          <p:cNvPr id="256" name="Google Shape;256;p37"/>
          <p:cNvCxnSpPr/>
          <p:nvPr/>
        </p:nvCxnSpPr>
        <p:spPr>
          <a:xfrm rot="10800000" flipH="1">
            <a:off x="2602475" y="4456475"/>
            <a:ext cx="1761300" cy="17400"/>
          </a:xfrm>
          <a:prstGeom prst="straightConnector1">
            <a:avLst/>
          </a:prstGeom>
          <a:noFill/>
          <a:ln w="19050" cap="flat" cmpd="sng">
            <a:solidFill>
              <a:srgbClr val="FF0000"/>
            </a:solidFill>
            <a:prstDash val="solid"/>
            <a:round/>
            <a:headEnd type="none" w="med" len="med"/>
            <a:tailEnd type="triangle" w="med" len="med"/>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8"/>
          <p:cNvSpPr txBox="1">
            <a:spLocks noGrp="1"/>
          </p:cNvSpPr>
          <p:nvPr>
            <p:ph type="ctrTitle"/>
          </p:nvPr>
        </p:nvSpPr>
        <p:spPr>
          <a:xfrm>
            <a:off x="255600" y="1097225"/>
            <a:ext cx="8520600" cy="23898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8900" b="1">
                <a:solidFill>
                  <a:srgbClr val="CC0000"/>
                </a:solidFill>
                <a:latin typeface="Oswald"/>
                <a:ea typeface="Oswald"/>
                <a:cs typeface="Oswald"/>
                <a:sym typeface="Oswald"/>
              </a:rPr>
              <a:t>Q2 UA Data</a:t>
            </a:r>
            <a:endParaRPr sz="8900" b="1">
              <a:solidFill>
                <a:srgbClr val="CC0000"/>
              </a:solidFill>
              <a:latin typeface="Oswald"/>
              <a:ea typeface="Oswald"/>
              <a:cs typeface="Oswald"/>
              <a:sym typeface="Oswa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9"/>
          <p:cNvSpPr txBox="1">
            <a:spLocks noGrp="1"/>
          </p:cNvSpPr>
          <p:nvPr>
            <p:ph type="ctrTitle"/>
          </p:nvPr>
        </p:nvSpPr>
        <p:spPr>
          <a:xfrm>
            <a:off x="616505" y="1198300"/>
            <a:ext cx="34278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7300" b="1">
                <a:solidFill>
                  <a:srgbClr val="CC0000"/>
                </a:solidFill>
                <a:latin typeface="Raleway"/>
                <a:ea typeface="Raleway"/>
                <a:cs typeface="Raleway"/>
                <a:sym typeface="Raleway"/>
              </a:rPr>
              <a:t>History</a:t>
            </a:r>
            <a:endParaRPr sz="7300" b="1">
              <a:solidFill>
                <a:srgbClr val="CC0000"/>
              </a:solidFill>
              <a:latin typeface="Raleway"/>
              <a:ea typeface="Raleway"/>
              <a:cs typeface="Raleway"/>
              <a:sym typeface="Raleway"/>
            </a:endParaRPr>
          </a:p>
        </p:txBody>
      </p:sp>
      <p:pic>
        <p:nvPicPr>
          <p:cNvPr id="267" name="Google Shape;267;p39"/>
          <p:cNvPicPr preferRelativeResize="0"/>
          <p:nvPr/>
        </p:nvPicPr>
        <p:blipFill>
          <a:blip r:embed="rId3">
            <a:alphaModFix/>
          </a:blip>
          <a:stretch>
            <a:fillRect/>
          </a:stretch>
        </p:blipFill>
        <p:spPr>
          <a:xfrm>
            <a:off x="111050" y="56775"/>
            <a:ext cx="659525" cy="778451"/>
          </a:xfrm>
          <a:prstGeom prst="rect">
            <a:avLst/>
          </a:prstGeom>
          <a:noFill/>
          <a:ln>
            <a:noFill/>
          </a:ln>
        </p:spPr>
      </p:pic>
      <p:pic>
        <p:nvPicPr>
          <p:cNvPr id="268" name="Google Shape;268;p39"/>
          <p:cNvPicPr preferRelativeResize="0"/>
          <p:nvPr/>
        </p:nvPicPr>
        <p:blipFill rotWithShape="1">
          <a:blip r:embed="rId4">
            <a:alphaModFix/>
          </a:blip>
          <a:srcRect l="-22200" r="13799"/>
          <a:stretch/>
        </p:blipFill>
        <p:spPr>
          <a:xfrm>
            <a:off x="3390225" y="544450"/>
            <a:ext cx="5509102" cy="354487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Raleway"/>
                <a:ea typeface="Raleway"/>
                <a:cs typeface="Raleway"/>
                <a:sym typeface="Raleway"/>
              </a:rPr>
              <a:t>AP Human Geography</a:t>
            </a:r>
            <a:endParaRPr sz="3020" b="1">
              <a:solidFill>
                <a:srgbClr val="CC0000"/>
              </a:solidFill>
              <a:latin typeface="Raleway"/>
              <a:ea typeface="Raleway"/>
              <a:cs typeface="Raleway"/>
              <a:sym typeface="Raleway"/>
            </a:endParaRPr>
          </a:p>
        </p:txBody>
      </p:sp>
      <p:pic>
        <p:nvPicPr>
          <p:cNvPr id="274" name="Google Shape;274;p40"/>
          <p:cNvPicPr preferRelativeResize="0"/>
          <p:nvPr/>
        </p:nvPicPr>
        <p:blipFill>
          <a:blip r:embed="rId3">
            <a:alphaModFix/>
          </a:blip>
          <a:stretch>
            <a:fillRect/>
          </a:stretch>
        </p:blipFill>
        <p:spPr>
          <a:xfrm>
            <a:off x="8113650" y="0"/>
            <a:ext cx="1030349" cy="1216150"/>
          </a:xfrm>
          <a:prstGeom prst="rect">
            <a:avLst/>
          </a:prstGeom>
          <a:noFill/>
          <a:ln>
            <a:noFill/>
          </a:ln>
        </p:spPr>
      </p:pic>
      <p:sp>
        <p:nvSpPr>
          <p:cNvPr id="275" name="Google Shape;275;p40"/>
          <p:cNvSpPr/>
          <p:nvPr/>
        </p:nvSpPr>
        <p:spPr>
          <a:xfrm>
            <a:off x="373750" y="1219125"/>
            <a:ext cx="8267100" cy="516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Raleway"/>
                <a:ea typeface="Raleway"/>
                <a:cs typeface="Raleway"/>
                <a:sym typeface="Raleway"/>
              </a:rPr>
              <a:t>GOAL = 25% PASS AP EXAM WITH 3+</a:t>
            </a:r>
            <a:endParaRPr sz="2000" b="1">
              <a:latin typeface="Raleway"/>
              <a:ea typeface="Raleway"/>
              <a:cs typeface="Raleway"/>
              <a:sym typeface="Raleway"/>
            </a:endParaRPr>
          </a:p>
        </p:txBody>
      </p:sp>
      <p:graphicFrame>
        <p:nvGraphicFramePr>
          <p:cNvPr id="276" name="Google Shape;276;p40"/>
          <p:cNvGraphicFramePr/>
          <p:nvPr/>
        </p:nvGraphicFramePr>
        <p:xfrm>
          <a:off x="373750" y="2000250"/>
          <a:ext cx="3000000" cy="3000000"/>
        </p:xfrm>
        <a:graphic>
          <a:graphicData uri="http://schemas.openxmlformats.org/drawingml/2006/table">
            <a:tbl>
              <a:tblPr>
                <a:noFill/>
                <a:tableStyleId>{3943089E-0070-4480-AA3F-DC2B1CBA2EA7}</a:tableStyleId>
              </a:tblPr>
              <a:tblGrid>
                <a:gridCol w="1563925">
                  <a:extLst>
                    <a:ext uri="{9D8B030D-6E8A-4147-A177-3AD203B41FA5}">
                      <a16:colId xmlns:a16="http://schemas.microsoft.com/office/drawing/2014/main" val="20000"/>
                    </a:ext>
                  </a:extLst>
                </a:gridCol>
                <a:gridCol w="1563925">
                  <a:extLst>
                    <a:ext uri="{9D8B030D-6E8A-4147-A177-3AD203B41FA5}">
                      <a16:colId xmlns:a16="http://schemas.microsoft.com/office/drawing/2014/main" val="20001"/>
                    </a:ext>
                  </a:extLst>
                </a:gridCol>
                <a:gridCol w="1563925">
                  <a:extLst>
                    <a:ext uri="{9D8B030D-6E8A-4147-A177-3AD203B41FA5}">
                      <a16:colId xmlns:a16="http://schemas.microsoft.com/office/drawing/2014/main" val="20002"/>
                    </a:ext>
                  </a:extLst>
                </a:gridCol>
                <a:gridCol w="1563925">
                  <a:extLst>
                    <a:ext uri="{9D8B030D-6E8A-4147-A177-3AD203B41FA5}">
                      <a16:colId xmlns:a16="http://schemas.microsoft.com/office/drawing/2014/main" val="20003"/>
                    </a:ext>
                  </a:extLst>
                </a:gridCol>
              </a:tblGrid>
              <a:tr h="717700">
                <a:tc>
                  <a:txBody>
                    <a:bodyPr/>
                    <a:lstStyle/>
                    <a:p>
                      <a:pPr marL="0" lvl="0" indent="0" algn="ctr" rtl="0">
                        <a:spcBef>
                          <a:spcPts val="0"/>
                        </a:spcBef>
                        <a:spcAft>
                          <a:spcPts val="0"/>
                        </a:spcAft>
                        <a:buNone/>
                      </a:pP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Multiple Choice</a:t>
                      </a: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FRQ</a:t>
                      </a: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TOTAL</a:t>
                      </a:r>
                      <a:endParaRPr sz="1800" b="1">
                        <a:latin typeface="Raleway"/>
                        <a:ea typeface="Raleway"/>
                        <a:cs typeface="Raleway"/>
                        <a:sym typeface="Raleway"/>
                      </a:endParaRPr>
                    </a:p>
                  </a:txBody>
                  <a:tcPr marL="91425" marR="91425" marT="91425" marB="91425"/>
                </a:tc>
                <a:extLst>
                  <a:ext uri="{0D108BD9-81ED-4DB2-BD59-A6C34878D82A}">
                    <a16:rowId xmlns:a16="http://schemas.microsoft.com/office/drawing/2014/main" val="10000"/>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Proficient</a:t>
                      </a:r>
                      <a:endParaRPr sz="1800" b="1">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7%</a:t>
                      </a:r>
                      <a:endParaRPr sz="3000">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0%</a:t>
                      </a:r>
                      <a:endParaRPr sz="3000">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0%</a:t>
                      </a:r>
                      <a:endParaRPr sz="3000">
                        <a:latin typeface="Raleway"/>
                        <a:ea typeface="Raleway"/>
                        <a:cs typeface="Raleway"/>
                        <a:sym typeface="Raleway"/>
                      </a:endParaRPr>
                    </a:p>
                  </a:txBody>
                  <a:tcPr marL="91425" marR="91425" marT="91425" marB="91425">
                    <a:solidFill>
                      <a:srgbClr val="D9EAD3"/>
                    </a:solidFill>
                  </a:tcPr>
                </a:tc>
                <a:extLst>
                  <a:ext uri="{0D108BD9-81ED-4DB2-BD59-A6C34878D82A}">
                    <a16:rowId xmlns:a16="http://schemas.microsoft.com/office/drawing/2014/main" val="10001"/>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Cusp + Proficient</a:t>
                      </a:r>
                      <a:endParaRPr sz="1800" b="1">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39%</a:t>
                      </a:r>
                      <a:endParaRPr sz="3000">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4%</a:t>
                      </a:r>
                      <a:endParaRPr sz="3000">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9%</a:t>
                      </a:r>
                      <a:endParaRPr sz="3000">
                        <a:latin typeface="Raleway"/>
                        <a:ea typeface="Raleway"/>
                        <a:cs typeface="Raleway"/>
                        <a:sym typeface="Raleway"/>
                      </a:endParaRPr>
                    </a:p>
                  </a:txBody>
                  <a:tcPr marL="91425" marR="91425" marT="91425" marB="91425">
                    <a:solidFill>
                      <a:srgbClr val="FFF2CC"/>
                    </a:solidFill>
                  </a:tcPr>
                </a:tc>
                <a:extLst>
                  <a:ext uri="{0D108BD9-81ED-4DB2-BD59-A6C34878D82A}">
                    <a16:rowId xmlns:a16="http://schemas.microsoft.com/office/drawing/2014/main" val="10002"/>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Off Track</a:t>
                      </a:r>
                      <a:endParaRPr sz="1800" b="1">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61%</a:t>
                      </a:r>
                      <a:endParaRPr sz="3000">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96%</a:t>
                      </a:r>
                      <a:endParaRPr sz="3000">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91%</a:t>
                      </a:r>
                      <a:endParaRPr sz="3000">
                        <a:latin typeface="Raleway"/>
                        <a:ea typeface="Raleway"/>
                        <a:cs typeface="Raleway"/>
                        <a:sym typeface="Raleway"/>
                      </a:endParaRPr>
                    </a:p>
                  </a:txBody>
                  <a:tcPr marL="91425" marR="91425" marT="91425" marB="91425">
                    <a:solidFill>
                      <a:srgbClr val="F4CCCC"/>
                    </a:solidFill>
                  </a:tcPr>
                </a:tc>
                <a:extLst>
                  <a:ext uri="{0D108BD9-81ED-4DB2-BD59-A6C34878D82A}">
                    <a16:rowId xmlns:a16="http://schemas.microsoft.com/office/drawing/2014/main" val="10003"/>
                  </a:ext>
                </a:extLst>
              </a:tr>
            </a:tbl>
          </a:graphicData>
        </a:graphic>
      </p:graphicFrame>
      <p:sp>
        <p:nvSpPr>
          <p:cNvPr id="277" name="Google Shape;277;p40"/>
          <p:cNvSpPr/>
          <p:nvPr/>
        </p:nvSpPr>
        <p:spPr>
          <a:xfrm>
            <a:off x="6798675" y="1993325"/>
            <a:ext cx="1842300" cy="28707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300" u="sng">
                <a:latin typeface="Raleway"/>
                <a:ea typeface="Raleway"/>
                <a:cs typeface="Raleway"/>
                <a:sym typeface="Raleway"/>
              </a:rPr>
              <a:t>Top 3 Performers:</a:t>
            </a:r>
            <a:endParaRPr sz="2300" u="sng">
              <a:latin typeface="Raleway"/>
              <a:ea typeface="Raleway"/>
              <a:cs typeface="Raleway"/>
              <a:sym typeface="Raleway"/>
            </a:endParaRPr>
          </a:p>
          <a:p>
            <a:pPr marL="0" lvl="0" indent="0" algn="ctr" rtl="0">
              <a:spcBef>
                <a:spcPts val="0"/>
              </a:spcBef>
              <a:spcAft>
                <a:spcPts val="0"/>
              </a:spcAft>
              <a:buNone/>
            </a:pPr>
            <a:endParaRPr sz="2300">
              <a:latin typeface="Raleway"/>
              <a:ea typeface="Raleway"/>
              <a:cs typeface="Raleway"/>
              <a:sym typeface="Raleway"/>
            </a:endParaRPr>
          </a:p>
          <a:p>
            <a:pPr marL="0" lvl="0" indent="0" algn="ctr" rtl="0">
              <a:spcBef>
                <a:spcPts val="0"/>
              </a:spcBef>
              <a:spcAft>
                <a:spcPts val="0"/>
              </a:spcAft>
              <a:buNone/>
            </a:pPr>
            <a:r>
              <a:rPr lang="en" sz="2300">
                <a:latin typeface="Raleway"/>
                <a:ea typeface="Raleway"/>
                <a:cs typeface="Raleway"/>
                <a:sym typeface="Raleway"/>
              </a:rPr>
              <a:t>Davian</a:t>
            </a:r>
            <a:endParaRPr sz="2300">
              <a:latin typeface="Raleway"/>
              <a:ea typeface="Raleway"/>
              <a:cs typeface="Raleway"/>
              <a:sym typeface="Raleway"/>
            </a:endParaRPr>
          </a:p>
          <a:p>
            <a:pPr marL="0" lvl="0" indent="0" algn="ctr" rtl="0">
              <a:spcBef>
                <a:spcPts val="0"/>
              </a:spcBef>
              <a:spcAft>
                <a:spcPts val="0"/>
              </a:spcAft>
              <a:buNone/>
            </a:pPr>
            <a:r>
              <a:rPr lang="en" sz="2300">
                <a:latin typeface="Raleway"/>
                <a:ea typeface="Raleway"/>
                <a:cs typeface="Raleway"/>
                <a:sym typeface="Raleway"/>
              </a:rPr>
              <a:t>Jendel</a:t>
            </a:r>
            <a:endParaRPr sz="2300">
              <a:latin typeface="Raleway"/>
              <a:ea typeface="Raleway"/>
              <a:cs typeface="Raleway"/>
              <a:sym typeface="Raleway"/>
            </a:endParaRPr>
          </a:p>
          <a:p>
            <a:pPr marL="0" lvl="0" indent="0" algn="ctr" rtl="0">
              <a:spcBef>
                <a:spcPts val="0"/>
              </a:spcBef>
              <a:spcAft>
                <a:spcPts val="0"/>
              </a:spcAft>
              <a:buNone/>
            </a:pPr>
            <a:r>
              <a:rPr lang="en" sz="2300">
                <a:latin typeface="Raleway"/>
                <a:ea typeface="Raleway"/>
                <a:cs typeface="Raleway"/>
                <a:sym typeface="Raleway"/>
              </a:rPr>
              <a:t>Nashely</a:t>
            </a:r>
            <a:endParaRPr sz="2300">
              <a:latin typeface="Raleway"/>
              <a:ea typeface="Raleway"/>
              <a:cs typeface="Raleway"/>
              <a:sym typeface="Raleway"/>
            </a:endParaRPr>
          </a:p>
        </p:txBody>
      </p:sp>
      <p:sp>
        <p:nvSpPr>
          <p:cNvPr id="278" name="Google Shape;278;p40"/>
          <p:cNvSpPr/>
          <p:nvPr/>
        </p:nvSpPr>
        <p:spPr>
          <a:xfrm>
            <a:off x="5127675" y="2771650"/>
            <a:ext cx="1448100" cy="62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0"/>
          <p:cNvSpPr/>
          <p:nvPr/>
        </p:nvSpPr>
        <p:spPr>
          <a:xfrm>
            <a:off x="2003650" y="3502875"/>
            <a:ext cx="1448100" cy="625200"/>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Raleway"/>
                <a:ea typeface="Raleway"/>
                <a:cs typeface="Raleway"/>
                <a:sym typeface="Raleway"/>
              </a:rPr>
              <a:t>AP World History</a:t>
            </a:r>
            <a:endParaRPr sz="3020" b="1">
              <a:solidFill>
                <a:srgbClr val="CC0000"/>
              </a:solidFill>
              <a:latin typeface="Raleway"/>
              <a:ea typeface="Raleway"/>
              <a:cs typeface="Raleway"/>
              <a:sym typeface="Raleway"/>
            </a:endParaRPr>
          </a:p>
        </p:txBody>
      </p:sp>
      <p:pic>
        <p:nvPicPr>
          <p:cNvPr id="285" name="Google Shape;285;p41"/>
          <p:cNvPicPr preferRelativeResize="0"/>
          <p:nvPr/>
        </p:nvPicPr>
        <p:blipFill>
          <a:blip r:embed="rId3">
            <a:alphaModFix/>
          </a:blip>
          <a:stretch>
            <a:fillRect/>
          </a:stretch>
        </p:blipFill>
        <p:spPr>
          <a:xfrm>
            <a:off x="8113650" y="0"/>
            <a:ext cx="1030349" cy="1216150"/>
          </a:xfrm>
          <a:prstGeom prst="rect">
            <a:avLst/>
          </a:prstGeom>
          <a:noFill/>
          <a:ln>
            <a:noFill/>
          </a:ln>
        </p:spPr>
      </p:pic>
      <p:sp>
        <p:nvSpPr>
          <p:cNvPr id="286" name="Google Shape;286;p41"/>
          <p:cNvSpPr/>
          <p:nvPr/>
        </p:nvSpPr>
        <p:spPr>
          <a:xfrm>
            <a:off x="373750" y="1219125"/>
            <a:ext cx="8267100" cy="516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Raleway"/>
                <a:ea typeface="Raleway"/>
                <a:cs typeface="Raleway"/>
                <a:sym typeface="Raleway"/>
              </a:rPr>
              <a:t>GOAL = 30% PASS AP EXAM WITH 3+</a:t>
            </a:r>
            <a:endParaRPr sz="2000" b="1">
              <a:latin typeface="Raleway"/>
              <a:ea typeface="Raleway"/>
              <a:cs typeface="Raleway"/>
              <a:sym typeface="Raleway"/>
            </a:endParaRPr>
          </a:p>
        </p:txBody>
      </p:sp>
      <p:graphicFrame>
        <p:nvGraphicFramePr>
          <p:cNvPr id="287" name="Google Shape;287;p41"/>
          <p:cNvGraphicFramePr/>
          <p:nvPr/>
        </p:nvGraphicFramePr>
        <p:xfrm>
          <a:off x="373750" y="2000250"/>
          <a:ext cx="3000000" cy="3000000"/>
        </p:xfrm>
        <a:graphic>
          <a:graphicData uri="http://schemas.openxmlformats.org/drawingml/2006/table">
            <a:tbl>
              <a:tblPr>
                <a:noFill/>
                <a:tableStyleId>{3943089E-0070-4480-AA3F-DC2B1CBA2EA7}</a:tableStyleId>
              </a:tblPr>
              <a:tblGrid>
                <a:gridCol w="1563925">
                  <a:extLst>
                    <a:ext uri="{9D8B030D-6E8A-4147-A177-3AD203B41FA5}">
                      <a16:colId xmlns:a16="http://schemas.microsoft.com/office/drawing/2014/main" val="20000"/>
                    </a:ext>
                  </a:extLst>
                </a:gridCol>
                <a:gridCol w="1563925">
                  <a:extLst>
                    <a:ext uri="{9D8B030D-6E8A-4147-A177-3AD203B41FA5}">
                      <a16:colId xmlns:a16="http://schemas.microsoft.com/office/drawing/2014/main" val="20001"/>
                    </a:ext>
                  </a:extLst>
                </a:gridCol>
                <a:gridCol w="1563925">
                  <a:extLst>
                    <a:ext uri="{9D8B030D-6E8A-4147-A177-3AD203B41FA5}">
                      <a16:colId xmlns:a16="http://schemas.microsoft.com/office/drawing/2014/main" val="20002"/>
                    </a:ext>
                  </a:extLst>
                </a:gridCol>
                <a:gridCol w="1563925">
                  <a:extLst>
                    <a:ext uri="{9D8B030D-6E8A-4147-A177-3AD203B41FA5}">
                      <a16:colId xmlns:a16="http://schemas.microsoft.com/office/drawing/2014/main" val="20003"/>
                    </a:ext>
                  </a:extLst>
                </a:gridCol>
              </a:tblGrid>
              <a:tr h="717700">
                <a:tc>
                  <a:txBody>
                    <a:bodyPr/>
                    <a:lstStyle/>
                    <a:p>
                      <a:pPr marL="0" lvl="0" indent="0" algn="ctr" rtl="0">
                        <a:spcBef>
                          <a:spcPts val="0"/>
                        </a:spcBef>
                        <a:spcAft>
                          <a:spcPts val="0"/>
                        </a:spcAft>
                        <a:buNone/>
                      </a:pP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Multiple Choice</a:t>
                      </a: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DBQ</a:t>
                      </a: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TOTAL</a:t>
                      </a:r>
                      <a:endParaRPr sz="1800" b="1">
                        <a:latin typeface="Raleway"/>
                        <a:ea typeface="Raleway"/>
                        <a:cs typeface="Raleway"/>
                        <a:sym typeface="Raleway"/>
                      </a:endParaRPr>
                    </a:p>
                  </a:txBody>
                  <a:tcPr marL="91425" marR="91425" marT="91425" marB="91425"/>
                </a:tc>
                <a:extLst>
                  <a:ext uri="{0D108BD9-81ED-4DB2-BD59-A6C34878D82A}">
                    <a16:rowId xmlns:a16="http://schemas.microsoft.com/office/drawing/2014/main" val="10000"/>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Proficient</a:t>
                      </a:r>
                      <a:endParaRPr sz="1800" b="1">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15%</a:t>
                      </a:r>
                      <a:endParaRPr sz="3000">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15%</a:t>
                      </a:r>
                      <a:endParaRPr sz="3000">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12%</a:t>
                      </a:r>
                      <a:endParaRPr sz="3000">
                        <a:latin typeface="Raleway"/>
                        <a:ea typeface="Raleway"/>
                        <a:cs typeface="Raleway"/>
                        <a:sym typeface="Raleway"/>
                      </a:endParaRPr>
                    </a:p>
                  </a:txBody>
                  <a:tcPr marL="91425" marR="91425" marT="91425" marB="91425">
                    <a:solidFill>
                      <a:srgbClr val="D9EAD3"/>
                    </a:solidFill>
                  </a:tcPr>
                </a:tc>
                <a:extLst>
                  <a:ext uri="{0D108BD9-81ED-4DB2-BD59-A6C34878D82A}">
                    <a16:rowId xmlns:a16="http://schemas.microsoft.com/office/drawing/2014/main" val="10001"/>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Cusp + Proficient</a:t>
                      </a:r>
                      <a:endParaRPr sz="1800" b="1">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32%</a:t>
                      </a:r>
                      <a:endParaRPr sz="3000">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21%</a:t>
                      </a:r>
                      <a:endParaRPr sz="3000">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26%</a:t>
                      </a:r>
                      <a:endParaRPr sz="3000">
                        <a:latin typeface="Raleway"/>
                        <a:ea typeface="Raleway"/>
                        <a:cs typeface="Raleway"/>
                        <a:sym typeface="Raleway"/>
                      </a:endParaRPr>
                    </a:p>
                  </a:txBody>
                  <a:tcPr marL="91425" marR="91425" marT="91425" marB="91425">
                    <a:solidFill>
                      <a:srgbClr val="FFF2CC"/>
                    </a:solidFill>
                  </a:tcPr>
                </a:tc>
                <a:extLst>
                  <a:ext uri="{0D108BD9-81ED-4DB2-BD59-A6C34878D82A}">
                    <a16:rowId xmlns:a16="http://schemas.microsoft.com/office/drawing/2014/main" val="10002"/>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Off Track</a:t>
                      </a:r>
                      <a:endParaRPr sz="1800" b="1">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68%</a:t>
                      </a:r>
                      <a:endParaRPr sz="3000">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79%</a:t>
                      </a:r>
                      <a:endParaRPr sz="3000">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74%</a:t>
                      </a:r>
                      <a:endParaRPr sz="3000">
                        <a:latin typeface="Raleway"/>
                        <a:ea typeface="Raleway"/>
                        <a:cs typeface="Raleway"/>
                        <a:sym typeface="Raleway"/>
                      </a:endParaRPr>
                    </a:p>
                  </a:txBody>
                  <a:tcPr marL="91425" marR="91425" marT="91425" marB="91425">
                    <a:solidFill>
                      <a:srgbClr val="F4CCCC"/>
                    </a:solidFill>
                  </a:tcPr>
                </a:tc>
                <a:extLst>
                  <a:ext uri="{0D108BD9-81ED-4DB2-BD59-A6C34878D82A}">
                    <a16:rowId xmlns:a16="http://schemas.microsoft.com/office/drawing/2014/main" val="10003"/>
                  </a:ext>
                </a:extLst>
              </a:tr>
            </a:tbl>
          </a:graphicData>
        </a:graphic>
      </p:graphicFrame>
      <p:sp>
        <p:nvSpPr>
          <p:cNvPr id="288" name="Google Shape;288;p41"/>
          <p:cNvSpPr/>
          <p:nvPr/>
        </p:nvSpPr>
        <p:spPr>
          <a:xfrm>
            <a:off x="6798675" y="1993325"/>
            <a:ext cx="1842300" cy="28707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u="sng">
                <a:latin typeface="Raleway"/>
                <a:ea typeface="Raleway"/>
                <a:cs typeface="Raleway"/>
                <a:sym typeface="Raleway"/>
              </a:rPr>
              <a:t>Top 3 Performers:</a:t>
            </a:r>
            <a:endParaRPr sz="2200" u="sng">
              <a:latin typeface="Raleway"/>
              <a:ea typeface="Raleway"/>
              <a:cs typeface="Raleway"/>
              <a:sym typeface="Raleway"/>
            </a:endParaRPr>
          </a:p>
          <a:p>
            <a:pPr marL="0" lvl="0" indent="0" algn="ctr" rtl="0">
              <a:spcBef>
                <a:spcPts val="0"/>
              </a:spcBef>
              <a:spcAft>
                <a:spcPts val="0"/>
              </a:spcAft>
              <a:buNone/>
            </a:pPr>
            <a:endParaRPr sz="2200">
              <a:latin typeface="Raleway"/>
              <a:ea typeface="Raleway"/>
              <a:cs typeface="Raleway"/>
              <a:sym typeface="Raleway"/>
            </a:endParaRPr>
          </a:p>
          <a:p>
            <a:pPr marL="0" lvl="0" indent="0" algn="ctr" rtl="0">
              <a:spcBef>
                <a:spcPts val="0"/>
              </a:spcBef>
              <a:spcAft>
                <a:spcPts val="0"/>
              </a:spcAft>
              <a:buNone/>
            </a:pPr>
            <a:r>
              <a:rPr lang="en" sz="2200">
                <a:latin typeface="Raleway"/>
                <a:ea typeface="Raleway"/>
                <a:cs typeface="Raleway"/>
                <a:sym typeface="Raleway"/>
              </a:rPr>
              <a:t>Adrian</a:t>
            </a:r>
            <a:endParaRPr sz="2200">
              <a:latin typeface="Raleway"/>
              <a:ea typeface="Raleway"/>
              <a:cs typeface="Raleway"/>
              <a:sym typeface="Raleway"/>
            </a:endParaRPr>
          </a:p>
          <a:p>
            <a:pPr marL="0" lvl="0" indent="0" algn="ctr" rtl="0">
              <a:spcBef>
                <a:spcPts val="0"/>
              </a:spcBef>
              <a:spcAft>
                <a:spcPts val="0"/>
              </a:spcAft>
              <a:buNone/>
            </a:pPr>
            <a:r>
              <a:rPr lang="en" sz="2200">
                <a:latin typeface="Raleway"/>
                <a:ea typeface="Raleway"/>
                <a:cs typeface="Raleway"/>
                <a:sym typeface="Raleway"/>
              </a:rPr>
              <a:t>Sherlline</a:t>
            </a:r>
            <a:endParaRPr sz="2200">
              <a:latin typeface="Raleway"/>
              <a:ea typeface="Raleway"/>
              <a:cs typeface="Raleway"/>
              <a:sym typeface="Raleway"/>
            </a:endParaRPr>
          </a:p>
          <a:p>
            <a:pPr marL="0" lvl="0" indent="0" algn="ctr" rtl="0">
              <a:spcBef>
                <a:spcPts val="0"/>
              </a:spcBef>
              <a:spcAft>
                <a:spcPts val="0"/>
              </a:spcAft>
              <a:buNone/>
            </a:pPr>
            <a:r>
              <a:rPr lang="en" sz="2200">
                <a:latin typeface="Raleway"/>
                <a:ea typeface="Raleway"/>
                <a:cs typeface="Raleway"/>
                <a:sym typeface="Raleway"/>
              </a:rPr>
              <a:t>Gray</a:t>
            </a:r>
            <a:endParaRPr sz="2200">
              <a:latin typeface="Raleway"/>
              <a:ea typeface="Raleway"/>
              <a:cs typeface="Raleway"/>
              <a:sym typeface="Raleway"/>
            </a:endParaRPr>
          </a:p>
        </p:txBody>
      </p:sp>
      <p:sp>
        <p:nvSpPr>
          <p:cNvPr id="289" name="Google Shape;289;p41"/>
          <p:cNvSpPr/>
          <p:nvPr/>
        </p:nvSpPr>
        <p:spPr>
          <a:xfrm>
            <a:off x="5111350" y="2779950"/>
            <a:ext cx="1448100" cy="625200"/>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1"/>
          <p:cNvSpPr/>
          <p:nvPr/>
        </p:nvSpPr>
        <p:spPr>
          <a:xfrm>
            <a:off x="5111350" y="3515925"/>
            <a:ext cx="1448100" cy="625200"/>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Raleway"/>
                <a:ea typeface="Raleway"/>
                <a:cs typeface="Raleway"/>
                <a:sym typeface="Raleway"/>
              </a:rPr>
              <a:t>AP US History</a:t>
            </a:r>
            <a:endParaRPr sz="3020" b="1">
              <a:solidFill>
                <a:srgbClr val="CC0000"/>
              </a:solidFill>
              <a:latin typeface="Raleway"/>
              <a:ea typeface="Raleway"/>
              <a:cs typeface="Raleway"/>
              <a:sym typeface="Raleway"/>
            </a:endParaRPr>
          </a:p>
        </p:txBody>
      </p:sp>
      <p:pic>
        <p:nvPicPr>
          <p:cNvPr id="296" name="Google Shape;296;p42"/>
          <p:cNvPicPr preferRelativeResize="0"/>
          <p:nvPr/>
        </p:nvPicPr>
        <p:blipFill>
          <a:blip r:embed="rId3">
            <a:alphaModFix/>
          </a:blip>
          <a:stretch>
            <a:fillRect/>
          </a:stretch>
        </p:blipFill>
        <p:spPr>
          <a:xfrm>
            <a:off x="8113650" y="0"/>
            <a:ext cx="1030349" cy="1216150"/>
          </a:xfrm>
          <a:prstGeom prst="rect">
            <a:avLst/>
          </a:prstGeom>
          <a:noFill/>
          <a:ln>
            <a:noFill/>
          </a:ln>
        </p:spPr>
      </p:pic>
      <p:sp>
        <p:nvSpPr>
          <p:cNvPr id="297" name="Google Shape;297;p42"/>
          <p:cNvSpPr/>
          <p:nvPr/>
        </p:nvSpPr>
        <p:spPr>
          <a:xfrm>
            <a:off x="373750" y="1219125"/>
            <a:ext cx="8267100" cy="516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Raleway"/>
                <a:ea typeface="Raleway"/>
                <a:cs typeface="Raleway"/>
                <a:sym typeface="Raleway"/>
              </a:rPr>
              <a:t>GOAL = 45% PASS AP EXAM WITH 3+</a:t>
            </a:r>
            <a:endParaRPr sz="2000" b="1">
              <a:latin typeface="Raleway"/>
              <a:ea typeface="Raleway"/>
              <a:cs typeface="Raleway"/>
              <a:sym typeface="Raleway"/>
            </a:endParaRPr>
          </a:p>
        </p:txBody>
      </p:sp>
      <p:graphicFrame>
        <p:nvGraphicFramePr>
          <p:cNvPr id="298" name="Google Shape;298;p42"/>
          <p:cNvGraphicFramePr/>
          <p:nvPr/>
        </p:nvGraphicFramePr>
        <p:xfrm>
          <a:off x="373750" y="2000250"/>
          <a:ext cx="3000000" cy="3000000"/>
        </p:xfrm>
        <a:graphic>
          <a:graphicData uri="http://schemas.openxmlformats.org/drawingml/2006/table">
            <a:tbl>
              <a:tblPr>
                <a:noFill/>
                <a:tableStyleId>{3943089E-0070-4480-AA3F-DC2B1CBA2EA7}</a:tableStyleId>
              </a:tblPr>
              <a:tblGrid>
                <a:gridCol w="1563925">
                  <a:extLst>
                    <a:ext uri="{9D8B030D-6E8A-4147-A177-3AD203B41FA5}">
                      <a16:colId xmlns:a16="http://schemas.microsoft.com/office/drawing/2014/main" val="20000"/>
                    </a:ext>
                  </a:extLst>
                </a:gridCol>
                <a:gridCol w="1563925">
                  <a:extLst>
                    <a:ext uri="{9D8B030D-6E8A-4147-A177-3AD203B41FA5}">
                      <a16:colId xmlns:a16="http://schemas.microsoft.com/office/drawing/2014/main" val="20001"/>
                    </a:ext>
                  </a:extLst>
                </a:gridCol>
                <a:gridCol w="1563925">
                  <a:extLst>
                    <a:ext uri="{9D8B030D-6E8A-4147-A177-3AD203B41FA5}">
                      <a16:colId xmlns:a16="http://schemas.microsoft.com/office/drawing/2014/main" val="20002"/>
                    </a:ext>
                  </a:extLst>
                </a:gridCol>
                <a:gridCol w="1563925">
                  <a:extLst>
                    <a:ext uri="{9D8B030D-6E8A-4147-A177-3AD203B41FA5}">
                      <a16:colId xmlns:a16="http://schemas.microsoft.com/office/drawing/2014/main" val="20003"/>
                    </a:ext>
                  </a:extLst>
                </a:gridCol>
              </a:tblGrid>
              <a:tr h="717700">
                <a:tc>
                  <a:txBody>
                    <a:bodyPr/>
                    <a:lstStyle/>
                    <a:p>
                      <a:pPr marL="0" lvl="0" indent="0" algn="ctr" rtl="0">
                        <a:spcBef>
                          <a:spcPts val="0"/>
                        </a:spcBef>
                        <a:spcAft>
                          <a:spcPts val="0"/>
                        </a:spcAft>
                        <a:buNone/>
                      </a:pP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Multiple Choice</a:t>
                      </a: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DBQ</a:t>
                      </a: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TOTAL</a:t>
                      </a:r>
                      <a:endParaRPr sz="1800" b="1">
                        <a:latin typeface="Raleway"/>
                        <a:ea typeface="Raleway"/>
                        <a:cs typeface="Raleway"/>
                        <a:sym typeface="Raleway"/>
                      </a:endParaRPr>
                    </a:p>
                  </a:txBody>
                  <a:tcPr marL="91425" marR="91425" marT="91425" marB="91425"/>
                </a:tc>
                <a:extLst>
                  <a:ext uri="{0D108BD9-81ED-4DB2-BD59-A6C34878D82A}">
                    <a16:rowId xmlns:a16="http://schemas.microsoft.com/office/drawing/2014/main" val="10000"/>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Proficient</a:t>
                      </a:r>
                      <a:endParaRPr sz="1800" b="1">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22%</a:t>
                      </a:r>
                      <a:endParaRPr sz="3000">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9%</a:t>
                      </a:r>
                      <a:endParaRPr sz="3000">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9%</a:t>
                      </a:r>
                      <a:endParaRPr sz="3000">
                        <a:latin typeface="Raleway"/>
                        <a:ea typeface="Raleway"/>
                        <a:cs typeface="Raleway"/>
                        <a:sym typeface="Raleway"/>
                      </a:endParaRPr>
                    </a:p>
                  </a:txBody>
                  <a:tcPr marL="91425" marR="91425" marT="91425" marB="91425">
                    <a:solidFill>
                      <a:srgbClr val="D9EAD3"/>
                    </a:solidFill>
                  </a:tcPr>
                </a:tc>
                <a:extLst>
                  <a:ext uri="{0D108BD9-81ED-4DB2-BD59-A6C34878D82A}">
                    <a16:rowId xmlns:a16="http://schemas.microsoft.com/office/drawing/2014/main" val="10001"/>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Cusp + Proficient</a:t>
                      </a:r>
                      <a:endParaRPr sz="1800" b="1">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55%</a:t>
                      </a:r>
                      <a:endParaRPr sz="3000">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18%</a:t>
                      </a:r>
                      <a:endParaRPr sz="3000">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36%</a:t>
                      </a:r>
                      <a:endParaRPr sz="3000">
                        <a:latin typeface="Raleway"/>
                        <a:ea typeface="Raleway"/>
                        <a:cs typeface="Raleway"/>
                        <a:sym typeface="Raleway"/>
                      </a:endParaRPr>
                    </a:p>
                  </a:txBody>
                  <a:tcPr marL="91425" marR="91425" marT="91425" marB="91425">
                    <a:solidFill>
                      <a:srgbClr val="FFF2CC"/>
                    </a:solidFill>
                  </a:tcPr>
                </a:tc>
                <a:extLst>
                  <a:ext uri="{0D108BD9-81ED-4DB2-BD59-A6C34878D82A}">
                    <a16:rowId xmlns:a16="http://schemas.microsoft.com/office/drawing/2014/main" val="10002"/>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Off Track</a:t>
                      </a:r>
                      <a:endParaRPr sz="1800" b="1">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45%</a:t>
                      </a:r>
                      <a:endParaRPr sz="3000">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82%</a:t>
                      </a:r>
                      <a:endParaRPr sz="3000">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64%</a:t>
                      </a:r>
                      <a:endParaRPr sz="3000">
                        <a:latin typeface="Raleway"/>
                        <a:ea typeface="Raleway"/>
                        <a:cs typeface="Raleway"/>
                        <a:sym typeface="Raleway"/>
                      </a:endParaRPr>
                    </a:p>
                  </a:txBody>
                  <a:tcPr marL="91425" marR="91425" marT="91425" marB="91425">
                    <a:solidFill>
                      <a:srgbClr val="F4CCCC"/>
                    </a:solidFill>
                  </a:tcPr>
                </a:tc>
                <a:extLst>
                  <a:ext uri="{0D108BD9-81ED-4DB2-BD59-A6C34878D82A}">
                    <a16:rowId xmlns:a16="http://schemas.microsoft.com/office/drawing/2014/main" val="10003"/>
                  </a:ext>
                </a:extLst>
              </a:tr>
            </a:tbl>
          </a:graphicData>
        </a:graphic>
      </p:graphicFrame>
      <p:sp>
        <p:nvSpPr>
          <p:cNvPr id="299" name="Google Shape;299;p42"/>
          <p:cNvSpPr/>
          <p:nvPr/>
        </p:nvSpPr>
        <p:spPr>
          <a:xfrm>
            <a:off x="6798675" y="1993325"/>
            <a:ext cx="1842300" cy="28707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u="sng">
                <a:latin typeface="Raleway"/>
                <a:ea typeface="Raleway"/>
                <a:cs typeface="Raleway"/>
                <a:sym typeface="Raleway"/>
              </a:rPr>
              <a:t>Top 3 Performers:</a:t>
            </a:r>
            <a:endParaRPr sz="2200" u="sng">
              <a:latin typeface="Raleway"/>
              <a:ea typeface="Raleway"/>
              <a:cs typeface="Raleway"/>
              <a:sym typeface="Raleway"/>
            </a:endParaRPr>
          </a:p>
          <a:p>
            <a:pPr marL="0" lvl="0" indent="0" algn="ctr" rtl="0">
              <a:spcBef>
                <a:spcPts val="0"/>
              </a:spcBef>
              <a:spcAft>
                <a:spcPts val="0"/>
              </a:spcAft>
              <a:buNone/>
            </a:pPr>
            <a:endParaRPr sz="2200">
              <a:latin typeface="Raleway"/>
              <a:ea typeface="Raleway"/>
              <a:cs typeface="Raleway"/>
              <a:sym typeface="Raleway"/>
            </a:endParaRPr>
          </a:p>
          <a:p>
            <a:pPr marL="0" lvl="0" indent="0" algn="ctr" rtl="0">
              <a:spcBef>
                <a:spcPts val="0"/>
              </a:spcBef>
              <a:spcAft>
                <a:spcPts val="0"/>
              </a:spcAft>
              <a:buNone/>
            </a:pPr>
            <a:r>
              <a:rPr lang="en" sz="2200">
                <a:latin typeface="Raleway"/>
                <a:ea typeface="Raleway"/>
                <a:cs typeface="Raleway"/>
                <a:sym typeface="Raleway"/>
              </a:rPr>
              <a:t>Ismael</a:t>
            </a:r>
            <a:endParaRPr sz="2200">
              <a:latin typeface="Raleway"/>
              <a:ea typeface="Raleway"/>
              <a:cs typeface="Raleway"/>
              <a:sym typeface="Raleway"/>
            </a:endParaRPr>
          </a:p>
          <a:p>
            <a:pPr marL="0" lvl="0" indent="0" algn="ctr" rtl="0">
              <a:spcBef>
                <a:spcPts val="0"/>
              </a:spcBef>
              <a:spcAft>
                <a:spcPts val="0"/>
              </a:spcAft>
              <a:buNone/>
            </a:pPr>
            <a:r>
              <a:rPr lang="en" sz="2200">
                <a:latin typeface="Raleway"/>
                <a:ea typeface="Raleway"/>
                <a:cs typeface="Raleway"/>
                <a:sym typeface="Raleway"/>
              </a:rPr>
              <a:t>Gaby</a:t>
            </a:r>
            <a:endParaRPr sz="2200">
              <a:latin typeface="Raleway"/>
              <a:ea typeface="Raleway"/>
              <a:cs typeface="Raleway"/>
              <a:sym typeface="Raleway"/>
            </a:endParaRPr>
          </a:p>
          <a:p>
            <a:pPr marL="0" lvl="0" indent="0" algn="ctr" rtl="0">
              <a:spcBef>
                <a:spcPts val="0"/>
              </a:spcBef>
              <a:spcAft>
                <a:spcPts val="0"/>
              </a:spcAft>
              <a:buNone/>
            </a:pPr>
            <a:r>
              <a:rPr lang="en" sz="2200">
                <a:latin typeface="Raleway"/>
                <a:ea typeface="Raleway"/>
                <a:cs typeface="Raleway"/>
                <a:sym typeface="Raleway"/>
              </a:rPr>
              <a:t>Luis U / Jeyrianis</a:t>
            </a:r>
            <a:endParaRPr sz="2200">
              <a:latin typeface="Raleway"/>
              <a:ea typeface="Raleway"/>
              <a:cs typeface="Raleway"/>
              <a:sym typeface="Raleway"/>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3"/>
          <p:cNvSpPr txBox="1">
            <a:spLocks noGrp="1"/>
          </p:cNvSpPr>
          <p:nvPr>
            <p:ph type="title"/>
          </p:nvPr>
        </p:nvSpPr>
        <p:spPr>
          <a:xfrm>
            <a:off x="311700" y="455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Raleway"/>
                <a:ea typeface="Raleway"/>
                <a:cs typeface="Raleway"/>
                <a:sym typeface="Raleway"/>
              </a:rPr>
              <a:t>History Dept Headlines</a:t>
            </a:r>
            <a:endParaRPr sz="3020" b="1">
              <a:solidFill>
                <a:srgbClr val="CC0000"/>
              </a:solidFill>
              <a:latin typeface="Raleway"/>
              <a:ea typeface="Raleway"/>
              <a:cs typeface="Raleway"/>
              <a:sym typeface="Raleway"/>
            </a:endParaRPr>
          </a:p>
        </p:txBody>
      </p:sp>
      <p:sp>
        <p:nvSpPr>
          <p:cNvPr id="305" name="Google Shape;305;p43"/>
          <p:cNvSpPr txBox="1">
            <a:spLocks noGrp="1"/>
          </p:cNvSpPr>
          <p:nvPr>
            <p:ph type="body" idx="1"/>
          </p:nvPr>
        </p:nvSpPr>
        <p:spPr>
          <a:xfrm>
            <a:off x="311700" y="1152475"/>
            <a:ext cx="8684400" cy="380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Raleway"/>
                <a:ea typeface="Raleway"/>
                <a:cs typeface="Raleway"/>
                <a:sym typeface="Raleway"/>
              </a:rPr>
              <a:t>AP World is our bright spot. With skill-based lessons in intervention and intentional targeting of gaps during regular instruction, we made solid gains over the quarter that put us in a better position than last year.</a:t>
            </a:r>
            <a:endParaRPr sz="2000">
              <a:latin typeface="Raleway"/>
              <a:ea typeface="Raleway"/>
              <a:cs typeface="Raleway"/>
              <a:sym typeface="Raleway"/>
            </a:endParaRPr>
          </a:p>
          <a:p>
            <a:pPr marL="0" lvl="0" indent="0" algn="l" rtl="0">
              <a:spcBef>
                <a:spcPts val="1200"/>
              </a:spcBef>
              <a:spcAft>
                <a:spcPts val="0"/>
              </a:spcAft>
              <a:buNone/>
            </a:pPr>
            <a:r>
              <a:rPr lang="en" sz="2000">
                <a:latin typeface="Raleway"/>
                <a:ea typeface="Raleway"/>
                <a:cs typeface="Raleway"/>
                <a:sym typeface="Raleway"/>
              </a:rPr>
              <a:t>While the data for APUSH indicates we are far from goal, the broader context of the data makes me cautiously optimistic.  We must get laser focused on the data now so we can solidify key FRQ skills and close content gaps.</a:t>
            </a:r>
            <a:endParaRPr sz="2000">
              <a:latin typeface="Raleway"/>
              <a:ea typeface="Raleway"/>
              <a:cs typeface="Raleway"/>
              <a:sym typeface="Raleway"/>
            </a:endParaRPr>
          </a:p>
          <a:p>
            <a:pPr marL="0" lvl="0" indent="0" algn="l" rtl="0">
              <a:spcBef>
                <a:spcPts val="1200"/>
              </a:spcBef>
              <a:spcAft>
                <a:spcPts val="1200"/>
              </a:spcAft>
              <a:buNone/>
            </a:pPr>
            <a:r>
              <a:rPr lang="en" sz="2000">
                <a:latin typeface="Raleway"/>
                <a:ea typeface="Raleway"/>
                <a:cs typeface="Raleway"/>
                <a:sym typeface="Raleway"/>
              </a:rPr>
              <a:t>APHG is the farthest off track. We are re-evaluating our approach in this course.</a:t>
            </a:r>
            <a:endParaRPr sz="2000">
              <a:latin typeface="Raleway"/>
              <a:ea typeface="Raleway"/>
              <a:cs typeface="Raleway"/>
              <a:sym typeface="Raleway"/>
            </a:endParaRPr>
          </a:p>
        </p:txBody>
      </p:sp>
      <p:pic>
        <p:nvPicPr>
          <p:cNvPr id="306" name="Google Shape;306;p43"/>
          <p:cNvPicPr preferRelativeResize="0"/>
          <p:nvPr/>
        </p:nvPicPr>
        <p:blipFill>
          <a:blip r:embed="rId3">
            <a:alphaModFix/>
          </a:blip>
          <a:stretch>
            <a:fillRect/>
          </a:stretch>
        </p:blipFill>
        <p:spPr>
          <a:xfrm>
            <a:off x="8113650" y="0"/>
            <a:ext cx="1030349" cy="12161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cxnSp>
        <p:nvCxnSpPr>
          <p:cNvPr id="83" name="Google Shape;83;p17"/>
          <p:cNvCxnSpPr/>
          <p:nvPr/>
        </p:nvCxnSpPr>
        <p:spPr>
          <a:xfrm flipH="1">
            <a:off x="911269" y="169340"/>
            <a:ext cx="2700" cy="742200"/>
          </a:xfrm>
          <a:prstGeom prst="straightConnector1">
            <a:avLst/>
          </a:prstGeom>
          <a:noFill/>
          <a:ln w="12700" cap="flat" cmpd="sng">
            <a:solidFill>
              <a:srgbClr val="A5A5A5"/>
            </a:solidFill>
            <a:prstDash val="solid"/>
            <a:miter lim="800000"/>
            <a:headEnd type="none" w="sm" len="sm"/>
            <a:tailEnd type="none" w="sm" len="sm"/>
          </a:ln>
        </p:spPr>
      </p:cxnSp>
      <p:sp>
        <p:nvSpPr>
          <p:cNvPr id="84" name="Google Shape;84;p17"/>
          <p:cNvSpPr txBox="1">
            <a:spLocks noGrp="1"/>
          </p:cNvSpPr>
          <p:nvPr>
            <p:ph type="sldNum" idx="12"/>
          </p:nvPr>
        </p:nvSpPr>
        <p:spPr>
          <a:xfrm>
            <a:off x="8472458" y="4663217"/>
            <a:ext cx="548700" cy="393600"/>
          </a:xfrm>
          <a:prstGeom prst="rect">
            <a:avLst/>
          </a:prstGeom>
          <a:noFill/>
          <a:ln>
            <a:noFill/>
          </a:ln>
        </p:spPr>
        <p:txBody>
          <a:bodyPr spcFirstLastPara="1" wrap="square" lIns="48200" tIns="24100" rIns="48200" bIns="24100" anchor="t" anchorCtr="0">
            <a:normAutofit/>
          </a:bodyPr>
          <a:lstStyle/>
          <a:p>
            <a:pPr marL="0" lvl="0" indent="0" algn="r" rtl="0">
              <a:spcBef>
                <a:spcPts val="0"/>
              </a:spcBef>
              <a:spcAft>
                <a:spcPts val="0"/>
              </a:spcAft>
              <a:buNone/>
            </a:pPr>
            <a:fld id="{00000000-1234-1234-1234-123412341234}" type="slidenum">
              <a:rPr lang="en"/>
              <a:t>3</a:t>
            </a:fld>
            <a:endParaRPr/>
          </a:p>
        </p:txBody>
      </p:sp>
      <p:sp>
        <p:nvSpPr>
          <p:cNvPr id="85" name="Google Shape;85;p17"/>
          <p:cNvSpPr/>
          <p:nvPr/>
        </p:nvSpPr>
        <p:spPr>
          <a:xfrm>
            <a:off x="1211306" y="175856"/>
            <a:ext cx="17448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chemeClr val="dk1"/>
              </a:buClr>
              <a:buSzPts val="2100"/>
              <a:buFont typeface="Arial"/>
              <a:buNone/>
            </a:pPr>
            <a:endParaRPr sz="2100" i="0" u="none" strike="noStrike" cap="none">
              <a:solidFill>
                <a:srgbClr val="980000"/>
              </a:solidFill>
              <a:latin typeface="Oswald"/>
              <a:ea typeface="Oswald"/>
              <a:cs typeface="Oswald"/>
              <a:sym typeface="Oswald"/>
            </a:endParaRPr>
          </a:p>
        </p:txBody>
      </p:sp>
      <p:sp>
        <p:nvSpPr>
          <p:cNvPr id="86" name="Google Shape;86;p17"/>
          <p:cNvSpPr txBox="1"/>
          <p:nvPr/>
        </p:nvSpPr>
        <p:spPr>
          <a:xfrm>
            <a:off x="406081" y="1219325"/>
            <a:ext cx="8465400" cy="4617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endParaRPr sz="2100" i="1" u="sng">
              <a:latin typeface="Oswald"/>
              <a:ea typeface="Oswald"/>
              <a:cs typeface="Oswald"/>
              <a:sym typeface="Oswald"/>
            </a:endParaRPr>
          </a:p>
        </p:txBody>
      </p:sp>
      <p:pic>
        <p:nvPicPr>
          <p:cNvPr id="87" name="Google Shape;87;p17"/>
          <p:cNvPicPr preferRelativeResize="0"/>
          <p:nvPr/>
        </p:nvPicPr>
        <p:blipFill>
          <a:blip r:embed="rId3">
            <a:alphaModFix/>
          </a:blip>
          <a:stretch>
            <a:fillRect/>
          </a:stretch>
        </p:blipFill>
        <p:spPr>
          <a:xfrm>
            <a:off x="79394" y="58775"/>
            <a:ext cx="771975" cy="898725"/>
          </a:xfrm>
          <a:prstGeom prst="rect">
            <a:avLst/>
          </a:prstGeom>
          <a:noFill/>
          <a:ln>
            <a:noFill/>
          </a:ln>
        </p:spPr>
      </p:pic>
      <p:pic>
        <p:nvPicPr>
          <p:cNvPr id="88" name="Google Shape;88;p17"/>
          <p:cNvPicPr preferRelativeResize="0"/>
          <p:nvPr/>
        </p:nvPicPr>
        <p:blipFill>
          <a:blip r:embed="rId4">
            <a:alphaModFix/>
          </a:blip>
          <a:stretch>
            <a:fillRect/>
          </a:stretch>
        </p:blipFill>
        <p:spPr>
          <a:xfrm>
            <a:off x="4231128" y="-46650"/>
            <a:ext cx="4717244" cy="5143501"/>
          </a:xfrm>
          <a:prstGeom prst="rect">
            <a:avLst/>
          </a:prstGeom>
          <a:noFill/>
          <a:ln>
            <a:noFill/>
          </a:ln>
        </p:spPr>
      </p:pic>
      <p:pic>
        <p:nvPicPr>
          <p:cNvPr id="89" name="Google Shape;89;p17"/>
          <p:cNvPicPr preferRelativeResize="0"/>
          <p:nvPr/>
        </p:nvPicPr>
        <p:blipFill>
          <a:blip r:embed="rId5">
            <a:alphaModFix/>
          </a:blip>
          <a:stretch>
            <a:fillRect/>
          </a:stretch>
        </p:blipFill>
        <p:spPr>
          <a:xfrm>
            <a:off x="581025" y="1326075"/>
            <a:ext cx="2847547" cy="3157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4"/>
          <p:cNvSpPr txBox="1">
            <a:spLocks noGrp="1"/>
          </p:cNvSpPr>
          <p:nvPr>
            <p:ph type="ctrTitle"/>
          </p:nvPr>
        </p:nvSpPr>
        <p:spPr>
          <a:xfrm>
            <a:off x="239725" y="1198300"/>
            <a:ext cx="41010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6000" b="1">
                <a:solidFill>
                  <a:srgbClr val="CC0000"/>
                </a:solidFill>
                <a:latin typeface="Raleway"/>
                <a:ea typeface="Raleway"/>
                <a:cs typeface="Raleway"/>
                <a:sym typeface="Raleway"/>
              </a:rPr>
              <a:t>Literature</a:t>
            </a:r>
            <a:endParaRPr sz="6000" b="1">
              <a:solidFill>
                <a:srgbClr val="CC0000"/>
              </a:solidFill>
              <a:latin typeface="Raleway"/>
              <a:ea typeface="Raleway"/>
              <a:cs typeface="Raleway"/>
              <a:sym typeface="Raleway"/>
            </a:endParaRPr>
          </a:p>
        </p:txBody>
      </p:sp>
      <p:pic>
        <p:nvPicPr>
          <p:cNvPr id="312" name="Google Shape;312;p44"/>
          <p:cNvPicPr preferRelativeResize="0"/>
          <p:nvPr/>
        </p:nvPicPr>
        <p:blipFill>
          <a:blip r:embed="rId3">
            <a:alphaModFix/>
          </a:blip>
          <a:stretch>
            <a:fillRect/>
          </a:stretch>
        </p:blipFill>
        <p:spPr>
          <a:xfrm>
            <a:off x="111050" y="56775"/>
            <a:ext cx="659525" cy="778451"/>
          </a:xfrm>
          <a:prstGeom prst="rect">
            <a:avLst/>
          </a:prstGeom>
          <a:noFill/>
          <a:ln>
            <a:noFill/>
          </a:ln>
        </p:spPr>
      </p:pic>
      <p:pic>
        <p:nvPicPr>
          <p:cNvPr id="313" name="Google Shape;313;p44"/>
          <p:cNvPicPr preferRelativeResize="0"/>
          <p:nvPr/>
        </p:nvPicPr>
        <p:blipFill>
          <a:blip r:embed="rId4">
            <a:alphaModFix/>
          </a:blip>
          <a:stretch>
            <a:fillRect/>
          </a:stretch>
        </p:blipFill>
        <p:spPr>
          <a:xfrm>
            <a:off x="4493125" y="685800"/>
            <a:ext cx="4498474" cy="373494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Raleway"/>
                <a:ea typeface="Raleway"/>
                <a:cs typeface="Raleway"/>
                <a:sym typeface="Raleway"/>
              </a:rPr>
              <a:t>Literature I</a:t>
            </a:r>
            <a:endParaRPr sz="3020" b="1">
              <a:solidFill>
                <a:srgbClr val="CC0000"/>
              </a:solidFill>
              <a:latin typeface="Raleway"/>
              <a:ea typeface="Raleway"/>
              <a:cs typeface="Raleway"/>
              <a:sym typeface="Raleway"/>
            </a:endParaRPr>
          </a:p>
        </p:txBody>
      </p:sp>
      <p:pic>
        <p:nvPicPr>
          <p:cNvPr id="319" name="Google Shape;319;p45"/>
          <p:cNvPicPr preferRelativeResize="0"/>
          <p:nvPr/>
        </p:nvPicPr>
        <p:blipFill>
          <a:blip r:embed="rId3">
            <a:alphaModFix/>
          </a:blip>
          <a:stretch>
            <a:fillRect/>
          </a:stretch>
        </p:blipFill>
        <p:spPr>
          <a:xfrm>
            <a:off x="8113650" y="0"/>
            <a:ext cx="1030349" cy="1216150"/>
          </a:xfrm>
          <a:prstGeom prst="rect">
            <a:avLst/>
          </a:prstGeom>
          <a:noFill/>
          <a:ln>
            <a:noFill/>
          </a:ln>
        </p:spPr>
      </p:pic>
      <p:sp>
        <p:nvSpPr>
          <p:cNvPr id="320" name="Google Shape;320;p45"/>
          <p:cNvSpPr/>
          <p:nvPr/>
        </p:nvSpPr>
        <p:spPr>
          <a:xfrm>
            <a:off x="373750" y="1219125"/>
            <a:ext cx="8520600" cy="516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Raleway"/>
                <a:ea typeface="Raleway"/>
                <a:cs typeface="Raleway"/>
                <a:sym typeface="Raleway"/>
              </a:rPr>
              <a:t>GOAL = 40% ARE MEETING/PARTIALLY MEETING ON MCAS EXAM</a:t>
            </a:r>
            <a:endParaRPr sz="2000" b="1">
              <a:latin typeface="Raleway"/>
              <a:ea typeface="Raleway"/>
              <a:cs typeface="Raleway"/>
              <a:sym typeface="Raleway"/>
            </a:endParaRPr>
          </a:p>
        </p:txBody>
      </p:sp>
      <p:graphicFrame>
        <p:nvGraphicFramePr>
          <p:cNvPr id="321" name="Google Shape;321;p45"/>
          <p:cNvGraphicFramePr/>
          <p:nvPr/>
        </p:nvGraphicFramePr>
        <p:xfrm>
          <a:off x="373750" y="2000250"/>
          <a:ext cx="3000000" cy="3000000"/>
        </p:xfrm>
        <a:graphic>
          <a:graphicData uri="http://schemas.openxmlformats.org/drawingml/2006/table">
            <a:tbl>
              <a:tblPr>
                <a:noFill/>
                <a:tableStyleId>{3943089E-0070-4480-AA3F-DC2B1CBA2EA7}</a:tableStyleId>
              </a:tblPr>
              <a:tblGrid>
                <a:gridCol w="1563925">
                  <a:extLst>
                    <a:ext uri="{9D8B030D-6E8A-4147-A177-3AD203B41FA5}">
                      <a16:colId xmlns:a16="http://schemas.microsoft.com/office/drawing/2014/main" val="20000"/>
                    </a:ext>
                  </a:extLst>
                </a:gridCol>
                <a:gridCol w="1563925">
                  <a:extLst>
                    <a:ext uri="{9D8B030D-6E8A-4147-A177-3AD203B41FA5}">
                      <a16:colId xmlns:a16="http://schemas.microsoft.com/office/drawing/2014/main" val="20001"/>
                    </a:ext>
                  </a:extLst>
                </a:gridCol>
                <a:gridCol w="1563925">
                  <a:extLst>
                    <a:ext uri="{9D8B030D-6E8A-4147-A177-3AD203B41FA5}">
                      <a16:colId xmlns:a16="http://schemas.microsoft.com/office/drawing/2014/main" val="20002"/>
                    </a:ext>
                  </a:extLst>
                </a:gridCol>
                <a:gridCol w="1563925">
                  <a:extLst>
                    <a:ext uri="{9D8B030D-6E8A-4147-A177-3AD203B41FA5}">
                      <a16:colId xmlns:a16="http://schemas.microsoft.com/office/drawing/2014/main" val="20003"/>
                    </a:ext>
                  </a:extLst>
                </a:gridCol>
              </a:tblGrid>
              <a:tr h="717700">
                <a:tc>
                  <a:txBody>
                    <a:bodyPr/>
                    <a:lstStyle/>
                    <a:p>
                      <a:pPr marL="0" lvl="0" indent="0" algn="ctr" rtl="0">
                        <a:spcBef>
                          <a:spcPts val="0"/>
                        </a:spcBef>
                        <a:spcAft>
                          <a:spcPts val="0"/>
                        </a:spcAft>
                        <a:buNone/>
                      </a:pP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Multiple Choice</a:t>
                      </a: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FRQ/OER</a:t>
                      </a: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TOTAL</a:t>
                      </a:r>
                      <a:endParaRPr sz="1800" b="1">
                        <a:latin typeface="Raleway"/>
                        <a:ea typeface="Raleway"/>
                        <a:cs typeface="Raleway"/>
                        <a:sym typeface="Raleway"/>
                      </a:endParaRPr>
                    </a:p>
                  </a:txBody>
                  <a:tcPr marL="91425" marR="91425" marT="91425" marB="91425"/>
                </a:tc>
                <a:extLst>
                  <a:ext uri="{0D108BD9-81ED-4DB2-BD59-A6C34878D82A}">
                    <a16:rowId xmlns:a16="http://schemas.microsoft.com/office/drawing/2014/main" val="10000"/>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Proficient</a:t>
                      </a:r>
                      <a:endParaRPr sz="1800" b="1">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16%</a:t>
                      </a:r>
                      <a:endParaRPr sz="3000">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18%</a:t>
                      </a:r>
                      <a:endParaRPr sz="3000">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9%</a:t>
                      </a:r>
                      <a:endParaRPr sz="3000">
                        <a:latin typeface="Raleway"/>
                        <a:ea typeface="Raleway"/>
                        <a:cs typeface="Raleway"/>
                        <a:sym typeface="Raleway"/>
                      </a:endParaRPr>
                    </a:p>
                  </a:txBody>
                  <a:tcPr marL="91425" marR="91425" marT="91425" marB="91425">
                    <a:solidFill>
                      <a:srgbClr val="D9EAD3"/>
                    </a:solidFill>
                  </a:tcPr>
                </a:tc>
                <a:extLst>
                  <a:ext uri="{0D108BD9-81ED-4DB2-BD59-A6C34878D82A}">
                    <a16:rowId xmlns:a16="http://schemas.microsoft.com/office/drawing/2014/main" val="10001"/>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Cusp</a:t>
                      </a:r>
                      <a:endParaRPr sz="1800" b="1">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11%</a:t>
                      </a:r>
                      <a:endParaRPr sz="3000">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23%</a:t>
                      </a:r>
                      <a:endParaRPr sz="3000">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34%</a:t>
                      </a:r>
                      <a:endParaRPr sz="3000">
                        <a:latin typeface="Raleway"/>
                        <a:ea typeface="Raleway"/>
                        <a:cs typeface="Raleway"/>
                        <a:sym typeface="Raleway"/>
                      </a:endParaRPr>
                    </a:p>
                  </a:txBody>
                  <a:tcPr marL="91425" marR="91425" marT="91425" marB="91425">
                    <a:solidFill>
                      <a:srgbClr val="FFF2CC"/>
                    </a:solidFill>
                  </a:tcPr>
                </a:tc>
                <a:extLst>
                  <a:ext uri="{0D108BD9-81ED-4DB2-BD59-A6C34878D82A}">
                    <a16:rowId xmlns:a16="http://schemas.microsoft.com/office/drawing/2014/main" val="10002"/>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Off Track</a:t>
                      </a:r>
                      <a:endParaRPr sz="1800" b="1">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73%</a:t>
                      </a:r>
                      <a:endParaRPr sz="3000">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59%</a:t>
                      </a:r>
                      <a:endParaRPr sz="3000">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56%</a:t>
                      </a:r>
                      <a:endParaRPr sz="3000">
                        <a:latin typeface="Raleway"/>
                        <a:ea typeface="Raleway"/>
                        <a:cs typeface="Raleway"/>
                        <a:sym typeface="Raleway"/>
                      </a:endParaRPr>
                    </a:p>
                  </a:txBody>
                  <a:tcPr marL="91425" marR="91425" marT="91425" marB="91425">
                    <a:solidFill>
                      <a:srgbClr val="F4CCCC"/>
                    </a:solidFill>
                  </a:tcPr>
                </a:tc>
                <a:extLst>
                  <a:ext uri="{0D108BD9-81ED-4DB2-BD59-A6C34878D82A}">
                    <a16:rowId xmlns:a16="http://schemas.microsoft.com/office/drawing/2014/main" val="10003"/>
                  </a:ext>
                </a:extLst>
              </a:tr>
            </a:tbl>
          </a:graphicData>
        </a:graphic>
      </p:graphicFrame>
      <p:sp>
        <p:nvSpPr>
          <p:cNvPr id="322" name="Google Shape;322;p45"/>
          <p:cNvSpPr/>
          <p:nvPr/>
        </p:nvSpPr>
        <p:spPr>
          <a:xfrm>
            <a:off x="6798675" y="1993325"/>
            <a:ext cx="2114100" cy="28707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u="sng">
                <a:latin typeface="Raleway"/>
                <a:ea typeface="Raleway"/>
                <a:cs typeface="Raleway"/>
                <a:sym typeface="Raleway"/>
              </a:rPr>
              <a:t>Top 3 Performers:</a:t>
            </a:r>
            <a:endParaRPr sz="2400" u="sng">
              <a:latin typeface="Raleway"/>
              <a:ea typeface="Raleway"/>
              <a:cs typeface="Raleway"/>
              <a:sym typeface="Raleway"/>
            </a:endParaRPr>
          </a:p>
          <a:p>
            <a:pPr marL="0" lvl="0" indent="0" algn="ctr" rtl="0">
              <a:spcBef>
                <a:spcPts val="0"/>
              </a:spcBef>
              <a:spcAft>
                <a:spcPts val="0"/>
              </a:spcAft>
              <a:buNone/>
            </a:pPr>
            <a:endParaRPr sz="1900">
              <a:latin typeface="Raleway"/>
              <a:ea typeface="Raleway"/>
              <a:cs typeface="Raleway"/>
              <a:sym typeface="Raleway"/>
            </a:endParaRPr>
          </a:p>
          <a:p>
            <a:pPr marL="0" lvl="0" indent="0" algn="ctr" rtl="0">
              <a:spcBef>
                <a:spcPts val="0"/>
              </a:spcBef>
              <a:spcAft>
                <a:spcPts val="0"/>
              </a:spcAft>
              <a:buNone/>
            </a:pPr>
            <a:r>
              <a:rPr lang="en" sz="1900">
                <a:latin typeface="Raleway"/>
                <a:ea typeface="Raleway"/>
                <a:cs typeface="Raleway"/>
                <a:sym typeface="Raleway"/>
              </a:rPr>
              <a:t>Samuel Marin</a:t>
            </a:r>
            <a:endParaRPr sz="1900">
              <a:latin typeface="Raleway"/>
              <a:ea typeface="Raleway"/>
              <a:cs typeface="Raleway"/>
              <a:sym typeface="Raleway"/>
            </a:endParaRPr>
          </a:p>
          <a:p>
            <a:pPr marL="0" lvl="0" indent="0" algn="ctr" rtl="0">
              <a:spcBef>
                <a:spcPts val="0"/>
              </a:spcBef>
              <a:spcAft>
                <a:spcPts val="0"/>
              </a:spcAft>
              <a:buNone/>
            </a:pPr>
            <a:r>
              <a:rPr lang="en" sz="1900">
                <a:latin typeface="Raleway"/>
                <a:ea typeface="Raleway"/>
                <a:cs typeface="Raleway"/>
                <a:sym typeface="Raleway"/>
              </a:rPr>
              <a:t>Monica-Jimenez</a:t>
            </a:r>
            <a:endParaRPr sz="1900">
              <a:latin typeface="Raleway"/>
              <a:ea typeface="Raleway"/>
              <a:cs typeface="Raleway"/>
              <a:sym typeface="Raleway"/>
            </a:endParaRPr>
          </a:p>
          <a:p>
            <a:pPr marL="0" lvl="0" indent="0" algn="ctr" rtl="0">
              <a:spcBef>
                <a:spcPts val="0"/>
              </a:spcBef>
              <a:spcAft>
                <a:spcPts val="0"/>
              </a:spcAft>
              <a:buNone/>
            </a:pPr>
            <a:r>
              <a:rPr lang="en" sz="1900">
                <a:latin typeface="Raleway"/>
                <a:ea typeface="Raleway"/>
                <a:cs typeface="Raleway"/>
                <a:sym typeface="Raleway"/>
              </a:rPr>
              <a:t>Jaydriel Diaz</a:t>
            </a:r>
            <a:endParaRPr sz="1900">
              <a:latin typeface="Raleway"/>
              <a:ea typeface="Raleway"/>
              <a:cs typeface="Raleway"/>
              <a:sym typeface="Raleway"/>
            </a:endParaRPr>
          </a:p>
          <a:p>
            <a:pPr marL="0" lvl="0" indent="0" algn="ctr" rtl="0">
              <a:spcBef>
                <a:spcPts val="0"/>
              </a:spcBef>
              <a:spcAft>
                <a:spcPts val="0"/>
              </a:spcAft>
              <a:buNone/>
            </a:pPr>
            <a:endParaRPr sz="2700">
              <a:latin typeface="Oswald"/>
              <a:ea typeface="Oswald"/>
              <a:cs typeface="Oswald"/>
              <a:sym typeface="Oswald"/>
            </a:endParaRPr>
          </a:p>
          <a:p>
            <a:pPr marL="0" lvl="0" indent="0" algn="ctr" rtl="0">
              <a:spcBef>
                <a:spcPts val="0"/>
              </a:spcBef>
              <a:spcAft>
                <a:spcPts val="0"/>
              </a:spcAft>
              <a:buNone/>
            </a:pPr>
            <a:endParaRPr sz="1900">
              <a:latin typeface="Oswald"/>
              <a:ea typeface="Oswald"/>
              <a:cs typeface="Oswald"/>
              <a:sym typeface="Oswald"/>
            </a:endParaRPr>
          </a:p>
        </p:txBody>
      </p:sp>
      <p:sp>
        <p:nvSpPr>
          <p:cNvPr id="323" name="Google Shape;323;p45"/>
          <p:cNvSpPr/>
          <p:nvPr/>
        </p:nvSpPr>
        <p:spPr>
          <a:xfrm>
            <a:off x="5103050" y="2779950"/>
            <a:ext cx="1448100" cy="625200"/>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Raleway"/>
                <a:ea typeface="Raleway"/>
                <a:cs typeface="Raleway"/>
                <a:sym typeface="Raleway"/>
              </a:rPr>
              <a:t>Literature II</a:t>
            </a:r>
            <a:endParaRPr sz="3020" b="1">
              <a:solidFill>
                <a:srgbClr val="CC0000"/>
              </a:solidFill>
              <a:latin typeface="Raleway"/>
              <a:ea typeface="Raleway"/>
              <a:cs typeface="Raleway"/>
              <a:sym typeface="Raleway"/>
            </a:endParaRPr>
          </a:p>
        </p:txBody>
      </p:sp>
      <p:pic>
        <p:nvPicPr>
          <p:cNvPr id="329" name="Google Shape;329;p46"/>
          <p:cNvPicPr preferRelativeResize="0"/>
          <p:nvPr/>
        </p:nvPicPr>
        <p:blipFill>
          <a:blip r:embed="rId3">
            <a:alphaModFix/>
          </a:blip>
          <a:stretch>
            <a:fillRect/>
          </a:stretch>
        </p:blipFill>
        <p:spPr>
          <a:xfrm>
            <a:off x="8113650" y="0"/>
            <a:ext cx="1030349" cy="1216150"/>
          </a:xfrm>
          <a:prstGeom prst="rect">
            <a:avLst/>
          </a:prstGeom>
          <a:noFill/>
          <a:ln>
            <a:noFill/>
          </a:ln>
        </p:spPr>
      </p:pic>
      <p:sp>
        <p:nvSpPr>
          <p:cNvPr id="330" name="Google Shape;330;p46"/>
          <p:cNvSpPr/>
          <p:nvPr/>
        </p:nvSpPr>
        <p:spPr>
          <a:xfrm>
            <a:off x="373750" y="1219125"/>
            <a:ext cx="8458500" cy="516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Raleway"/>
                <a:ea typeface="Raleway"/>
                <a:cs typeface="Raleway"/>
                <a:sym typeface="Raleway"/>
              </a:rPr>
              <a:t>GOAL = 45% ARE MEETING/PARTIALLY MEETING ON MCAS EXAM</a:t>
            </a:r>
            <a:endParaRPr sz="2000" b="1">
              <a:latin typeface="Raleway"/>
              <a:ea typeface="Raleway"/>
              <a:cs typeface="Raleway"/>
              <a:sym typeface="Raleway"/>
            </a:endParaRPr>
          </a:p>
        </p:txBody>
      </p:sp>
      <p:graphicFrame>
        <p:nvGraphicFramePr>
          <p:cNvPr id="331" name="Google Shape;331;p46"/>
          <p:cNvGraphicFramePr/>
          <p:nvPr/>
        </p:nvGraphicFramePr>
        <p:xfrm>
          <a:off x="373750" y="2000250"/>
          <a:ext cx="3000000" cy="3000000"/>
        </p:xfrm>
        <a:graphic>
          <a:graphicData uri="http://schemas.openxmlformats.org/drawingml/2006/table">
            <a:tbl>
              <a:tblPr>
                <a:noFill/>
                <a:tableStyleId>{3943089E-0070-4480-AA3F-DC2B1CBA2EA7}</a:tableStyleId>
              </a:tblPr>
              <a:tblGrid>
                <a:gridCol w="1563925">
                  <a:extLst>
                    <a:ext uri="{9D8B030D-6E8A-4147-A177-3AD203B41FA5}">
                      <a16:colId xmlns:a16="http://schemas.microsoft.com/office/drawing/2014/main" val="20000"/>
                    </a:ext>
                  </a:extLst>
                </a:gridCol>
                <a:gridCol w="1563925">
                  <a:extLst>
                    <a:ext uri="{9D8B030D-6E8A-4147-A177-3AD203B41FA5}">
                      <a16:colId xmlns:a16="http://schemas.microsoft.com/office/drawing/2014/main" val="20001"/>
                    </a:ext>
                  </a:extLst>
                </a:gridCol>
                <a:gridCol w="1563925">
                  <a:extLst>
                    <a:ext uri="{9D8B030D-6E8A-4147-A177-3AD203B41FA5}">
                      <a16:colId xmlns:a16="http://schemas.microsoft.com/office/drawing/2014/main" val="20002"/>
                    </a:ext>
                  </a:extLst>
                </a:gridCol>
                <a:gridCol w="1563925">
                  <a:extLst>
                    <a:ext uri="{9D8B030D-6E8A-4147-A177-3AD203B41FA5}">
                      <a16:colId xmlns:a16="http://schemas.microsoft.com/office/drawing/2014/main" val="20003"/>
                    </a:ext>
                  </a:extLst>
                </a:gridCol>
              </a:tblGrid>
              <a:tr h="717700">
                <a:tc>
                  <a:txBody>
                    <a:bodyPr/>
                    <a:lstStyle/>
                    <a:p>
                      <a:pPr marL="0" lvl="0" indent="0" algn="ctr" rtl="0">
                        <a:spcBef>
                          <a:spcPts val="0"/>
                        </a:spcBef>
                        <a:spcAft>
                          <a:spcPts val="0"/>
                        </a:spcAft>
                        <a:buNone/>
                      </a:pP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Multiple Choice</a:t>
                      </a: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OER</a:t>
                      </a:r>
                      <a:endParaRPr sz="1800" b="1">
                        <a:latin typeface="Raleway"/>
                        <a:ea typeface="Raleway"/>
                        <a:cs typeface="Raleway"/>
                        <a:sym typeface="Raleway"/>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800" b="1">
                          <a:latin typeface="Raleway"/>
                          <a:ea typeface="Raleway"/>
                          <a:cs typeface="Raleway"/>
                          <a:sym typeface="Raleway"/>
                        </a:rPr>
                        <a:t>TOTAL</a:t>
                      </a:r>
                      <a:endParaRPr sz="1800" b="1">
                        <a:latin typeface="Raleway"/>
                        <a:ea typeface="Raleway"/>
                        <a:cs typeface="Raleway"/>
                        <a:sym typeface="Raleway"/>
                      </a:endParaRPr>
                    </a:p>
                  </a:txBody>
                  <a:tcPr marL="91425" marR="91425" marT="91425" marB="91425"/>
                </a:tc>
                <a:extLst>
                  <a:ext uri="{0D108BD9-81ED-4DB2-BD59-A6C34878D82A}">
                    <a16:rowId xmlns:a16="http://schemas.microsoft.com/office/drawing/2014/main" val="10000"/>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Proficient</a:t>
                      </a:r>
                      <a:endParaRPr sz="1800" b="1">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27%</a:t>
                      </a:r>
                      <a:endParaRPr sz="3000">
                        <a:latin typeface="Raleway"/>
                        <a:ea typeface="Raleway"/>
                        <a:cs typeface="Raleway"/>
                        <a:sym typeface="Raleway"/>
                      </a:endParaRPr>
                    </a:p>
                  </a:txBody>
                  <a:tcPr marL="91425" marR="91425" marT="91425" marB="91425">
                    <a:lnR w="9525" cap="flat" cmpd="sng">
                      <a:solidFill>
                        <a:srgbClr val="9E9E9E"/>
                      </a:solidFill>
                      <a:prstDash val="solid"/>
                      <a:round/>
                      <a:headEnd type="none" w="sm" len="sm"/>
                      <a:tailEnd type="none" w="sm" len="sm"/>
                    </a:lnR>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33%</a:t>
                      </a:r>
                      <a:endParaRPr sz="3000">
                        <a:latin typeface="Raleway"/>
                        <a:ea typeface="Raleway"/>
                        <a:cs typeface="Raleway"/>
                        <a:sym typeface="Raleway"/>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25%</a:t>
                      </a:r>
                      <a:endParaRPr sz="3000">
                        <a:latin typeface="Raleway"/>
                        <a:ea typeface="Raleway"/>
                        <a:cs typeface="Raleway"/>
                        <a:sym typeface="Raleway"/>
                      </a:endParaRPr>
                    </a:p>
                  </a:txBody>
                  <a:tcPr marL="91425" marR="91425" marT="91425" marB="91425">
                    <a:lnL w="9525" cap="flat" cmpd="sng">
                      <a:solidFill>
                        <a:srgbClr val="9E9E9E"/>
                      </a:solidFill>
                      <a:prstDash val="solid"/>
                      <a:round/>
                      <a:headEnd type="none" w="sm" len="sm"/>
                      <a:tailEnd type="none" w="sm" len="sm"/>
                    </a:lnL>
                    <a:solidFill>
                      <a:srgbClr val="D9EAD3"/>
                    </a:solidFill>
                  </a:tcPr>
                </a:tc>
                <a:extLst>
                  <a:ext uri="{0D108BD9-81ED-4DB2-BD59-A6C34878D82A}">
                    <a16:rowId xmlns:a16="http://schemas.microsoft.com/office/drawing/2014/main" val="10001"/>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Cusp</a:t>
                      </a:r>
                      <a:endParaRPr sz="1800" b="1">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14%</a:t>
                      </a:r>
                      <a:endParaRPr sz="3000">
                        <a:latin typeface="Raleway"/>
                        <a:ea typeface="Raleway"/>
                        <a:cs typeface="Raleway"/>
                        <a:sym typeface="Raleway"/>
                      </a:endParaRPr>
                    </a:p>
                  </a:txBody>
                  <a:tcPr marL="91425" marR="91425" marT="91425" marB="91425">
                    <a:lnR w="9525" cap="flat" cmpd="sng">
                      <a:solidFill>
                        <a:srgbClr val="9E9E9E"/>
                      </a:solidFill>
                      <a:prstDash val="solid"/>
                      <a:round/>
                      <a:headEnd type="none" w="sm" len="sm"/>
                      <a:tailEnd type="none" w="sm" len="sm"/>
                    </a:lnR>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20%</a:t>
                      </a:r>
                      <a:endParaRPr sz="3000">
                        <a:latin typeface="Raleway"/>
                        <a:ea typeface="Raleway"/>
                        <a:cs typeface="Raleway"/>
                        <a:sym typeface="Raleway"/>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22%</a:t>
                      </a:r>
                      <a:endParaRPr sz="3000">
                        <a:latin typeface="Raleway"/>
                        <a:ea typeface="Raleway"/>
                        <a:cs typeface="Raleway"/>
                        <a:sym typeface="Raleway"/>
                      </a:endParaRPr>
                    </a:p>
                  </a:txBody>
                  <a:tcPr marL="91425" marR="91425" marT="91425" marB="91425">
                    <a:lnL w="9525" cap="flat" cmpd="sng">
                      <a:solidFill>
                        <a:srgbClr val="9E9E9E"/>
                      </a:solidFill>
                      <a:prstDash val="solid"/>
                      <a:round/>
                      <a:headEnd type="none" w="sm" len="sm"/>
                      <a:tailEnd type="none" w="sm" len="sm"/>
                    </a:lnL>
                    <a:solidFill>
                      <a:srgbClr val="FFF2CC"/>
                    </a:solidFill>
                  </a:tcPr>
                </a:tc>
                <a:extLst>
                  <a:ext uri="{0D108BD9-81ED-4DB2-BD59-A6C34878D82A}">
                    <a16:rowId xmlns:a16="http://schemas.microsoft.com/office/drawing/2014/main" val="10002"/>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Off Track</a:t>
                      </a:r>
                      <a:endParaRPr sz="1800" b="1">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59%</a:t>
                      </a:r>
                      <a:endParaRPr sz="3000">
                        <a:latin typeface="Raleway"/>
                        <a:ea typeface="Raleway"/>
                        <a:cs typeface="Raleway"/>
                        <a:sym typeface="Raleway"/>
                      </a:endParaRPr>
                    </a:p>
                  </a:txBody>
                  <a:tcPr marL="91425" marR="91425" marT="91425" marB="91425">
                    <a:lnR w="9525" cap="flat" cmpd="sng">
                      <a:solidFill>
                        <a:srgbClr val="9E9E9E"/>
                      </a:solidFill>
                      <a:prstDash val="solid"/>
                      <a:round/>
                      <a:headEnd type="none" w="sm" len="sm"/>
                      <a:tailEnd type="none" w="sm" len="sm"/>
                    </a:lnR>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47%</a:t>
                      </a:r>
                      <a:endParaRPr sz="3000">
                        <a:latin typeface="Raleway"/>
                        <a:ea typeface="Raleway"/>
                        <a:cs typeface="Raleway"/>
                        <a:sym typeface="Raleway"/>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53%</a:t>
                      </a:r>
                      <a:endParaRPr sz="3000">
                        <a:latin typeface="Raleway"/>
                        <a:ea typeface="Raleway"/>
                        <a:cs typeface="Raleway"/>
                        <a:sym typeface="Raleway"/>
                      </a:endParaRPr>
                    </a:p>
                  </a:txBody>
                  <a:tcPr marL="91425" marR="91425" marT="91425" marB="91425">
                    <a:lnL w="9525" cap="flat" cmpd="sng">
                      <a:solidFill>
                        <a:srgbClr val="9E9E9E"/>
                      </a:solidFill>
                      <a:prstDash val="solid"/>
                      <a:round/>
                      <a:headEnd type="none" w="sm" len="sm"/>
                      <a:tailEnd type="none" w="sm" len="sm"/>
                    </a:lnL>
                    <a:solidFill>
                      <a:srgbClr val="F4CCCC"/>
                    </a:solidFill>
                  </a:tcPr>
                </a:tc>
                <a:extLst>
                  <a:ext uri="{0D108BD9-81ED-4DB2-BD59-A6C34878D82A}">
                    <a16:rowId xmlns:a16="http://schemas.microsoft.com/office/drawing/2014/main" val="10003"/>
                  </a:ext>
                </a:extLst>
              </a:tr>
            </a:tbl>
          </a:graphicData>
        </a:graphic>
      </p:graphicFrame>
      <p:sp>
        <p:nvSpPr>
          <p:cNvPr id="332" name="Google Shape;332;p46"/>
          <p:cNvSpPr/>
          <p:nvPr/>
        </p:nvSpPr>
        <p:spPr>
          <a:xfrm>
            <a:off x="6798675" y="1993325"/>
            <a:ext cx="2088600" cy="28707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u="sng">
                <a:latin typeface="Raleway"/>
                <a:ea typeface="Raleway"/>
                <a:cs typeface="Raleway"/>
                <a:sym typeface="Raleway"/>
              </a:rPr>
              <a:t>Top 3 Performers:</a:t>
            </a:r>
            <a:endParaRPr sz="2400" u="sng">
              <a:latin typeface="Raleway"/>
              <a:ea typeface="Raleway"/>
              <a:cs typeface="Raleway"/>
              <a:sym typeface="Raleway"/>
            </a:endParaRPr>
          </a:p>
          <a:p>
            <a:pPr marL="0" lvl="0" indent="0" algn="ctr" rtl="0">
              <a:spcBef>
                <a:spcPts val="0"/>
              </a:spcBef>
              <a:spcAft>
                <a:spcPts val="0"/>
              </a:spcAft>
              <a:buNone/>
            </a:pPr>
            <a:endParaRPr sz="1700">
              <a:latin typeface="Raleway"/>
              <a:ea typeface="Raleway"/>
              <a:cs typeface="Raleway"/>
              <a:sym typeface="Raleway"/>
            </a:endParaRPr>
          </a:p>
          <a:p>
            <a:pPr marL="0" lvl="0" indent="0" algn="ctr" rtl="0">
              <a:spcBef>
                <a:spcPts val="0"/>
              </a:spcBef>
              <a:spcAft>
                <a:spcPts val="0"/>
              </a:spcAft>
              <a:buNone/>
            </a:pPr>
            <a:r>
              <a:rPr lang="en" sz="1700">
                <a:latin typeface="Raleway"/>
                <a:ea typeface="Raleway"/>
                <a:cs typeface="Raleway"/>
                <a:sym typeface="Raleway"/>
              </a:rPr>
              <a:t>Sherlline Mercado</a:t>
            </a:r>
            <a:endParaRPr sz="1700">
              <a:latin typeface="Raleway"/>
              <a:ea typeface="Raleway"/>
              <a:cs typeface="Raleway"/>
              <a:sym typeface="Raleway"/>
            </a:endParaRPr>
          </a:p>
          <a:p>
            <a:pPr marL="0" lvl="0" indent="0" algn="ctr" rtl="0">
              <a:spcBef>
                <a:spcPts val="0"/>
              </a:spcBef>
              <a:spcAft>
                <a:spcPts val="0"/>
              </a:spcAft>
              <a:buNone/>
            </a:pPr>
            <a:r>
              <a:rPr lang="en" sz="1700">
                <a:latin typeface="Raleway"/>
                <a:ea typeface="Raleway"/>
                <a:cs typeface="Raleway"/>
                <a:sym typeface="Raleway"/>
              </a:rPr>
              <a:t>Adrian Cedano</a:t>
            </a:r>
            <a:endParaRPr sz="1700">
              <a:latin typeface="Raleway"/>
              <a:ea typeface="Raleway"/>
              <a:cs typeface="Raleway"/>
              <a:sym typeface="Raleway"/>
            </a:endParaRPr>
          </a:p>
          <a:p>
            <a:pPr marL="0" lvl="0" indent="0" algn="ctr" rtl="0">
              <a:spcBef>
                <a:spcPts val="0"/>
              </a:spcBef>
              <a:spcAft>
                <a:spcPts val="0"/>
              </a:spcAft>
              <a:buNone/>
            </a:pPr>
            <a:r>
              <a:rPr lang="en" sz="1700">
                <a:latin typeface="Raleway"/>
                <a:ea typeface="Raleway"/>
                <a:cs typeface="Raleway"/>
                <a:sym typeface="Raleway"/>
              </a:rPr>
              <a:t>Grey Alicea</a:t>
            </a:r>
            <a:endParaRPr sz="1700">
              <a:latin typeface="Raleway"/>
              <a:ea typeface="Raleway"/>
              <a:cs typeface="Raleway"/>
              <a:sym typeface="Raleway"/>
            </a:endParaRPr>
          </a:p>
          <a:p>
            <a:pPr marL="0" lvl="0" indent="0" algn="ctr" rtl="0">
              <a:spcBef>
                <a:spcPts val="0"/>
              </a:spcBef>
              <a:spcAft>
                <a:spcPts val="0"/>
              </a:spcAft>
              <a:buNone/>
            </a:pPr>
            <a:endParaRPr sz="2700">
              <a:latin typeface="Oswald"/>
              <a:ea typeface="Oswald"/>
              <a:cs typeface="Oswald"/>
              <a:sym typeface="Oswald"/>
            </a:endParaRPr>
          </a:p>
        </p:txBody>
      </p:sp>
      <p:sp>
        <p:nvSpPr>
          <p:cNvPr id="333" name="Google Shape;333;p46"/>
          <p:cNvSpPr/>
          <p:nvPr/>
        </p:nvSpPr>
        <p:spPr>
          <a:xfrm>
            <a:off x="5127675" y="2771650"/>
            <a:ext cx="1448100" cy="62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6"/>
          <p:cNvSpPr/>
          <p:nvPr/>
        </p:nvSpPr>
        <p:spPr>
          <a:xfrm>
            <a:off x="3561125" y="2771650"/>
            <a:ext cx="1448100" cy="625200"/>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6"/>
          <p:cNvSpPr/>
          <p:nvPr/>
        </p:nvSpPr>
        <p:spPr>
          <a:xfrm>
            <a:off x="1994575" y="2771650"/>
            <a:ext cx="1448100" cy="62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Raleway"/>
                <a:ea typeface="Raleway"/>
                <a:cs typeface="Raleway"/>
                <a:sym typeface="Raleway"/>
              </a:rPr>
              <a:t>AP English Language and Composition</a:t>
            </a:r>
            <a:endParaRPr sz="3020" b="1">
              <a:solidFill>
                <a:srgbClr val="CC0000"/>
              </a:solidFill>
              <a:latin typeface="Raleway"/>
              <a:ea typeface="Raleway"/>
              <a:cs typeface="Raleway"/>
              <a:sym typeface="Raleway"/>
            </a:endParaRPr>
          </a:p>
        </p:txBody>
      </p:sp>
      <p:pic>
        <p:nvPicPr>
          <p:cNvPr id="341" name="Google Shape;341;p47"/>
          <p:cNvPicPr preferRelativeResize="0"/>
          <p:nvPr/>
        </p:nvPicPr>
        <p:blipFill>
          <a:blip r:embed="rId3">
            <a:alphaModFix/>
          </a:blip>
          <a:stretch>
            <a:fillRect/>
          </a:stretch>
        </p:blipFill>
        <p:spPr>
          <a:xfrm>
            <a:off x="8113650" y="0"/>
            <a:ext cx="1030349" cy="1216150"/>
          </a:xfrm>
          <a:prstGeom prst="rect">
            <a:avLst/>
          </a:prstGeom>
          <a:noFill/>
          <a:ln>
            <a:noFill/>
          </a:ln>
        </p:spPr>
      </p:pic>
      <p:sp>
        <p:nvSpPr>
          <p:cNvPr id="342" name="Google Shape;342;p47"/>
          <p:cNvSpPr/>
          <p:nvPr/>
        </p:nvSpPr>
        <p:spPr>
          <a:xfrm>
            <a:off x="373750" y="1219125"/>
            <a:ext cx="8267100" cy="516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Raleway"/>
                <a:ea typeface="Raleway"/>
                <a:cs typeface="Raleway"/>
                <a:sym typeface="Raleway"/>
              </a:rPr>
              <a:t>GOAL = 25% ARE MEETING/PARTIALLY MEETING ON MCAS EXAM</a:t>
            </a:r>
            <a:endParaRPr sz="2000" b="1">
              <a:latin typeface="Raleway"/>
              <a:ea typeface="Raleway"/>
              <a:cs typeface="Raleway"/>
              <a:sym typeface="Raleway"/>
            </a:endParaRPr>
          </a:p>
        </p:txBody>
      </p:sp>
      <p:graphicFrame>
        <p:nvGraphicFramePr>
          <p:cNvPr id="343" name="Google Shape;343;p47"/>
          <p:cNvGraphicFramePr/>
          <p:nvPr/>
        </p:nvGraphicFramePr>
        <p:xfrm>
          <a:off x="373750" y="2000250"/>
          <a:ext cx="3000000" cy="3000000"/>
        </p:xfrm>
        <a:graphic>
          <a:graphicData uri="http://schemas.openxmlformats.org/drawingml/2006/table">
            <a:tbl>
              <a:tblPr>
                <a:noFill/>
                <a:tableStyleId>{3943089E-0070-4480-AA3F-DC2B1CBA2EA7}</a:tableStyleId>
              </a:tblPr>
              <a:tblGrid>
                <a:gridCol w="1563925">
                  <a:extLst>
                    <a:ext uri="{9D8B030D-6E8A-4147-A177-3AD203B41FA5}">
                      <a16:colId xmlns:a16="http://schemas.microsoft.com/office/drawing/2014/main" val="20000"/>
                    </a:ext>
                  </a:extLst>
                </a:gridCol>
                <a:gridCol w="1563925">
                  <a:extLst>
                    <a:ext uri="{9D8B030D-6E8A-4147-A177-3AD203B41FA5}">
                      <a16:colId xmlns:a16="http://schemas.microsoft.com/office/drawing/2014/main" val="20001"/>
                    </a:ext>
                  </a:extLst>
                </a:gridCol>
                <a:gridCol w="1563925">
                  <a:extLst>
                    <a:ext uri="{9D8B030D-6E8A-4147-A177-3AD203B41FA5}">
                      <a16:colId xmlns:a16="http://schemas.microsoft.com/office/drawing/2014/main" val="20002"/>
                    </a:ext>
                  </a:extLst>
                </a:gridCol>
                <a:gridCol w="1563925">
                  <a:extLst>
                    <a:ext uri="{9D8B030D-6E8A-4147-A177-3AD203B41FA5}">
                      <a16:colId xmlns:a16="http://schemas.microsoft.com/office/drawing/2014/main" val="20003"/>
                    </a:ext>
                  </a:extLst>
                </a:gridCol>
              </a:tblGrid>
              <a:tr h="717700">
                <a:tc>
                  <a:txBody>
                    <a:bodyPr/>
                    <a:lstStyle/>
                    <a:p>
                      <a:pPr marL="0" lvl="0" indent="0" algn="ctr" rtl="0">
                        <a:spcBef>
                          <a:spcPts val="0"/>
                        </a:spcBef>
                        <a:spcAft>
                          <a:spcPts val="0"/>
                        </a:spcAft>
                        <a:buNone/>
                      </a:pP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Multiple Choice</a:t>
                      </a: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FRQ/OER</a:t>
                      </a: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TOTAL</a:t>
                      </a:r>
                      <a:endParaRPr sz="1800" b="1">
                        <a:latin typeface="Raleway"/>
                        <a:ea typeface="Raleway"/>
                        <a:cs typeface="Raleway"/>
                        <a:sym typeface="Raleway"/>
                      </a:endParaRPr>
                    </a:p>
                  </a:txBody>
                  <a:tcPr marL="91425" marR="91425" marT="91425" marB="91425"/>
                </a:tc>
                <a:extLst>
                  <a:ext uri="{0D108BD9-81ED-4DB2-BD59-A6C34878D82A}">
                    <a16:rowId xmlns:a16="http://schemas.microsoft.com/office/drawing/2014/main" val="10000"/>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Proficient</a:t>
                      </a:r>
                      <a:endParaRPr sz="1800" b="1">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0%</a:t>
                      </a:r>
                      <a:endParaRPr sz="3000">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23%</a:t>
                      </a:r>
                      <a:endParaRPr sz="3000">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18%</a:t>
                      </a:r>
                      <a:endParaRPr sz="3000">
                        <a:latin typeface="Raleway"/>
                        <a:ea typeface="Raleway"/>
                        <a:cs typeface="Raleway"/>
                        <a:sym typeface="Raleway"/>
                      </a:endParaRPr>
                    </a:p>
                  </a:txBody>
                  <a:tcPr marL="91425" marR="91425" marT="91425" marB="91425">
                    <a:solidFill>
                      <a:srgbClr val="D9EAD3"/>
                    </a:solidFill>
                  </a:tcPr>
                </a:tc>
                <a:extLst>
                  <a:ext uri="{0D108BD9-81ED-4DB2-BD59-A6C34878D82A}">
                    <a16:rowId xmlns:a16="http://schemas.microsoft.com/office/drawing/2014/main" val="10001"/>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Cusp + Proficient</a:t>
                      </a:r>
                      <a:endParaRPr sz="1800" b="1">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5%</a:t>
                      </a:r>
                      <a:endParaRPr sz="3000">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32%</a:t>
                      </a:r>
                      <a:endParaRPr sz="3000">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27%</a:t>
                      </a:r>
                      <a:endParaRPr sz="3000">
                        <a:latin typeface="Raleway"/>
                        <a:ea typeface="Raleway"/>
                        <a:cs typeface="Raleway"/>
                        <a:sym typeface="Raleway"/>
                      </a:endParaRPr>
                    </a:p>
                  </a:txBody>
                  <a:tcPr marL="91425" marR="91425" marT="91425" marB="91425">
                    <a:solidFill>
                      <a:srgbClr val="FFF2CC"/>
                    </a:solidFill>
                  </a:tcPr>
                </a:tc>
                <a:extLst>
                  <a:ext uri="{0D108BD9-81ED-4DB2-BD59-A6C34878D82A}">
                    <a16:rowId xmlns:a16="http://schemas.microsoft.com/office/drawing/2014/main" val="10002"/>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Off Track</a:t>
                      </a:r>
                      <a:endParaRPr sz="1800" b="1">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95%</a:t>
                      </a:r>
                      <a:endParaRPr sz="3000">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68%</a:t>
                      </a:r>
                      <a:endParaRPr sz="3000">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73%</a:t>
                      </a:r>
                      <a:endParaRPr sz="3000">
                        <a:latin typeface="Raleway"/>
                        <a:ea typeface="Raleway"/>
                        <a:cs typeface="Raleway"/>
                        <a:sym typeface="Raleway"/>
                      </a:endParaRPr>
                    </a:p>
                  </a:txBody>
                  <a:tcPr marL="91425" marR="91425" marT="91425" marB="91425">
                    <a:solidFill>
                      <a:srgbClr val="F4CCCC"/>
                    </a:solidFill>
                  </a:tcPr>
                </a:tc>
                <a:extLst>
                  <a:ext uri="{0D108BD9-81ED-4DB2-BD59-A6C34878D82A}">
                    <a16:rowId xmlns:a16="http://schemas.microsoft.com/office/drawing/2014/main" val="10003"/>
                  </a:ext>
                </a:extLst>
              </a:tr>
            </a:tbl>
          </a:graphicData>
        </a:graphic>
      </p:graphicFrame>
      <p:sp>
        <p:nvSpPr>
          <p:cNvPr id="344" name="Google Shape;344;p47"/>
          <p:cNvSpPr/>
          <p:nvPr/>
        </p:nvSpPr>
        <p:spPr>
          <a:xfrm>
            <a:off x="6798675" y="1993325"/>
            <a:ext cx="1942800" cy="28707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500" u="sng">
                <a:latin typeface="Raleway"/>
                <a:ea typeface="Raleway"/>
                <a:cs typeface="Raleway"/>
                <a:sym typeface="Raleway"/>
              </a:rPr>
              <a:t>Top 3 Performers:</a:t>
            </a:r>
            <a:endParaRPr sz="2500" u="sng">
              <a:latin typeface="Raleway"/>
              <a:ea typeface="Raleway"/>
              <a:cs typeface="Raleway"/>
              <a:sym typeface="Raleway"/>
            </a:endParaRPr>
          </a:p>
          <a:p>
            <a:pPr marL="0" lvl="0" indent="0" algn="ctr" rtl="0">
              <a:spcBef>
                <a:spcPts val="0"/>
              </a:spcBef>
              <a:spcAft>
                <a:spcPts val="0"/>
              </a:spcAft>
              <a:buNone/>
            </a:pPr>
            <a:endParaRPr sz="2500">
              <a:latin typeface="Raleway"/>
              <a:ea typeface="Raleway"/>
              <a:cs typeface="Raleway"/>
              <a:sym typeface="Raleway"/>
            </a:endParaRPr>
          </a:p>
          <a:p>
            <a:pPr marL="0" lvl="0" indent="0" algn="ctr" rtl="0">
              <a:spcBef>
                <a:spcPts val="0"/>
              </a:spcBef>
              <a:spcAft>
                <a:spcPts val="0"/>
              </a:spcAft>
              <a:buNone/>
            </a:pPr>
            <a:r>
              <a:rPr lang="en" sz="2500">
                <a:latin typeface="Raleway"/>
                <a:ea typeface="Raleway"/>
                <a:cs typeface="Raleway"/>
                <a:sym typeface="Raleway"/>
              </a:rPr>
              <a:t>Ismael</a:t>
            </a:r>
            <a:endParaRPr sz="2500">
              <a:latin typeface="Raleway"/>
              <a:ea typeface="Raleway"/>
              <a:cs typeface="Raleway"/>
              <a:sym typeface="Raleway"/>
            </a:endParaRPr>
          </a:p>
          <a:p>
            <a:pPr marL="0" lvl="0" indent="0" algn="ctr" rtl="0">
              <a:spcBef>
                <a:spcPts val="0"/>
              </a:spcBef>
              <a:spcAft>
                <a:spcPts val="0"/>
              </a:spcAft>
              <a:buNone/>
            </a:pPr>
            <a:r>
              <a:rPr lang="en" sz="2500">
                <a:latin typeface="Raleway"/>
                <a:ea typeface="Raleway"/>
                <a:cs typeface="Raleway"/>
                <a:sym typeface="Raleway"/>
              </a:rPr>
              <a:t>Ruth / Ana / Gaby</a:t>
            </a:r>
            <a:endParaRPr sz="2500">
              <a:latin typeface="Raleway"/>
              <a:ea typeface="Raleway"/>
              <a:cs typeface="Raleway"/>
              <a:sym typeface="Raleway"/>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48"/>
          <p:cNvSpPr txBox="1">
            <a:spLocks noGrp="1"/>
          </p:cNvSpPr>
          <p:nvPr>
            <p:ph type="title"/>
          </p:nvPr>
        </p:nvSpPr>
        <p:spPr>
          <a:xfrm>
            <a:off x="311700" y="455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Raleway"/>
                <a:ea typeface="Raleway"/>
                <a:cs typeface="Raleway"/>
                <a:sym typeface="Raleway"/>
              </a:rPr>
              <a:t>Literature Dept Headlines</a:t>
            </a:r>
            <a:endParaRPr sz="3020" b="1">
              <a:solidFill>
                <a:srgbClr val="CC0000"/>
              </a:solidFill>
              <a:latin typeface="Raleway"/>
              <a:ea typeface="Raleway"/>
              <a:cs typeface="Raleway"/>
              <a:sym typeface="Raleway"/>
            </a:endParaRPr>
          </a:p>
        </p:txBody>
      </p:sp>
      <p:pic>
        <p:nvPicPr>
          <p:cNvPr id="350" name="Google Shape;350;p48"/>
          <p:cNvPicPr preferRelativeResize="0"/>
          <p:nvPr/>
        </p:nvPicPr>
        <p:blipFill>
          <a:blip r:embed="rId3">
            <a:alphaModFix/>
          </a:blip>
          <a:stretch>
            <a:fillRect/>
          </a:stretch>
        </p:blipFill>
        <p:spPr>
          <a:xfrm>
            <a:off x="8113650" y="0"/>
            <a:ext cx="1030349" cy="1216150"/>
          </a:xfrm>
          <a:prstGeom prst="rect">
            <a:avLst/>
          </a:prstGeom>
          <a:noFill/>
          <a:ln>
            <a:noFill/>
          </a:ln>
        </p:spPr>
      </p:pic>
      <p:sp>
        <p:nvSpPr>
          <p:cNvPr id="351" name="Google Shape;351;p48"/>
          <p:cNvSpPr txBox="1"/>
          <p:nvPr/>
        </p:nvSpPr>
        <p:spPr>
          <a:xfrm>
            <a:off x="441850" y="1282650"/>
            <a:ext cx="7557000" cy="33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chemeClr val="dk2"/>
                </a:solidFill>
                <a:latin typeface="Raleway"/>
                <a:ea typeface="Raleway"/>
                <a:cs typeface="Raleway"/>
                <a:sym typeface="Raleway"/>
              </a:rPr>
              <a:t>The MCAS for 10th graders is 6 weeks away, and we are far from our goal.  This has real and immediate implications for kids’ futures, so we have to drastically ramp up our demand of and support for kids.</a:t>
            </a:r>
            <a:endParaRPr sz="2100">
              <a:solidFill>
                <a:schemeClr val="dk2"/>
              </a:solidFill>
              <a:latin typeface="Raleway"/>
              <a:ea typeface="Raleway"/>
              <a:cs typeface="Raleway"/>
              <a:sym typeface="Raleway"/>
            </a:endParaRPr>
          </a:p>
          <a:p>
            <a:pPr marL="0" lvl="0" indent="0" algn="l" rtl="0">
              <a:spcBef>
                <a:spcPts val="0"/>
              </a:spcBef>
              <a:spcAft>
                <a:spcPts val="0"/>
              </a:spcAft>
              <a:buNone/>
            </a:pPr>
            <a:endParaRPr sz="2100">
              <a:solidFill>
                <a:schemeClr val="dk2"/>
              </a:solidFill>
              <a:latin typeface="Raleway"/>
              <a:ea typeface="Raleway"/>
              <a:cs typeface="Raleway"/>
              <a:sym typeface="Raleway"/>
            </a:endParaRPr>
          </a:p>
          <a:p>
            <a:pPr marL="0" lvl="0" indent="0" algn="l" rtl="0">
              <a:spcBef>
                <a:spcPts val="0"/>
              </a:spcBef>
              <a:spcAft>
                <a:spcPts val="0"/>
              </a:spcAft>
              <a:buNone/>
            </a:pPr>
            <a:r>
              <a:rPr lang="en" sz="2100">
                <a:solidFill>
                  <a:schemeClr val="dk2"/>
                </a:solidFill>
                <a:latin typeface="Raleway"/>
                <a:ea typeface="Raleway"/>
                <a:cs typeface="Raleway"/>
                <a:sym typeface="Raleway"/>
              </a:rPr>
              <a:t>In AP Lang, we have a similar story with the data, but more time to right the ship. We are dramatically changing the curriculum to truly prepare kids for the AP exam.</a:t>
            </a:r>
            <a:endParaRPr sz="2100">
              <a:solidFill>
                <a:schemeClr val="dk2"/>
              </a:solidFill>
              <a:latin typeface="Raleway"/>
              <a:ea typeface="Raleway"/>
              <a:cs typeface="Raleway"/>
              <a:sym typeface="Raleway"/>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9"/>
          <p:cNvSpPr txBox="1">
            <a:spLocks noGrp="1"/>
          </p:cNvSpPr>
          <p:nvPr>
            <p:ph type="ctrTitle"/>
          </p:nvPr>
        </p:nvSpPr>
        <p:spPr>
          <a:xfrm>
            <a:off x="239725" y="1198300"/>
            <a:ext cx="41010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6000" b="1">
                <a:solidFill>
                  <a:srgbClr val="CC0000"/>
                </a:solidFill>
                <a:latin typeface="Raleway"/>
                <a:ea typeface="Raleway"/>
                <a:cs typeface="Raleway"/>
                <a:sym typeface="Raleway"/>
              </a:rPr>
              <a:t>Seminar</a:t>
            </a:r>
            <a:endParaRPr sz="6000" b="1">
              <a:solidFill>
                <a:srgbClr val="CC0000"/>
              </a:solidFill>
              <a:latin typeface="Raleway"/>
              <a:ea typeface="Raleway"/>
              <a:cs typeface="Raleway"/>
              <a:sym typeface="Raleway"/>
            </a:endParaRPr>
          </a:p>
        </p:txBody>
      </p:sp>
      <p:pic>
        <p:nvPicPr>
          <p:cNvPr id="357" name="Google Shape;357;p49"/>
          <p:cNvPicPr preferRelativeResize="0"/>
          <p:nvPr/>
        </p:nvPicPr>
        <p:blipFill>
          <a:blip r:embed="rId3">
            <a:alphaModFix/>
          </a:blip>
          <a:stretch>
            <a:fillRect/>
          </a:stretch>
        </p:blipFill>
        <p:spPr>
          <a:xfrm>
            <a:off x="111050" y="56775"/>
            <a:ext cx="659525" cy="778451"/>
          </a:xfrm>
          <a:prstGeom prst="rect">
            <a:avLst/>
          </a:prstGeom>
          <a:noFill/>
          <a:ln>
            <a:noFill/>
          </a:ln>
        </p:spPr>
      </p:pic>
      <p:pic>
        <p:nvPicPr>
          <p:cNvPr id="358" name="Google Shape;358;p49"/>
          <p:cNvPicPr preferRelativeResize="0"/>
          <p:nvPr/>
        </p:nvPicPr>
        <p:blipFill>
          <a:blip r:embed="rId4">
            <a:alphaModFix/>
          </a:blip>
          <a:stretch>
            <a:fillRect/>
          </a:stretch>
        </p:blipFill>
        <p:spPr>
          <a:xfrm>
            <a:off x="4340725" y="533400"/>
            <a:ext cx="4498474" cy="391419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Raleway"/>
                <a:ea typeface="Raleway"/>
                <a:cs typeface="Raleway"/>
                <a:sym typeface="Raleway"/>
              </a:rPr>
              <a:t>Seminar I</a:t>
            </a:r>
            <a:endParaRPr sz="3020" b="1">
              <a:solidFill>
                <a:srgbClr val="CC0000"/>
              </a:solidFill>
              <a:latin typeface="Raleway"/>
              <a:ea typeface="Raleway"/>
              <a:cs typeface="Raleway"/>
              <a:sym typeface="Raleway"/>
            </a:endParaRPr>
          </a:p>
        </p:txBody>
      </p:sp>
      <p:pic>
        <p:nvPicPr>
          <p:cNvPr id="364" name="Google Shape;364;p50"/>
          <p:cNvPicPr preferRelativeResize="0"/>
          <p:nvPr/>
        </p:nvPicPr>
        <p:blipFill>
          <a:blip r:embed="rId3">
            <a:alphaModFix/>
          </a:blip>
          <a:stretch>
            <a:fillRect/>
          </a:stretch>
        </p:blipFill>
        <p:spPr>
          <a:xfrm>
            <a:off x="8113650" y="0"/>
            <a:ext cx="1030349" cy="1216150"/>
          </a:xfrm>
          <a:prstGeom prst="rect">
            <a:avLst/>
          </a:prstGeom>
          <a:noFill/>
          <a:ln>
            <a:noFill/>
          </a:ln>
        </p:spPr>
      </p:pic>
      <p:sp>
        <p:nvSpPr>
          <p:cNvPr id="365" name="Google Shape;365;p50"/>
          <p:cNvSpPr/>
          <p:nvPr/>
        </p:nvSpPr>
        <p:spPr>
          <a:xfrm>
            <a:off x="373750" y="1219125"/>
            <a:ext cx="8267100" cy="516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Raleway"/>
                <a:ea typeface="Raleway"/>
                <a:cs typeface="Raleway"/>
                <a:sym typeface="Raleway"/>
              </a:rPr>
              <a:t>GOAL = XX% ARE MEETING/PARTIALLY MEETING ON MCAS EXAM</a:t>
            </a:r>
            <a:endParaRPr sz="2000" b="1">
              <a:latin typeface="Raleway"/>
              <a:ea typeface="Raleway"/>
              <a:cs typeface="Raleway"/>
              <a:sym typeface="Raleway"/>
            </a:endParaRPr>
          </a:p>
        </p:txBody>
      </p:sp>
      <p:graphicFrame>
        <p:nvGraphicFramePr>
          <p:cNvPr id="366" name="Google Shape;366;p50"/>
          <p:cNvGraphicFramePr/>
          <p:nvPr/>
        </p:nvGraphicFramePr>
        <p:xfrm>
          <a:off x="373750" y="2000250"/>
          <a:ext cx="3000000" cy="3000000"/>
        </p:xfrm>
        <a:graphic>
          <a:graphicData uri="http://schemas.openxmlformats.org/drawingml/2006/table">
            <a:tbl>
              <a:tblPr>
                <a:noFill/>
                <a:tableStyleId>{3943089E-0070-4480-AA3F-DC2B1CBA2EA7}</a:tableStyleId>
              </a:tblPr>
              <a:tblGrid>
                <a:gridCol w="1563925">
                  <a:extLst>
                    <a:ext uri="{9D8B030D-6E8A-4147-A177-3AD203B41FA5}">
                      <a16:colId xmlns:a16="http://schemas.microsoft.com/office/drawing/2014/main" val="20000"/>
                    </a:ext>
                  </a:extLst>
                </a:gridCol>
                <a:gridCol w="1563925">
                  <a:extLst>
                    <a:ext uri="{9D8B030D-6E8A-4147-A177-3AD203B41FA5}">
                      <a16:colId xmlns:a16="http://schemas.microsoft.com/office/drawing/2014/main" val="20001"/>
                    </a:ext>
                  </a:extLst>
                </a:gridCol>
                <a:gridCol w="1563925">
                  <a:extLst>
                    <a:ext uri="{9D8B030D-6E8A-4147-A177-3AD203B41FA5}">
                      <a16:colId xmlns:a16="http://schemas.microsoft.com/office/drawing/2014/main" val="20002"/>
                    </a:ext>
                  </a:extLst>
                </a:gridCol>
              </a:tblGrid>
              <a:tr h="717700">
                <a:tc>
                  <a:txBody>
                    <a:bodyPr/>
                    <a:lstStyle/>
                    <a:p>
                      <a:pPr marL="0" lvl="0" indent="0" algn="ctr" rtl="0">
                        <a:spcBef>
                          <a:spcPts val="0"/>
                        </a:spcBef>
                        <a:spcAft>
                          <a:spcPts val="0"/>
                        </a:spcAft>
                        <a:buNone/>
                      </a:pP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FRQ/OER</a:t>
                      </a: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TOTAL</a:t>
                      </a:r>
                      <a:endParaRPr sz="1800" b="1">
                        <a:latin typeface="Raleway"/>
                        <a:ea typeface="Raleway"/>
                        <a:cs typeface="Raleway"/>
                        <a:sym typeface="Raleway"/>
                      </a:endParaRPr>
                    </a:p>
                  </a:txBody>
                  <a:tcPr marL="91425" marR="91425" marT="91425" marB="91425"/>
                </a:tc>
                <a:extLst>
                  <a:ext uri="{0D108BD9-81ED-4DB2-BD59-A6C34878D82A}">
                    <a16:rowId xmlns:a16="http://schemas.microsoft.com/office/drawing/2014/main" val="10000"/>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Proficient</a:t>
                      </a:r>
                      <a:endParaRPr sz="1800" b="1">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Clr>
                          <a:schemeClr val="dk1"/>
                        </a:buClr>
                        <a:buSzPts val="1100"/>
                        <a:buFont typeface="Arial"/>
                        <a:buNone/>
                      </a:pPr>
                      <a:r>
                        <a:rPr lang="en" sz="3000">
                          <a:solidFill>
                            <a:schemeClr val="dk1"/>
                          </a:solidFill>
                          <a:latin typeface="Raleway"/>
                          <a:ea typeface="Raleway"/>
                          <a:cs typeface="Raleway"/>
                          <a:sym typeface="Raleway"/>
                        </a:rPr>
                        <a:t>42%</a:t>
                      </a:r>
                      <a:endParaRPr sz="3000">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42%</a:t>
                      </a:r>
                      <a:endParaRPr sz="3000">
                        <a:latin typeface="Raleway"/>
                        <a:ea typeface="Raleway"/>
                        <a:cs typeface="Raleway"/>
                        <a:sym typeface="Raleway"/>
                      </a:endParaRPr>
                    </a:p>
                  </a:txBody>
                  <a:tcPr marL="91425" marR="91425" marT="91425" marB="91425">
                    <a:solidFill>
                      <a:srgbClr val="D9EAD3"/>
                    </a:solidFill>
                  </a:tcPr>
                </a:tc>
                <a:extLst>
                  <a:ext uri="{0D108BD9-81ED-4DB2-BD59-A6C34878D82A}">
                    <a16:rowId xmlns:a16="http://schemas.microsoft.com/office/drawing/2014/main" val="10001"/>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Cusp</a:t>
                      </a:r>
                      <a:endParaRPr sz="1800" b="1">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23%</a:t>
                      </a:r>
                      <a:endParaRPr sz="3000">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Clr>
                          <a:schemeClr val="dk1"/>
                        </a:buClr>
                        <a:buSzPts val="1100"/>
                        <a:buFont typeface="Arial"/>
                        <a:buNone/>
                      </a:pPr>
                      <a:r>
                        <a:rPr lang="en" sz="3000">
                          <a:solidFill>
                            <a:schemeClr val="dk1"/>
                          </a:solidFill>
                          <a:latin typeface="Raleway"/>
                          <a:ea typeface="Raleway"/>
                          <a:cs typeface="Raleway"/>
                          <a:sym typeface="Raleway"/>
                        </a:rPr>
                        <a:t>23%</a:t>
                      </a:r>
                      <a:endParaRPr sz="3000">
                        <a:latin typeface="Raleway"/>
                        <a:ea typeface="Raleway"/>
                        <a:cs typeface="Raleway"/>
                        <a:sym typeface="Raleway"/>
                      </a:endParaRPr>
                    </a:p>
                  </a:txBody>
                  <a:tcPr marL="91425" marR="91425" marT="91425" marB="91425">
                    <a:solidFill>
                      <a:srgbClr val="FFF2CC"/>
                    </a:solidFill>
                  </a:tcPr>
                </a:tc>
                <a:extLst>
                  <a:ext uri="{0D108BD9-81ED-4DB2-BD59-A6C34878D82A}">
                    <a16:rowId xmlns:a16="http://schemas.microsoft.com/office/drawing/2014/main" val="10002"/>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Off Track</a:t>
                      </a:r>
                      <a:endParaRPr sz="1800" b="1">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35%</a:t>
                      </a:r>
                      <a:endParaRPr sz="3000">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Clr>
                          <a:schemeClr val="dk1"/>
                        </a:buClr>
                        <a:buSzPts val="1100"/>
                        <a:buFont typeface="Arial"/>
                        <a:buNone/>
                      </a:pPr>
                      <a:r>
                        <a:rPr lang="en" sz="3000">
                          <a:solidFill>
                            <a:schemeClr val="dk1"/>
                          </a:solidFill>
                          <a:latin typeface="Raleway"/>
                          <a:ea typeface="Raleway"/>
                          <a:cs typeface="Raleway"/>
                          <a:sym typeface="Raleway"/>
                        </a:rPr>
                        <a:t>35%</a:t>
                      </a:r>
                      <a:endParaRPr sz="3000">
                        <a:latin typeface="Raleway"/>
                        <a:ea typeface="Raleway"/>
                        <a:cs typeface="Raleway"/>
                        <a:sym typeface="Raleway"/>
                      </a:endParaRPr>
                    </a:p>
                  </a:txBody>
                  <a:tcPr marL="91425" marR="91425" marT="91425" marB="91425">
                    <a:solidFill>
                      <a:srgbClr val="F4CCCC"/>
                    </a:solidFill>
                  </a:tcPr>
                </a:tc>
                <a:extLst>
                  <a:ext uri="{0D108BD9-81ED-4DB2-BD59-A6C34878D82A}">
                    <a16:rowId xmlns:a16="http://schemas.microsoft.com/office/drawing/2014/main" val="10003"/>
                  </a:ext>
                </a:extLst>
              </a:tr>
            </a:tbl>
          </a:graphicData>
        </a:graphic>
      </p:graphicFrame>
      <p:sp>
        <p:nvSpPr>
          <p:cNvPr id="367" name="Google Shape;367;p50"/>
          <p:cNvSpPr/>
          <p:nvPr/>
        </p:nvSpPr>
        <p:spPr>
          <a:xfrm>
            <a:off x="6798675" y="1993325"/>
            <a:ext cx="1842300" cy="28707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u="sng">
                <a:latin typeface="Raleway"/>
                <a:ea typeface="Raleway"/>
                <a:cs typeface="Raleway"/>
                <a:sym typeface="Raleway"/>
              </a:rPr>
              <a:t>Top 3 Performers:</a:t>
            </a:r>
            <a:endParaRPr sz="2400" u="sng">
              <a:latin typeface="Raleway"/>
              <a:ea typeface="Raleway"/>
              <a:cs typeface="Raleway"/>
              <a:sym typeface="Raleway"/>
            </a:endParaRPr>
          </a:p>
          <a:p>
            <a:pPr marL="0" lvl="0" indent="0" algn="ctr" rtl="0">
              <a:spcBef>
                <a:spcPts val="0"/>
              </a:spcBef>
              <a:spcAft>
                <a:spcPts val="0"/>
              </a:spcAft>
              <a:buNone/>
            </a:pPr>
            <a:r>
              <a:rPr lang="en" sz="1700">
                <a:latin typeface="Raleway"/>
                <a:ea typeface="Raleway"/>
                <a:cs typeface="Raleway"/>
                <a:sym typeface="Raleway"/>
              </a:rPr>
              <a:t>18 Students tied for top score! </a:t>
            </a:r>
            <a:endParaRPr sz="1700">
              <a:latin typeface="Raleway"/>
              <a:ea typeface="Raleway"/>
              <a:cs typeface="Raleway"/>
              <a:sym typeface="Raleway"/>
            </a:endParaRPr>
          </a:p>
          <a:p>
            <a:pPr marL="0" lvl="0" indent="0" algn="ctr" rtl="0">
              <a:spcBef>
                <a:spcPts val="0"/>
              </a:spcBef>
              <a:spcAft>
                <a:spcPts val="0"/>
              </a:spcAft>
              <a:buNone/>
            </a:pPr>
            <a:endParaRPr sz="2700">
              <a:latin typeface="Oswald"/>
              <a:ea typeface="Oswald"/>
              <a:cs typeface="Oswald"/>
              <a:sym typeface="Oswa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Raleway"/>
                <a:ea typeface="Raleway"/>
                <a:cs typeface="Raleway"/>
                <a:sym typeface="Raleway"/>
              </a:rPr>
              <a:t>AP Seminar</a:t>
            </a:r>
            <a:r>
              <a:rPr lang="en" sz="3020" b="1">
                <a:solidFill>
                  <a:srgbClr val="CC0000"/>
                </a:solidFill>
                <a:latin typeface="Oswald"/>
                <a:ea typeface="Oswald"/>
                <a:cs typeface="Oswald"/>
                <a:sym typeface="Oswald"/>
              </a:rPr>
              <a:t> </a:t>
            </a:r>
            <a:endParaRPr sz="3020" b="1">
              <a:solidFill>
                <a:srgbClr val="CC0000"/>
              </a:solidFill>
              <a:latin typeface="Oswald"/>
              <a:ea typeface="Oswald"/>
              <a:cs typeface="Oswald"/>
              <a:sym typeface="Oswald"/>
            </a:endParaRPr>
          </a:p>
        </p:txBody>
      </p:sp>
      <p:pic>
        <p:nvPicPr>
          <p:cNvPr id="373" name="Google Shape;373;p51"/>
          <p:cNvPicPr preferRelativeResize="0"/>
          <p:nvPr/>
        </p:nvPicPr>
        <p:blipFill>
          <a:blip r:embed="rId3">
            <a:alphaModFix/>
          </a:blip>
          <a:stretch>
            <a:fillRect/>
          </a:stretch>
        </p:blipFill>
        <p:spPr>
          <a:xfrm>
            <a:off x="8113650" y="0"/>
            <a:ext cx="1030349" cy="1216150"/>
          </a:xfrm>
          <a:prstGeom prst="rect">
            <a:avLst/>
          </a:prstGeom>
          <a:noFill/>
          <a:ln>
            <a:noFill/>
          </a:ln>
        </p:spPr>
      </p:pic>
      <p:sp>
        <p:nvSpPr>
          <p:cNvPr id="374" name="Google Shape;374;p51"/>
          <p:cNvSpPr/>
          <p:nvPr/>
        </p:nvSpPr>
        <p:spPr>
          <a:xfrm>
            <a:off x="373750" y="1219125"/>
            <a:ext cx="8267100" cy="516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Raleway"/>
                <a:ea typeface="Raleway"/>
                <a:cs typeface="Raleway"/>
                <a:sym typeface="Raleway"/>
              </a:rPr>
              <a:t>GOAL = 30% ARE MEETING/PARTIALLY MEETING ON AP EXAM</a:t>
            </a:r>
            <a:endParaRPr sz="2000" b="1">
              <a:latin typeface="Raleway"/>
              <a:ea typeface="Raleway"/>
              <a:cs typeface="Raleway"/>
              <a:sym typeface="Raleway"/>
            </a:endParaRPr>
          </a:p>
        </p:txBody>
      </p:sp>
      <p:graphicFrame>
        <p:nvGraphicFramePr>
          <p:cNvPr id="375" name="Google Shape;375;p51"/>
          <p:cNvGraphicFramePr/>
          <p:nvPr/>
        </p:nvGraphicFramePr>
        <p:xfrm>
          <a:off x="373750" y="2000250"/>
          <a:ext cx="3000000" cy="3000000"/>
        </p:xfrm>
        <a:graphic>
          <a:graphicData uri="http://schemas.openxmlformats.org/drawingml/2006/table">
            <a:tbl>
              <a:tblPr>
                <a:noFill/>
                <a:tableStyleId>{3943089E-0070-4480-AA3F-DC2B1CBA2EA7}</a:tableStyleId>
              </a:tblPr>
              <a:tblGrid>
                <a:gridCol w="1563925">
                  <a:extLst>
                    <a:ext uri="{9D8B030D-6E8A-4147-A177-3AD203B41FA5}">
                      <a16:colId xmlns:a16="http://schemas.microsoft.com/office/drawing/2014/main" val="20000"/>
                    </a:ext>
                  </a:extLst>
                </a:gridCol>
                <a:gridCol w="1563925">
                  <a:extLst>
                    <a:ext uri="{9D8B030D-6E8A-4147-A177-3AD203B41FA5}">
                      <a16:colId xmlns:a16="http://schemas.microsoft.com/office/drawing/2014/main" val="20001"/>
                    </a:ext>
                  </a:extLst>
                </a:gridCol>
                <a:gridCol w="1563925">
                  <a:extLst>
                    <a:ext uri="{9D8B030D-6E8A-4147-A177-3AD203B41FA5}">
                      <a16:colId xmlns:a16="http://schemas.microsoft.com/office/drawing/2014/main" val="20002"/>
                    </a:ext>
                  </a:extLst>
                </a:gridCol>
              </a:tblGrid>
              <a:tr h="717700">
                <a:tc>
                  <a:txBody>
                    <a:bodyPr/>
                    <a:lstStyle/>
                    <a:p>
                      <a:pPr marL="0" lvl="0" indent="0" algn="ctr" rtl="0">
                        <a:spcBef>
                          <a:spcPts val="0"/>
                        </a:spcBef>
                        <a:spcAft>
                          <a:spcPts val="0"/>
                        </a:spcAft>
                        <a:buNone/>
                      </a:pP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FRQ/OER</a:t>
                      </a: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TOTAL</a:t>
                      </a:r>
                      <a:endParaRPr sz="1800" b="1">
                        <a:latin typeface="Raleway"/>
                        <a:ea typeface="Raleway"/>
                        <a:cs typeface="Raleway"/>
                        <a:sym typeface="Raleway"/>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Proficient</a:t>
                      </a:r>
                      <a:endParaRPr sz="1800" b="1">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38%</a:t>
                      </a:r>
                      <a:endParaRPr sz="3000">
                        <a:latin typeface="Raleway"/>
                        <a:ea typeface="Raleway"/>
                        <a:cs typeface="Raleway"/>
                        <a:sym typeface="Raleway"/>
                      </a:endParaRPr>
                    </a:p>
                  </a:txBody>
                  <a:tcPr marL="91425" marR="91425" marT="91425" marB="91425">
                    <a:lnR w="9525" cap="flat" cmpd="sng">
                      <a:solidFill>
                        <a:srgbClr val="9E9E9E"/>
                      </a:solidFill>
                      <a:prstDash val="solid"/>
                      <a:round/>
                      <a:headEnd type="none" w="sm" len="sm"/>
                      <a:tailEnd type="none" w="sm" len="sm"/>
                    </a:lnR>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38%</a:t>
                      </a:r>
                      <a:endParaRPr sz="3000">
                        <a:latin typeface="Raleway"/>
                        <a:ea typeface="Raleway"/>
                        <a:cs typeface="Raleway"/>
                        <a:sym typeface="Raleway"/>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1"/>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Cusp + Proficient</a:t>
                      </a:r>
                      <a:endParaRPr sz="1800" b="1">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64%</a:t>
                      </a:r>
                      <a:endParaRPr sz="3000">
                        <a:latin typeface="Raleway"/>
                        <a:ea typeface="Raleway"/>
                        <a:cs typeface="Raleway"/>
                        <a:sym typeface="Raleway"/>
                      </a:endParaRPr>
                    </a:p>
                  </a:txBody>
                  <a:tcPr marL="91425" marR="91425" marT="91425" marB="91425">
                    <a:lnR w="9525" cap="flat" cmpd="sng">
                      <a:solidFill>
                        <a:srgbClr val="9E9E9E"/>
                      </a:solidFill>
                      <a:prstDash val="solid"/>
                      <a:round/>
                      <a:headEnd type="none" w="sm" len="sm"/>
                      <a:tailEnd type="none" w="sm" len="sm"/>
                    </a:lnR>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64%</a:t>
                      </a:r>
                      <a:endParaRPr sz="3000">
                        <a:latin typeface="Raleway"/>
                        <a:ea typeface="Raleway"/>
                        <a:cs typeface="Raleway"/>
                        <a:sym typeface="Raleway"/>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2CC"/>
                    </a:solidFill>
                  </a:tcPr>
                </a:tc>
                <a:extLst>
                  <a:ext uri="{0D108BD9-81ED-4DB2-BD59-A6C34878D82A}">
                    <a16:rowId xmlns:a16="http://schemas.microsoft.com/office/drawing/2014/main" val="10002"/>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Off Track</a:t>
                      </a:r>
                      <a:endParaRPr sz="1800" b="1">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36%</a:t>
                      </a:r>
                      <a:endParaRPr sz="3000">
                        <a:latin typeface="Raleway"/>
                        <a:ea typeface="Raleway"/>
                        <a:cs typeface="Raleway"/>
                        <a:sym typeface="Raleway"/>
                      </a:endParaRPr>
                    </a:p>
                  </a:txBody>
                  <a:tcPr marL="91425" marR="91425" marT="91425" marB="91425">
                    <a:lnR w="9525" cap="flat" cmpd="sng">
                      <a:solidFill>
                        <a:srgbClr val="9E9E9E"/>
                      </a:solidFill>
                      <a:prstDash val="solid"/>
                      <a:round/>
                      <a:headEnd type="none" w="sm" len="sm"/>
                      <a:tailEnd type="none" w="sm" len="sm"/>
                    </a:lnR>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36%</a:t>
                      </a:r>
                      <a:endParaRPr sz="3000">
                        <a:latin typeface="Raleway"/>
                        <a:ea typeface="Raleway"/>
                        <a:cs typeface="Raleway"/>
                        <a:sym typeface="Raleway"/>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4CCCC"/>
                    </a:solidFill>
                  </a:tcPr>
                </a:tc>
                <a:extLst>
                  <a:ext uri="{0D108BD9-81ED-4DB2-BD59-A6C34878D82A}">
                    <a16:rowId xmlns:a16="http://schemas.microsoft.com/office/drawing/2014/main" val="10003"/>
                  </a:ext>
                </a:extLst>
              </a:tr>
            </a:tbl>
          </a:graphicData>
        </a:graphic>
      </p:graphicFrame>
      <p:sp>
        <p:nvSpPr>
          <p:cNvPr id="376" name="Google Shape;376;p51"/>
          <p:cNvSpPr/>
          <p:nvPr/>
        </p:nvSpPr>
        <p:spPr>
          <a:xfrm>
            <a:off x="5309675" y="1993325"/>
            <a:ext cx="3331200" cy="28707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300" u="sng">
                <a:latin typeface="Raleway"/>
                <a:ea typeface="Raleway"/>
                <a:cs typeface="Raleway"/>
                <a:sym typeface="Raleway"/>
              </a:rPr>
              <a:t>Top 3 Performers:</a:t>
            </a:r>
            <a:endParaRPr sz="2300" u="sng">
              <a:latin typeface="Raleway"/>
              <a:ea typeface="Raleway"/>
              <a:cs typeface="Raleway"/>
              <a:sym typeface="Raleway"/>
            </a:endParaRPr>
          </a:p>
          <a:p>
            <a:pPr marL="0" lvl="0" indent="0" algn="ctr" rtl="0">
              <a:spcBef>
                <a:spcPts val="0"/>
              </a:spcBef>
              <a:spcAft>
                <a:spcPts val="0"/>
              </a:spcAft>
              <a:buNone/>
            </a:pPr>
            <a:endParaRPr sz="2300">
              <a:latin typeface="Raleway"/>
              <a:ea typeface="Raleway"/>
              <a:cs typeface="Raleway"/>
              <a:sym typeface="Raleway"/>
            </a:endParaRPr>
          </a:p>
          <a:p>
            <a:pPr marL="0" lvl="0" indent="0" algn="ctr" rtl="0">
              <a:spcBef>
                <a:spcPts val="0"/>
              </a:spcBef>
              <a:spcAft>
                <a:spcPts val="0"/>
              </a:spcAft>
              <a:buNone/>
            </a:pPr>
            <a:r>
              <a:rPr lang="en" sz="2300">
                <a:latin typeface="Raleway"/>
                <a:ea typeface="Raleway"/>
                <a:cs typeface="Raleway"/>
                <a:sym typeface="Raleway"/>
              </a:rPr>
              <a:t>Javed (K)</a:t>
            </a:r>
            <a:endParaRPr sz="2300">
              <a:latin typeface="Raleway"/>
              <a:ea typeface="Raleway"/>
              <a:cs typeface="Raleway"/>
              <a:sym typeface="Raleway"/>
            </a:endParaRPr>
          </a:p>
          <a:p>
            <a:pPr marL="0" lvl="0" indent="0" algn="ctr" rtl="0">
              <a:spcBef>
                <a:spcPts val="0"/>
              </a:spcBef>
              <a:spcAft>
                <a:spcPts val="0"/>
              </a:spcAft>
              <a:buNone/>
            </a:pPr>
            <a:r>
              <a:rPr lang="en" sz="2300">
                <a:latin typeface="Raleway"/>
                <a:ea typeface="Raleway"/>
                <a:cs typeface="Raleway"/>
                <a:sym typeface="Raleway"/>
              </a:rPr>
              <a:t>Sa’Ad</a:t>
            </a:r>
            <a:endParaRPr sz="2300">
              <a:latin typeface="Raleway"/>
              <a:ea typeface="Raleway"/>
              <a:cs typeface="Raleway"/>
              <a:sym typeface="Raleway"/>
            </a:endParaRPr>
          </a:p>
          <a:p>
            <a:pPr marL="0" lvl="0" indent="0" algn="ctr" rtl="0">
              <a:spcBef>
                <a:spcPts val="0"/>
              </a:spcBef>
              <a:spcAft>
                <a:spcPts val="0"/>
              </a:spcAft>
              <a:buNone/>
            </a:pPr>
            <a:r>
              <a:rPr lang="en" sz="2300">
                <a:latin typeface="Raleway"/>
                <a:ea typeface="Raleway"/>
                <a:cs typeface="Raleway"/>
                <a:sym typeface="Raleway"/>
              </a:rPr>
              <a:t>Gray / Adeychalis / Shanece / Keyon</a:t>
            </a:r>
            <a:endParaRPr sz="2300">
              <a:latin typeface="Raleway"/>
              <a:ea typeface="Raleway"/>
              <a:cs typeface="Raleway"/>
              <a:sym typeface="Raleway"/>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52"/>
          <p:cNvSpPr txBox="1">
            <a:spLocks noGrp="1"/>
          </p:cNvSpPr>
          <p:nvPr>
            <p:ph type="title"/>
          </p:nvPr>
        </p:nvSpPr>
        <p:spPr>
          <a:xfrm>
            <a:off x="311700" y="455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Raleway"/>
                <a:ea typeface="Raleway"/>
                <a:cs typeface="Raleway"/>
                <a:sym typeface="Raleway"/>
              </a:rPr>
              <a:t>Seminar Dept Headlines</a:t>
            </a:r>
            <a:endParaRPr sz="3020" b="1">
              <a:solidFill>
                <a:srgbClr val="CC0000"/>
              </a:solidFill>
              <a:latin typeface="Raleway"/>
              <a:ea typeface="Raleway"/>
              <a:cs typeface="Raleway"/>
              <a:sym typeface="Raleway"/>
            </a:endParaRPr>
          </a:p>
        </p:txBody>
      </p:sp>
      <p:pic>
        <p:nvPicPr>
          <p:cNvPr id="382" name="Google Shape;382;p52"/>
          <p:cNvPicPr preferRelativeResize="0"/>
          <p:nvPr/>
        </p:nvPicPr>
        <p:blipFill>
          <a:blip r:embed="rId3">
            <a:alphaModFix/>
          </a:blip>
          <a:stretch>
            <a:fillRect/>
          </a:stretch>
        </p:blipFill>
        <p:spPr>
          <a:xfrm>
            <a:off x="8113650" y="0"/>
            <a:ext cx="1030349" cy="1216150"/>
          </a:xfrm>
          <a:prstGeom prst="rect">
            <a:avLst/>
          </a:prstGeom>
          <a:noFill/>
          <a:ln>
            <a:noFill/>
          </a:ln>
        </p:spPr>
      </p:pic>
      <p:sp>
        <p:nvSpPr>
          <p:cNvPr id="383" name="Google Shape;383;p52"/>
          <p:cNvSpPr txBox="1"/>
          <p:nvPr/>
        </p:nvSpPr>
        <p:spPr>
          <a:xfrm>
            <a:off x="406650" y="1216150"/>
            <a:ext cx="7927800" cy="329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a:solidFill>
                  <a:schemeClr val="dk2"/>
                </a:solidFill>
                <a:latin typeface="Raleway"/>
                <a:ea typeface="Raleway"/>
                <a:cs typeface="Raleway"/>
                <a:sym typeface="Raleway"/>
              </a:rPr>
              <a:t>While the team papers and presentations in AP Seminar led to some significant struggles for scholars, the EOC exam data indicates many scholars are mastering the key skills and concepts!  This makes me feel optimistic about AP results as long as we can stay the course.</a:t>
            </a:r>
            <a:endParaRPr sz="2300">
              <a:solidFill>
                <a:schemeClr val="dk2"/>
              </a:solidFill>
              <a:latin typeface="Raleway"/>
              <a:ea typeface="Raleway"/>
              <a:cs typeface="Raleway"/>
              <a:sym typeface="Raleway"/>
            </a:endParaRPr>
          </a:p>
          <a:p>
            <a:pPr marL="0" lvl="0" indent="0" algn="l" rtl="0">
              <a:spcBef>
                <a:spcPts val="0"/>
              </a:spcBef>
              <a:spcAft>
                <a:spcPts val="0"/>
              </a:spcAft>
              <a:buNone/>
            </a:pPr>
            <a:endParaRPr sz="2300">
              <a:solidFill>
                <a:schemeClr val="dk2"/>
              </a:solidFill>
              <a:latin typeface="Raleway"/>
              <a:ea typeface="Raleway"/>
              <a:cs typeface="Raleway"/>
              <a:sym typeface="Raleway"/>
            </a:endParaRPr>
          </a:p>
          <a:p>
            <a:pPr marL="0" lvl="0" indent="0" algn="l" rtl="0">
              <a:spcBef>
                <a:spcPts val="0"/>
              </a:spcBef>
              <a:spcAft>
                <a:spcPts val="0"/>
              </a:spcAft>
              <a:buNone/>
            </a:pPr>
            <a:r>
              <a:rPr lang="en" sz="2300">
                <a:solidFill>
                  <a:schemeClr val="dk2"/>
                </a:solidFill>
                <a:latin typeface="Raleway"/>
                <a:ea typeface="Raleway"/>
                <a:cs typeface="Raleway"/>
                <a:sym typeface="Raleway"/>
              </a:rPr>
              <a:t>In addition, the data from Seminar I indicates many scholars are on track to be ready for AP Seminar in 2 years.</a:t>
            </a:r>
            <a:endParaRPr sz="2300">
              <a:solidFill>
                <a:schemeClr val="dk2"/>
              </a:solidFill>
              <a:latin typeface="Raleway"/>
              <a:ea typeface="Raleway"/>
              <a:cs typeface="Raleway"/>
              <a:sym typeface="Raleway"/>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53"/>
          <p:cNvSpPr txBox="1">
            <a:spLocks noGrp="1"/>
          </p:cNvSpPr>
          <p:nvPr>
            <p:ph type="ctrTitle"/>
          </p:nvPr>
        </p:nvSpPr>
        <p:spPr>
          <a:xfrm>
            <a:off x="239725" y="1198300"/>
            <a:ext cx="41010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7200" b="1">
                <a:solidFill>
                  <a:srgbClr val="CC0000"/>
                </a:solidFill>
                <a:latin typeface="Raleway"/>
                <a:ea typeface="Raleway"/>
                <a:cs typeface="Raleway"/>
                <a:sym typeface="Raleway"/>
              </a:rPr>
              <a:t>Math</a:t>
            </a:r>
            <a:endParaRPr sz="7200" b="1">
              <a:solidFill>
                <a:srgbClr val="CC0000"/>
              </a:solidFill>
              <a:latin typeface="Raleway"/>
              <a:ea typeface="Raleway"/>
              <a:cs typeface="Raleway"/>
              <a:sym typeface="Raleway"/>
            </a:endParaRPr>
          </a:p>
        </p:txBody>
      </p:sp>
      <p:pic>
        <p:nvPicPr>
          <p:cNvPr id="389" name="Google Shape;389;p53"/>
          <p:cNvPicPr preferRelativeResize="0"/>
          <p:nvPr/>
        </p:nvPicPr>
        <p:blipFill>
          <a:blip r:embed="rId3">
            <a:alphaModFix/>
          </a:blip>
          <a:stretch>
            <a:fillRect/>
          </a:stretch>
        </p:blipFill>
        <p:spPr>
          <a:xfrm>
            <a:off x="111050" y="56775"/>
            <a:ext cx="659525" cy="778451"/>
          </a:xfrm>
          <a:prstGeom prst="rect">
            <a:avLst/>
          </a:prstGeom>
          <a:noFill/>
          <a:ln>
            <a:noFill/>
          </a:ln>
        </p:spPr>
      </p:pic>
      <p:pic>
        <p:nvPicPr>
          <p:cNvPr id="390" name="Google Shape;390;p53"/>
          <p:cNvPicPr preferRelativeResize="0"/>
          <p:nvPr/>
        </p:nvPicPr>
        <p:blipFill>
          <a:blip r:embed="rId4">
            <a:alphaModFix/>
          </a:blip>
          <a:stretch>
            <a:fillRect/>
          </a:stretch>
        </p:blipFill>
        <p:spPr>
          <a:xfrm>
            <a:off x="4340725" y="228600"/>
            <a:ext cx="4498474" cy="473393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8"/>
          <p:cNvSpPr txBox="1">
            <a:spLocks noGrp="1"/>
          </p:cNvSpPr>
          <p:nvPr>
            <p:ph type="sldNum" idx="4294967295"/>
          </p:nvPr>
        </p:nvSpPr>
        <p:spPr>
          <a:xfrm>
            <a:off x="8986840" y="4962674"/>
            <a:ext cx="217500" cy="180900"/>
          </a:xfrm>
          <a:prstGeom prst="rect">
            <a:avLst/>
          </a:prstGeom>
          <a:noFill/>
          <a:ln>
            <a:noFill/>
          </a:ln>
        </p:spPr>
        <p:txBody>
          <a:bodyPr spcFirstLastPara="1" wrap="square" lIns="48200" tIns="24100" rIns="48200" bIns="24100" anchor="t" anchorCtr="0">
            <a:normAutofit/>
          </a:bodyPr>
          <a:lstStyle/>
          <a:p>
            <a:pPr marL="0" marR="0" lvl="0" indent="0" algn="ctr" rtl="0">
              <a:spcBef>
                <a:spcPts val="0"/>
              </a:spcBef>
              <a:spcAft>
                <a:spcPts val="0"/>
              </a:spcAft>
              <a:buClr>
                <a:srgbClr val="4D4D4D"/>
              </a:buClr>
              <a:buSzPts val="800"/>
              <a:buFont typeface="Helvetica Neue"/>
              <a:buNone/>
            </a:pPr>
            <a:fld id="{00000000-1234-1234-1234-123412341234}" type="slidenum">
              <a:rPr lang="en" sz="800" b="1" i="0" u="none" strike="noStrike" cap="none">
                <a:solidFill>
                  <a:srgbClr val="4D4D4D"/>
                </a:solidFill>
                <a:latin typeface="Helvetica Neue"/>
                <a:ea typeface="Helvetica Neue"/>
                <a:cs typeface="Helvetica Neue"/>
                <a:sym typeface="Helvetica Neue"/>
              </a:rPr>
              <a:t>4</a:t>
            </a:fld>
            <a:endParaRPr sz="800" b="1" i="0" u="none" strike="noStrike" cap="none">
              <a:solidFill>
                <a:srgbClr val="4D4D4D"/>
              </a:solidFill>
              <a:latin typeface="Helvetica Neue"/>
              <a:ea typeface="Helvetica Neue"/>
              <a:cs typeface="Helvetica Neue"/>
              <a:sym typeface="Helvetica Neue"/>
            </a:endParaRPr>
          </a:p>
        </p:txBody>
      </p:sp>
      <p:sp>
        <p:nvSpPr>
          <p:cNvPr id="95" name="Google Shape;95;p18"/>
          <p:cNvSpPr/>
          <p:nvPr/>
        </p:nvSpPr>
        <p:spPr>
          <a:xfrm>
            <a:off x="1211306" y="175856"/>
            <a:ext cx="17448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chemeClr val="dk1"/>
              </a:buClr>
              <a:buSzPts val="2100"/>
              <a:buFont typeface="Arial"/>
              <a:buNone/>
            </a:pPr>
            <a:endParaRPr sz="2100" i="0" u="none" strike="noStrike" cap="none">
              <a:solidFill>
                <a:srgbClr val="980000"/>
              </a:solidFill>
              <a:latin typeface="Oswald"/>
              <a:ea typeface="Oswald"/>
              <a:cs typeface="Oswald"/>
              <a:sym typeface="Oswald"/>
            </a:endParaRPr>
          </a:p>
        </p:txBody>
      </p:sp>
      <p:sp>
        <p:nvSpPr>
          <p:cNvPr id="96" name="Google Shape;96;p18"/>
          <p:cNvSpPr txBox="1"/>
          <p:nvPr/>
        </p:nvSpPr>
        <p:spPr>
          <a:xfrm>
            <a:off x="1255163" y="151781"/>
            <a:ext cx="3434400" cy="1431600"/>
          </a:xfrm>
          <a:prstGeom prst="rect">
            <a:avLst/>
          </a:prstGeom>
          <a:solidFill>
            <a:schemeClr val="lt1"/>
          </a:solidFill>
          <a:ln w="38100" cap="flat" cmpd="sng">
            <a:solidFill>
              <a:srgbClr val="FF0000"/>
            </a:solidFill>
            <a:prstDash val="solid"/>
            <a:round/>
            <a:headEnd type="none" w="sm" len="sm"/>
            <a:tailEnd type="none" w="sm" len="sm"/>
          </a:ln>
        </p:spPr>
        <p:txBody>
          <a:bodyPr spcFirstLastPara="1" wrap="square" lIns="68575" tIns="68575" rIns="68575" bIns="68575" anchor="t" anchorCtr="0">
            <a:spAutoFit/>
          </a:bodyPr>
          <a:lstStyle/>
          <a:p>
            <a:pPr marL="0" lvl="0" indent="0" algn="ctr" rtl="0">
              <a:spcBef>
                <a:spcPts val="0"/>
              </a:spcBef>
              <a:spcAft>
                <a:spcPts val="0"/>
              </a:spcAft>
              <a:buNone/>
            </a:pPr>
            <a:endParaRPr sz="600">
              <a:latin typeface="Raleway"/>
              <a:ea typeface="Raleway"/>
              <a:cs typeface="Raleway"/>
              <a:sym typeface="Raleway"/>
            </a:endParaRPr>
          </a:p>
          <a:p>
            <a:pPr marL="0" lvl="0" indent="0" algn="ctr" rtl="0">
              <a:spcBef>
                <a:spcPts val="0"/>
              </a:spcBef>
              <a:spcAft>
                <a:spcPts val="0"/>
              </a:spcAft>
              <a:buNone/>
            </a:pPr>
            <a:r>
              <a:rPr lang="en" sz="3600">
                <a:latin typeface="Raleway"/>
                <a:ea typeface="Raleway"/>
                <a:cs typeface="Raleway"/>
                <a:sym typeface="Raleway"/>
              </a:rPr>
              <a:t>INCLUSIVE COMMUNITY</a:t>
            </a:r>
            <a:endParaRPr sz="3600">
              <a:latin typeface="Raleway"/>
              <a:ea typeface="Raleway"/>
              <a:cs typeface="Raleway"/>
              <a:sym typeface="Raleway"/>
            </a:endParaRPr>
          </a:p>
          <a:p>
            <a:pPr marL="0" lvl="0" indent="0" algn="l" rtl="0">
              <a:spcBef>
                <a:spcPts val="0"/>
              </a:spcBef>
              <a:spcAft>
                <a:spcPts val="0"/>
              </a:spcAft>
              <a:buNone/>
            </a:pPr>
            <a:endParaRPr sz="600">
              <a:latin typeface="Raleway"/>
              <a:ea typeface="Raleway"/>
              <a:cs typeface="Raleway"/>
              <a:sym typeface="Raleway"/>
            </a:endParaRPr>
          </a:p>
        </p:txBody>
      </p:sp>
      <p:sp>
        <p:nvSpPr>
          <p:cNvPr id="97" name="Google Shape;97;p18"/>
          <p:cNvSpPr txBox="1"/>
          <p:nvPr/>
        </p:nvSpPr>
        <p:spPr>
          <a:xfrm>
            <a:off x="4983938" y="151781"/>
            <a:ext cx="3434400" cy="1431600"/>
          </a:xfrm>
          <a:prstGeom prst="rect">
            <a:avLst/>
          </a:prstGeom>
          <a:solidFill>
            <a:schemeClr val="lt1"/>
          </a:solidFill>
          <a:ln w="38100" cap="flat" cmpd="sng">
            <a:solidFill>
              <a:srgbClr val="FF0000"/>
            </a:solidFill>
            <a:prstDash val="solid"/>
            <a:round/>
            <a:headEnd type="none" w="sm" len="sm"/>
            <a:tailEnd type="none" w="sm" len="sm"/>
          </a:ln>
        </p:spPr>
        <p:txBody>
          <a:bodyPr spcFirstLastPara="1" wrap="square" lIns="68575" tIns="68575" rIns="68575" bIns="68575" anchor="t" anchorCtr="0">
            <a:spAutoFit/>
          </a:bodyPr>
          <a:lstStyle/>
          <a:p>
            <a:pPr marL="0" lvl="0" indent="0" algn="ctr" rtl="0">
              <a:spcBef>
                <a:spcPts val="0"/>
              </a:spcBef>
              <a:spcAft>
                <a:spcPts val="0"/>
              </a:spcAft>
              <a:buNone/>
            </a:pPr>
            <a:endParaRPr sz="600">
              <a:latin typeface="Raleway"/>
              <a:ea typeface="Raleway"/>
              <a:cs typeface="Raleway"/>
              <a:sym typeface="Raleway"/>
            </a:endParaRPr>
          </a:p>
          <a:p>
            <a:pPr marL="0" lvl="0" indent="0" algn="ctr" rtl="0">
              <a:spcBef>
                <a:spcPts val="0"/>
              </a:spcBef>
              <a:spcAft>
                <a:spcPts val="0"/>
              </a:spcAft>
              <a:buNone/>
            </a:pPr>
            <a:r>
              <a:rPr lang="en" sz="3600">
                <a:latin typeface="Raleway"/>
                <a:ea typeface="Raleway"/>
                <a:cs typeface="Raleway"/>
                <a:sym typeface="Raleway"/>
              </a:rPr>
              <a:t>EXCELLENCE </a:t>
            </a:r>
            <a:r>
              <a:rPr lang="en" sz="2300">
                <a:latin typeface="Raleway"/>
                <a:ea typeface="Raleway"/>
                <a:cs typeface="Raleway"/>
                <a:sym typeface="Raleway"/>
              </a:rPr>
              <a:t>IN ALL</a:t>
            </a:r>
            <a:r>
              <a:rPr lang="en" sz="3600">
                <a:latin typeface="Raleway"/>
                <a:ea typeface="Raleway"/>
                <a:cs typeface="Raleway"/>
                <a:sym typeface="Raleway"/>
              </a:rPr>
              <a:t> EFFORTS</a:t>
            </a:r>
            <a:endParaRPr sz="3600">
              <a:latin typeface="Raleway"/>
              <a:ea typeface="Raleway"/>
              <a:cs typeface="Raleway"/>
              <a:sym typeface="Raleway"/>
            </a:endParaRPr>
          </a:p>
          <a:p>
            <a:pPr marL="0" lvl="0" indent="0" algn="l" rtl="0">
              <a:spcBef>
                <a:spcPts val="0"/>
              </a:spcBef>
              <a:spcAft>
                <a:spcPts val="0"/>
              </a:spcAft>
              <a:buNone/>
            </a:pPr>
            <a:endParaRPr sz="600">
              <a:latin typeface="Raleway"/>
              <a:ea typeface="Raleway"/>
              <a:cs typeface="Raleway"/>
              <a:sym typeface="Raleway"/>
            </a:endParaRPr>
          </a:p>
        </p:txBody>
      </p:sp>
      <p:sp>
        <p:nvSpPr>
          <p:cNvPr id="98" name="Google Shape;98;p18"/>
          <p:cNvSpPr txBox="1"/>
          <p:nvPr/>
        </p:nvSpPr>
        <p:spPr>
          <a:xfrm>
            <a:off x="1255163" y="1841503"/>
            <a:ext cx="3434400" cy="1431600"/>
          </a:xfrm>
          <a:prstGeom prst="rect">
            <a:avLst/>
          </a:prstGeom>
          <a:solidFill>
            <a:schemeClr val="lt1"/>
          </a:solidFill>
          <a:ln w="38100" cap="flat" cmpd="sng">
            <a:solidFill>
              <a:srgbClr val="FF0000"/>
            </a:solidFill>
            <a:prstDash val="solid"/>
            <a:round/>
            <a:headEnd type="none" w="sm" len="sm"/>
            <a:tailEnd type="none" w="sm" len="sm"/>
          </a:ln>
        </p:spPr>
        <p:txBody>
          <a:bodyPr spcFirstLastPara="1" wrap="square" lIns="68575" tIns="68575" rIns="68575" bIns="68575" anchor="t" anchorCtr="0">
            <a:spAutoFit/>
          </a:bodyPr>
          <a:lstStyle/>
          <a:p>
            <a:pPr marL="0" lvl="0" indent="0" algn="ctr" rtl="0">
              <a:spcBef>
                <a:spcPts val="0"/>
              </a:spcBef>
              <a:spcAft>
                <a:spcPts val="0"/>
              </a:spcAft>
              <a:buNone/>
            </a:pPr>
            <a:endParaRPr sz="600">
              <a:latin typeface="Raleway"/>
              <a:ea typeface="Raleway"/>
              <a:cs typeface="Raleway"/>
              <a:sym typeface="Raleway"/>
            </a:endParaRPr>
          </a:p>
          <a:p>
            <a:pPr marL="0" lvl="0" indent="0" algn="ctr" rtl="0">
              <a:spcBef>
                <a:spcPts val="0"/>
              </a:spcBef>
              <a:spcAft>
                <a:spcPts val="0"/>
              </a:spcAft>
              <a:buNone/>
            </a:pPr>
            <a:r>
              <a:rPr lang="en" sz="3600">
                <a:latin typeface="Raleway"/>
                <a:ea typeface="Raleway"/>
                <a:cs typeface="Raleway"/>
                <a:sym typeface="Raleway"/>
              </a:rPr>
              <a:t>OUR PEOPLE MATTER</a:t>
            </a:r>
            <a:endParaRPr sz="3600">
              <a:latin typeface="Raleway"/>
              <a:ea typeface="Raleway"/>
              <a:cs typeface="Raleway"/>
              <a:sym typeface="Raleway"/>
            </a:endParaRPr>
          </a:p>
          <a:p>
            <a:pPr marL="0" lvl="0" indent="0" algn="l" rtl="0">
              <a:spcBef>
                <a:spcPts val="0"/>
              </a:spcBef>
              <a:spcAft>
                <a:spcPts val="0"/>
              </a:spcAft>
              <a:buNone/>
            </a:pPr>
            <a:endParaRPr sz="600">
              <a:latin typeface="Raleway"/>
              <a:ea typeface="Raleway"/>
              <a:cs typeface="Raleway"/>
              <a:sym typeface="Raleway"/>
            </a:endParaRPr>
          </a:p>
        </p:txBody>
      </p:sp>
      <p:sp>
        <p:nvSpPr>
          <p:cNvPr id="99" name="Google Shape;99;p18"/>
          <p:cNvSpPr txBox="1"/>
          <p:nvPr/>
        </p:nvSpPr>
        <p:spPr>
          <a:xfrm>
            <a:off x="1255163" y="3531225"/>
            <a:ext cx="3434400" cy="1431600"/>
          </a:xfrm>
          <a:prstGeom prst="rect">
            <a:avLst/>
          </a:prstGeom>
          <a:solidFill>
            <a:schemeClr val="lt1"/>
          </a:solidFill>
          <a:ln w="38100" cap="flat" cmpd="sng">
            <a:solidFill>
              <a:srgbClr val="FF0000"/>
            </a:solidFill>
            <a:prstDash val="solid"/>
            <a:round/>
            <a:headEnd type="none" w="sm" len="sm"/>
            <a:tailEnd type="none" w="sm" len="sm"/>
          </a:ln>
        </p:spPr>
        <p:txBody>
          <a:bodyPr spcFirstLastPara="1" wrap="square" lIns="68575" tIns="68575" rIns="68575" bIns="68575" anchor="t" anchorCtr="0">
            <a:spAutoFit/>
          </a:bodyPr>
          <a:lstStyle/>
          <a:p>
            <a:pPr marL="0" lvl="0" indent="0" algn="ctr" rtl="0">
              <a:spcBef>
                <a:spcPts val="0"/>
              </a:spcBef>
              <a:spcAft>
                <a:spcPts val="0"/>
              </a:spcAft>
              <a:buNone/>
            </a:pPr>
            <a:endParaRPr sz="600">
              <a:latin typeface="Raleway"/>
              <a:ea typeface="Raleway"/>
              <a:cs typeface="Raleway"/>
              <a:sym typeface="Raleway"/>
            </a:endParaRPr>
          </a:p>
          <a:p>
            <a:pPr marL="0" lvl="0" indent="0" algn="ctr" rtl="0">
              <a:spcBef>
                <a:spcPts val="0"/>
              </a:spcBef>
              <a:spcAft>
                <a:spcPts val="0"/>
              </a:spcAft>
              <a:buNone/>
            </a:pPr>
            <a:r>
              <a:rPr lang="en" sz="3600">
                <a:latin typeface="Raleway"/>
                <a:ea typeface="Raleway"/>
                <a:cs typeface="Raleway"/>
                <a:sym typeface="Raleway"/>
              </a:rPr>
              <a:t>SPRINKLE </a:t>
            </a:r>
            <a:endParaRPr sz="3600">
              <a:latin typeface="Raleway"/>
              <a:ea typeface="Raleway"/>
              <a:cs typeface="Raleway"/>
              <a:sym typeface="Raleway"/>
            </a:endParaRPr>
          </a:p>
          <a:p>
            <a:pPr marL="0" lvl="0" indent="0" algn="ctr" rtl="0">
              <a:spcBef>
                <a:spcPts val="0"/>
              </a:spcBef>
              <a:spcAft>
                <a:spcPts val="0"/>
              </a:spcAft>
              <a:buNone/>
            </a:pPr>
            <a:r>
              <a:rPr lang="en" sz="3600">
                <a:latin typeface="Raleway"/>
                <a:ea typeface="Raleway"/>
                <a:cs typeface="Raleway"/>
                <a:sym typeface="Raleway"/>
              </a:rPr>
              <a:t>JOY</a:t>
            </a:r>
            <a:endParaRPr sz="3600">
              <a:latin typeface="Raleway"/>
              <a:ea typeface="Raleway"/>
              <a:cs typeface="Raleway"/>
              <a:sym typeface="Raleway"/>
            </a:endParaRPr>
          </a:p>
          <a:p>
            <a:pPr marL="0" lvl="0" indent="0" algn="l" rtl="0">
              <a:spcBef>
                <a:spcPts val="0"/>
              </a:spcBef>
              <a:spcAft>
                <a:spcPts val="0"/>
              </a:spcAft>
              <a:buNone/>
            </a:pPr>
            <a:endParaRPr sz="600">
              <a:latin typeface="Raleway"/>
              <a:ea typeface="Raleway"/>
              <a:cs typeface="Raleway"/>
              <a:sym typeface="Raleway"/>
            </a:endParaRPr>
          </a:p>
        </p:txBody>
      </p:sp>
      <p:sp>
        <p:nvSpPr>
          <p:cNvPr id="100" name="Google Shape;100;p18"/>
          <p:cNvSpPr txBox="1"/>
          <p:nvPr/>
        </p:nvSpPr>
        <p:spPr>
          <a:xfrm>
            <a:off x="4971769" y="1841503"/>
            <a:ext cx="3434400" cy="1985700"/>
          </a:xfrm>
          <a:prstGeom prst="rect">
            <a:avLst/>
          </a:prstGeom>
          <a:solidFill>
            <a:schemeClr val="lt1"/>
          </a:solidFill>
          <a:ln w="38100" cap="flat" cmpd="sng">
            <a:solidFill>
              <a:srgbClr val="FF0000"/>
            </a:solidFill>
            <a:prstDash val="solid"/>
            <a:round/>
            <a:headEnd type="none" w="sm" len="sm"/>
            <a:tailEnd type="none" w="sm" len="sm"/>
          </a:ln>
        </p:spPr>
        <p:txBody>
          <a:bodyPr spcFirstLastPara="1" wrap="square" lIns="68575" tIns="68575" rIns="68575" bIns="68575" anchor="t" anchorCtr="0">
            <a:spAutoFit/>
          </a:bodyPr>
          <a:lstStyle/>
          <a:p>
            <a:pPr marL="0" lvl="0" indent="0" algn="ctr" rtl="0">
              <a:spcBef>
                <a:spcPts val="0"/>
              </a:spcBef>
              <a:spcAft>
                <a:spcPts val="0"/>
              </a:spcAft>
              <a:buNone/>
            </a:pPr>
            <a:endParaRPr sz="600">
              <a:latin typeface="Raleway"/>
              <a:ea typeface="Raleway"/>
              <a:cs typeface="Raleway"/>
              <a:sym typeface="Raleway"/>
            </a:endParaRPr>
          </a:p>
          <a:p>
            <a:pPr marL="0" lvl="0" indent="0" algn="ctr" rtl="0">
              <a:spcBef>
                <a:spcPts val="0"/>
              </a:spcBef>
              <a:spcAft>
                <a:spcPts val="0"/>
              </a:spcAft>
              <a:buNone/>
            </a:pPr>
            <a:r>
              <a:rPr lang="en" sz="3600">
                <a:latin typeface="Raleway"/>
                <a:ea typeface="Raleway"/>
                <a:cs typeface="Raleway"/>
                <a:sym typeface="Raleway"/>
              </a:rPr>
              <a:t>PURSUE YOUR BEST SELF </a:t>
            </a:r>
            <a:endParaRPr sz="3600">
              <a:latin typeface="Raleway"/>
              <a:ea typeface="Raleway"/>
              <a:cs typeface="Raleway"/>
              <a:sym typeface="Raleway"/>
            </a:endParaRPr>
          </a:p>
          <a:p>
            <a:pPr marL="0" lvl="0" indent="0" algn="l" rtl="0">
              <a:spcBef>
                <a:spcPts val="0"/>
              </a:spcBef>
              <a:spcAft>
                <a:spcPts val="0"/>
              </a:spcAft>
              <a:buNone/>
            </a:pPr>
            <a:endParaRPr sz="600">
              <a:latin typeface="Raleway"/>
              <a:ea typeface="Raleway"/>
              <a:cs typeface="Raleway"/>
              <a:sym typeface="Raleway"/>
            </a:endParaRPr>
          </a:p>
        </p:txBody>
      </p:sp>
      <p:sp>
        <p:nvSpPr>
          <p:cNvPr id="101" name="Google Shape;101;p18"/>
          <p:cNvSpPr txBox="1"/>
          <p:nvPr/>
        </p:nvSpPr>
        <p:spPr>
          <a:xfrm>
            <a:off x="4971769" y="3531225"/>
            <a:ext cx="3434400" cy="1431600"/>
          </a:xfrm>
          <a:prstGeom prst="rect">
            <a:avLst/>
          </a:prstGeom>
          <a:solidFill>
            <a:schemeClr val="lt1"/>
          </a:solidFill>
          <a:ln w="38100" cap="flat" cmpd="sng">
            <a:solidFill>
              <a:srgbClr val="FF0000"/>
            </a:solidFill>
            <a:prstDash val="solid"/>
            <a:round/>
            <a:headEnd type="none" w="sm" len="sm"/>
            <a:tailEnd type="none" w="sm" len="sm"/>
          </a:ln>
        </p:spPr>
        <p:txBody>
          <a:bodyPr spcFirstLastPara="1" wrap="square" lIns="68575" tIns="68575" rIns="68575" bIns="68575" anchor="t" anchorCtr="0">
            <a:spAutoFit/>
          </a:bodyPr>
          <a:lstStyle/>
          <a:p>
            <a:pPr marL="0" lvl="0" indent="0" algn="ctr" rtl="0">
              <a:spcBef>
                <a:spcPts val="0"/>
              </a:spcBef>
              <a:spcAft>
                <a:spcPts val="0"/>
              </a:spcAft>
              <a:buNone/>
            </a:pPr>
            <a:endParaRPr sz="600">
              <a:latin typeface="Raleway"/>
              <a:ea typeface="Raleway"/>
              <a:cs typeface="Raleway"/>
              <a:sym typeface="Raleway"/>
            </a:endParaRPr>
          </a:p>
          <a:p>
            <a:pPr marL="0" lvl="0" indent="0" algn="ctr" rtl="0">
              <a:spcBef>
                <a:spcPts val="0"/>
              </a:spcBef>
              <a:spcAft>
                <a:spcPts val="0"/>
              </a:spcAft>
              <a:buNone/>
            </a:pPr>
            <a:r>
              <a:rPr lang="en" sz="3600">
                <a:latin typeface="Raleway"/>
                <a:ea typeface="Raleway"/>
                <a:cs typeface="Raleway"/>
                <a:sym typeface="Raleway"/>
              </a:rPr>
              <a:t>LEAVE A LEGACY  </a:t>
            </a:r>
            <a:endParaRPr sz="3600">
              <a:latin typeface="Raleway"/>
              <a:ea typeface="Raleway"/>
              <a:cs typeface="Raleway"/>
              <a:sym typeface="Raleway"/>
            </a:endParaRPr>
          </a:p>
          <a:p>
            <a:pPr marL="0" lvl="0" indent="0" algn="l" rtl="0">
              <a:spcBef>
                <a:spcPts val="0"/>
              </a:spcBef>
              <a:spcAft>
                <a:spcPts val="0"/>
              </a:spcAft>
              <a:buNone/>
            </a:pPr>
            <a:endParaRPr sz="600">
              <a:latin typeface="Raleway"/>
              <a:ea typeface="Raleway"/>
              <a:cs typeface="Raleway"/>
              <a:sym typeface="Raleway"/>
            </a:endParaRPr>
          </a:p>
        </p:txBody>
      </p:sp>
      <p:sp>
        <p:nvSpPr>
          <p:cNvPr id="102" name="Google Shape;102;p18"/>
          <p:cNvSpPr txBox="1"/>
          <p:nvPr/>
        </p:nvSpPr>
        <p:spPr>
          <a:xfrm rot="-5400000">
            <a:off x="-1316906" y="2022994"/>
            <a:ext cx="3818400" cy="7695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4100" i="1">
                <a:solidFill>
                  <a:srgbClr val="FF0000"/>
                </a:solidFill>
                <a:latin typeface="Raleway"/>
                <a:ea typeface="Raleway"/>
                <a:cs typeface="Raleway"/>
                <a:sym typeface="Raleway"/>
              </a:rPr>
              <a:t>OUR VALUES</a:t>
            </a:r>
            <a:endParaRPr sz="4100" i="1">
              <a:solidFill>
                <a:srgbClr val="FF0000"/>
              </a:solidFill>
              <a:latin typeface="Raleway"/>
              <a:ea typeface="Raleway"/>
              <a:cs typeface="Raleway"/>
              <a:sym typeface="Raleway"/>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Raleway"/>
                <a:ea typeface="Raleway"/>
                <a:cs typeface="Raleway"/>
                <a:sym typeface="Raleway"/>
              </a:rPr>
              <a:t>Algebra I</a:t>
            </a:r>
            <a:endParaRPr sz="3020" b="1">
              <a:solidFill>
                <a:srgbClr val="CC0000"/>
              </a:solidFill>
              <a:latin typeface="Raleway"/>
              <a:ea typeface="Raleway"/>
              <a:cs typeface="Raleway"/>
              <a:sym typeface="Raleway"/>
            </a:endParaRPr>
          </a:p>
        </p:txBody>
      </p:sp>
      <p:pic>
        <p:nvPicPr>
          <p:cNvPr id="396" name="Google Shape;396;p54"/>
          <p:cNvPicPr preferRelativeResize="0"/>
          <p:nvPr/>
        </p:nvPicPr>
        <p:blipFill>
          <a:blip r:embed="rId3">
            <a:alphaModFix/>
          </a:blip>
          <a:stretch>
            <a:fillRect/>
          </a:stretch>
        </p:blipFill>
        <p:spPr>
          <a:xfrm>
            <a:off x="8113650" y="0"/>
            <a:ext cx="1030349" cy="1216150"/>
          </a:xfrm>
          <a:prstGeom prst="rect">
            <a:avLst/>
          </a:prstGeom>
          <a:noFill/>
          <a:ln>
            <a:noFill/>
          </a:ln>
        </p:spPr>
      </p:pic>
      <p:sp>
        <p:nvSpPr>
          <p:cNvPr id="397" name="Google Shape;397;p54"/>
          <p:cNvSpPr/>
          <p:nvPr/>
        </p:nvSpPr>
        <p:spPr>
          <a:xfrm>
            <a:off x="373750" y="1219125"/>
            <a:ext cx="8267100" cy="516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Raleway"/>
                <a:ea typeface="Raleway"/>
                <a:cs typeface="Raleway"/>
                <a:sym typeface="Raleway"/>
              </a:rPr>
              <a:t>GOAL = 35% ARE MEETING/PARTIALLY MEETING ON MCAS EXAM</a:t>
            </a:r>
            <a:endParaRPr sz="2000" b="1">
              <a:latin typeface="Raleway"/>
              <a:ea typeface="Raleway"/>
              <a:cs typeface="Raleway"/>
              <a:sym typeface="Raleway"/>
            </a:endParaRPr>
          </a:p>
        </p:txBody>
      </p:sp>
      <p:graphicFrame>
        <p:nvGraphicFramePr>
          <p:cNvPr id="398" name="Google Shape;398;p54"/>
          <p:cNvGraphicFramePr/>
          <p:nvPr/>
        </p:nvGraphicFramePr>
        <p:xfrm>
          <a:off x="373750" y="2000250"/>
          <a:ext cx="3000000" cy="3000000"/>
        </p:xfrm>
        <a:graphic>
          <a:graphicData uri="http://schemas.openxmlformats.org/drawingml/2006/table">
            <a:tbl>
              <a:tblPr>
                <a:noFill/>
                <a:tableStyleId>{3943089E-0070-4480-AA3F-DC2B1CBA2EA7}</a:tableStyleId>
              </a:tblPr>
              <a:tblGrid>
                <a:gridCol w="1563925">
                  <a:extLst>
                    <a:ext uri="{9D8B030D-6E8A-4147-A177-3AD203B41FA5}">
                      <a16:colId xmlns:a16="http://schemas.microsoft.com/office/drawing/2014/main" val="20000"/>
                    </a:ext>
                  </a:extLst>
                </a:gridCol>
                <a:gridCol w="1563925">
                  <a:extLst>
                    <a:ext uri="{9D8B030D-6E8A-4147-A177-3AD203B41FA5}">
                      <a16:colId xmlns:a16="http://schemas.microsoft.com/office/drawing/2014/main" val="20001"/>
                    </a:ext>
                  </a:extLst>
                </a:gridCol>
                <a:gridCol w="1563925">
                  <a:extLst>
                    <a:ext uri="{9D8B030D-6E8A-4147-A177-3AD203B41FA5}">
                      <a16:colId xmlns:a16="http://schemas.microsoft.com/office/drawing/2014/main" val="20002"/>
                    </a:ext>
                  </a:extLst>
                </a:gridCol>
                <a:gridCol w="1563925">
                  <a:extLst>
                    <a:ext uri="{9D8B030D-6E8A-4147-A177-3AD203B41FA5}">
                      <a16:colId xmlns:a16="http://schemas.microsoft.com/office/drawing/2014/main" val="20003"/>
                    </a:ext>
                  </a:extLst>
                </a:gridCol>
              </a:tblGrid>
              <a:tr h="717700">
                <a:tc>
                  <a:txBody>
                    <a:bodyPr/>
                    <a:lstStyle/>
                    <a:p>
                      <a:pPr marL="0" lvl="0" indent="0" algn="ctr" rtl="0">
                        <a:spcBef>
                          <a:spcPts val="0"/>
                        </a:spcBef>
                        <a:spcAft>
                          <a:spcPts val="0"/>
                        </a:spcAft>
                        <a:buNone/>
                      </a:pP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Multiple Choice</a:t>
                      </a: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FRQ/OER</a:t>
                      </a: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TOTAL</a:t>
                      </a:r>
                      <a:endParaRPr sz="1800" b="1">
                        <a:latin typeface="Raleway"/>
                        <a:ea typeface="Raleway"/>
                        <a:cs typeface="Raleway"/>
                        <a:sym typeface="Raleway"/>
                      </a:endParaRPr>
                    </a:p>
                  </a:txBody>
                  <a:tcPr marL="91425" marR="91425" marT="91425" marB="91425"/>
                </a:tc>
                <a:extLst>
                  <a:ext uri="{0D108BD9-81ED-4DB2-BD59-A6C34878D82A}">
                    <a16:rowId xmlns:a16="http://schemas.microsoft.com/office/drawing/2014/main" val="10000"/>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Proficient</a:t>
                      </a:r>
                      <a:endParaRPr sz="1800" b="1">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59%</a:t>
                      </a:r>
                      <a:endParaRPr sz="3000">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12%</a:t>
                      </a:r>
                      <a:endParaRPr sz="3000">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44%</a:t>
                      </a:r>
                      <a:endParaRPr sz="3000">
                        <a:latin typeface="Raleway"/>
                        <a:ea typeface="Raleway"/>
                        <a:cs typeface="Raleway"/>
                        <a:sym typeface="Raleway"/>
                      </a:endParaRPr>
                    </a:p>
                  </a:txBody>
                  <a:tcPr marL="91425" marR="91425" marT="91425" marB="91425">
                    <a:solidFill>
                      <a:srgbClr val="D9EAD3"/>
                    </a:solidFill>
                  </a:tcPr>
                </a:tc>
                <a:extLst>
                  <a:ext uri="{0D108BD9-81ED-4DB2-BD59-A6C34878D82A}">
                    <a16:rowId xmlns:a16="http://schemas.microsoft.com/office/drawing/2014/main" val="10001"/>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Cusp</a:t>
                      </a:r>
                      <a:endParaRPr sz="1800" b="1">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19%</a:t>
                      </a:r>
                      <a:endParaRPr sz="3000">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23%</a:t>
                      </a:r>
                      <a:endParaRPr sz="3000">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12%</a:t>
                      </a:r>
                      <a:endParaRPr sz="3000">
                        <a:latin typeface="Raleway"/>
                        <a:ea typeface="Raleway"/>
                        <a:cs typeface="Raleway"/>
                        <a:sym typeface="Raleway"/>
                      </a:endParaRPr>
                    </a:p>
                  </a:txBody>
                  <a:tcPr marL="91425" marR="91425" marT="91425" marB="91425">
                    <a:solidFill>
                      <a:srgbClr val="FFF2CC"/>
                    </a:solidFill>
                  </a:tcPr>
                </a:tc>
                <a:extLst>
                  <a:ext uri="{0D108BD9-81ED-4DB2-BD59-A6C34878D82A}">
                    <a16:rowId xmlns:a16="http://schemas.microsoft.com/office/drawing/2014/main" val="10002"/>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Off Track</a:t>
                      </a:r>
                      <a:endParaRPr sz="1800" b="1">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22%</a:t>
                      </a:r>
                      <a:endParaRPr sz="3000">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65%</a:t>
                      </a:r>
                      <a:endParaRPr sz="3000">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44%</a:t>
                      </a:r>
                      <a:endParaRPr sz="3000">
                        <a:latin typeface="Raleway"/>
                        <a:ea typeface="Raleway"/>
                        <a:cs typeface="Raleway"/>
                        <a:sym typeface="Raleway"/>
                      </a:endParaRPr>
                    </a:p>
                  </a:txBody>
                  <a:tcPr marL="91425" marR="91425" marT="91425" marB="91425">
                    <a:solidFill>
                      <a:srgbClr val="F4CCCC"/>
                    </a:solidFill>
                  </a:tcPr>
                </a:tc>
                <a:extLst>
                  <a:ext uri="{0D108BD9-81ED-4DB2-BD59-A6C34878D82A}">
                    <a16:rowId xmlns:a16="http://schemas.microsoft.com/office/drawing/2014/main" val="10003"/>
                  </a:ext>
                </a:extLst>
              </a:tr>
            </a:tbl>
          </a:graphicData>
        </a:graphic>
      </p:graphicFrame>
      <p:sp>
        <p:nvSpPr>
          <p:cNvPr id="399" name="Google Shape;399;p54"/>
          <p:cNvSpPr/>
          <p:nvPr/>
        </p:nvSpPr>
        <p:spPr>
          <a:xfrm>
            <a:off x="6798675" y="1993325"/>
            <a:ext cx="1842300" cy="28707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300" u="sng">
                <a:latin typeface="Raleway"/>
                <a:ea typeface="Raleway"/>
                <a:cs typeface="Raleway"/>
                <a:sym typeface="Raleway"/>
              </a:rPr>
              <a:t>Top 3 Performers:</a:t>
            </a:r>
            <a:endParaRPr sz="2300" u="sng">
              <a:latin typeface="Raleway"/>
              <a:ea typeface="Raleway"/>
              <a:cs typeface="Raleway"/>
              <a:sym typeface="Raleway"/>
            </a:endParaRPr>
          </a:p>
          <a:p>
            <a:pPr marL="0" lvl="0" indent="0" algn="ctr" rtl="0">
              <a:spcBef>
                <a:spcPts val="0"/>
              </a:spcBef>
              <a:spcAft>
                <a:spcPts val="0"/>
              </a:spcAft>
              <a:buNone/>
            </a:pPr>
            <a:r>
              <a:rPr lang="en" sz="2300">
                <a:latin typeface="Raleway"/>
                <a:ea typeface="Raleway"/>
                <a:cs typeface="Raleway"/>
                <a:sym typeface="Raleway"/>
              </a:rPr>
              <a:t>Monica (100)</a:t>
            </a:r>
            <a:endParaRPr sz="2300">
              <a:latin typeface="Raleway"/>
              <a:ea typeface="Raleway"/>
              <a:cs typeface="Raleway"/>
              <a:sym typeface="Raleway"/>
            </a:endParaRPr>
          </a:p>
          <a:p>
            <a:pPr marL="0" lvl="0" indent="0" algn="ctr" rtl="0">
              <a:spcBef>
                <a:spcPts val="0"/>
              </a:spcBef>
              <a:spcAft>
                <a:spcPts val="0"/>
              </a:spcAft>
              <a:buNone/>
            </a:pPr>
            <a:r>
              <a:rPr lang="en" sz="2300">
                <a:latin typeface="Raleway"/>
                <a:ea typeface="Raleway"/>
                <a:cs typeface="Raleway"/>
                <a:sym typeface="Raleway"/>
              </a:rPr>
              <a:t>Davian</a:t>
            </a:r>
            <a:endParaRPr sz="2300">
              <a:latin typeface="Raleway"/>
              <a:ea typeface="Raleway"/>
              <a:cs typeface="Raleway"/>
              <a:sym typeface="Raleway"/>
            </a:endParaRPr>
          </a:p>
          <a:p>
            <a:pPr marL="0" lvl="0" indent="0" algn="ctr" rtl="0">
              <a:spcBef>
                <a:spcPts val="0"/>
              </a:spcBef>
              <a:spcAft>
                <a:spcPts val="0"/>
              </a:spcAft>
              <a:buNone/>
            </a:pPr>
            <a:r>
              <a:rPr lang="en" sz="2300">
                <a:latin typeface="Raleway"/>
                <a:ea typeface="Raleway"/>
                <a:cs typeface="Raleway"/>
                <a:sym typeface="Raleway"/>
              </a:rPr>
              <a:t>Sam</a:t>
            </a:r>
            <a:endParaRPr sz="2300">
              <a:latin typeface="Raleway"/>
              <a:ea typeface="Raleway"/>
              <a:cs typeface="Raleway"/>
              <a:sym typeface="Raleway"/>
            </a:endParaRPr>
          </a:p>
          <a:p>
            <a:pPr marL="0" lvl="0" indent="0" algn="ctr" rtl="0">
              <a:spcBef>
                <a:spcPts val="0"/>
              </a:spcBef>
              <a:spcAft>
                <a:spcPts val="0"/>
              </a:spcAft>
              <a:buNone/>
            </a:pPr>
            <a:endParaRPr sz="2700">
              <a:latin typeface="Oswald"/>
              <a:ea typeface="Oswald"/>
              <a:cs typeface="Oswald"/>
              <a:sym typeface="Oswald"/>
            </a:endParaRPr>
          </a:p>
        </p:txBody>
      </p:sp>
      <p:sp>
        <p:nvSpPr>
          <p:cNvPr id="400" name="Google Shape;400;p54"/>
          <p:cNvSpPr/>
          <p:nvPr/>
        </p:nvSpPr>
        <p:spPr>
          <a:xfrm>
            <a:off x="5127675" y="2761675"/>
            <a:ext cx="1448100" cy="625200"/>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Raleway"/>
                <a:ea typeface="Raleway"/>
                <a:cs typeface="Raleway"/>
                <a:sym typeface="Raleway"/>
              </a:rPr>
              <a:t>Geometry/Algebra 2</a:t>
            </a:r>
            <a:endParaRPr sz="3020" b="1">
              <a:solidFill>
                <a:srgbClr val="CC0000"/>
              </a:solidFill>
              <a:latin typeface="Raleway"/>
              <a:ea typeface="Raleway"/>
              <a:cs typeface="Raleway"/>
              <a:sym typeface="Raleway"/>
            </a:endParaRPr>
          </a:p>
        </p:txBody>
      </p:sp>
      <p:pic>
        <p:nvPicPr>
          <p:cNvPr id="406" name="Google Shape;406;p55"/>
          <p:cNvPicPr preferRelativeResize="0"/>
          <p:nvPr/>
        </p:nvPicPr>
        <p:blipFill>
          <a:blip r:embed="rId3">
            <a:alphaModFix/>
          </a:blip>
          <a:stretch>
            <a:fillRect/>
          </a:stretch>
        </p:blipFill>
        <p:spPr>
          <a:xfrm>
            <a:off x="8113650" y="0"/>
            <a:ext cx="1030349" cy="1216150"/>
          </a:xfrm>
          <a:prstGeom prst="rect">
            <a:avLst/>
          </a:prstGeom>
          <a:noFill/>
          <a:ln>
            <a:noFill/>
          </a:ln>
        </p:spPr>
      </p:pic>
      <p:sp>
        <p:nvSpPr>
          <p:cNvPr id="407" name="Google Shape;407;p55"/>
          <p:cNvSpPr/>
          <p:nvPr/>
        </p:nvSpPr>
        <p:spPr>
          <a:xfrm>
            <a:off x="373750" y="1219125"/>
            <a:ext cx="8267100" cy="516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Raleway"/>
                <a:ea typeface="Raleway"/>
                <a:cs typeface="Raleway"/>
                <a:sym typeface="Raleway"/>
              </a:rPr>
              <a:t>GOAL = 35% ARE MEETING/PARTIALLY MEETING ON MCAS EXAM</a:t>
            </a:r>
            <a:endParaRPr sz="2000" b="1">
              <a:latin typeface="Raleway"/>
              <a:ea typeface="Raleway"/>
              <a:cs typeface="Raleway"/>
              <a:sym typeface="Raleway"/>
            </a:endParaRPr>
          </a:p>
        </p:txBody>
      </p:sp>
      <p:graphicFrame>
        <p:nvGraphicFramePr>
          <p:cNvPr id="408" name="Google Shape;408;p55"/>
          <p:cNvGraphicFramePr/>
          <p:nvPr/>
        </p:nvGraphicFramePr>
        <p:xfrm>
          <a:off x="373750" y="2000250"/>
          <a:ext cx="3000000" cy="3000000"/>
        </p:xfrm>
        <a:graphic>
          <a:graphicData uri="http://schemas.openxmlformats.org/drawingml/2006/table">
            <a:tbl>
              <a:tblPr>
                <a:noFill/>
                <a:tableStyleId>{3943089E-0070-4480-AA3F-DC2B1CBA2EA7}</a:tableStyleId>
              </a:tblPr>
              <a:tblGrid>
                <a:gridCol w="1563925">
                  <a:extLst>
                    <a:ext uri="{9D8B030D-6E8A-4147-A177-3AD203B41FA5}">
                      <a16:colId xmlns:a16="http://schemas.microsoft.com/office/drawing/2014/main" val="20000"/>
                    </a:ext>
                  </a:extLst>
                </a:gridCol>
                <a:gridCol w="1563925">
                  <a:extLst>
                    <a:ext uri="{9D8B030D-6E8A-4147-A177-3AD203B41FA5}">
                      <a16:colId xmlns:a16="http://schemas.microsoft.com/office/drawing/2014/main" val="20001"/>
                    </a:ext>
                  </a:extLst>
                </a:gridCol>
                <a:gridCol w="1563925">
                  <a:extLst>
                    <a:ext uri="{9D8B030D-6E8A-4147-A177-3AD203B41FA5}">
                      <a16:colId xmlns:a16="http://schemas.microsoft.com/office/drawing/2014/main" val="20002"/>
                    </a:ext>
                  </a:extLst>
                </a:gridCol>
                <a:gridCol w="1563925">
                  <a:extLst>
                    <a:ext uri="{9D8B030D-6E8A-4147-A177-3AD203B41FA5}">
                      <a16:colId xmlns:a16="http://schemas.microsoft.com/office/drawing/2014/main" val="20003"/>
                    </a:ext>
                  </a:extLst>
                </a:gridCol>
              </a:tblGrid>
              <a:tr h="717700">
                <a:tc>
                  <a:txBody>
                    <a:bodyPr/>
                    <a:lstStyle/>
                    <a:p>
                      <a:pPr marL="0" lvl="0" indent="0" algn="ctr" rtl="0">
                        <a:spcBef>
                          <a:spcPts val="0"/>
                        </a:spcBef>
                        <a:spcAft>
                          <a:spcPts val="0"/>
                        </a:spcAft>
                        <a:buNone/>
                      </a:pP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Multiple Choice</a:t>
                      </a: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FRQ/OER</a:t>
                      </a: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TOTAL</a:t>
                      </a:r>
                      <a:endParaRPr sz="1800" b="1">
                        <a:latin typeface="Raleway"/>
                        <a:ea typeface="Raleway"/>
                        <a:cs typeface="Raleway"/>
                        <a:sym typeface="Raleway"/>
                      </a:endParaRPr>
                    </a:p>
                  </a:txBody>
                  <a:tcPr marL="91425" marR="91425" marT="91425" marB="91425"/>
                </a:tc>
                <a:extLst>
                  <a:ext uri="{0D108BD9-81ED-4DB2-BD59-A6C34878D82A}">
                    <a16:rowId xmlns:a16="http://schemas.microsoft.com/office/drawing/2014/main" val="10000"/>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Proficient</a:t>
                      </a:r>
                      <a:endParaRPr sz="1800" b="1">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36%</a:t>
                      </a:r>
                      <a:endParaRPr sz="3000">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41%</a:t>
                      </a:r>
                      <a:endParaRPr sz="3000">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26%</a:t>
                      </a:r>
                      <a:endParaRPr sz="3000">
                        <a:latin typeface="Raleway"/>
                        <a:ea typeface="Raleway"/>
                        <a:cs typeface="Raleway"/>
                        <a:sym typeface="Raleway"/>
                      </a:endParaRPr>
                    </a:p>
                  </a:txBody>
                  <a:tcPr marL="91425" marR="91425" marT="91425" marB="91425">
                    <a:solidFill>
                      <a:srgbClr val="D9EAD3"/>
                    </a:solidFill>
                  </a:tcPr>
                </a:tc>
                <a:extLst>
                  <a:ext uri="{0D108BD9-81ED-4DB2-BD59-A6C34878D82A}">
                    <a16:rowId xmlns:a16="http://schemas.microsoft.com/office/drawing/2014/main" val="10001"/>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Cusp</a:t>
                      </a:r>
                      <a:endParaRPr sz="1800" b="1">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11%</a:t>
                      </a:r>
                      <a:endParaRPr sz="3000">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21%</a:t>
                      </a:r>
                      <a:endParaRPr sz="3000">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27%</a:t>
                      </a:r>
                      <a:endParaRPr sz="3000">
                        <a:latin typeface="Raleway"/>
                        <a:ea typeface="Raleway"/>
                        <a:cs typeface="Raleway"/>
                        <a:sym typeface="Raleway"/>
                      </a:endParaRPr>
                    </a:p>
                  </a:txBody>
                  <a:tcPr marL="91425" marR="91425" marT="91425" marB="91425">
                    <a:solidFill>
                      <a:srgbClr val="FFF2CC"/>
                    </a:solidFill>
                  </a:tcPr>
                </a:tc>
                <a:extLst>
                  <a:ext uri="{0D108BD9-81ED-4DB2-BD59-A6C34878D82A}">
                    <a16:rowId xmlns:a16="http://schemas.microsoft.com/office/drawing/2014/main" val="10002"/>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Off Track</a:t>
                      </a:r>
                      <a:endParaRPr sz="1800" b="1">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53%</a:t>
                      </a:r>
                      <a:endParaRPr sz="3000">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38%</a:t>
                      </a:r>
                      <a:endParaRPr sz="3000">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47%</a:t>
                      </a:r>
                      <a:endParaRPr sz="3000">
                        <a:latin typeface="Raleway"/>
                        <a:ea typeface="Raleway"/>
                        <a:cs typeface="Raleway"/>
                        <a:sym typeface="Raleway"/>
                      </a:endParaRPr>
                    </a:p>
                  </a:txBody>
                  <a:tcPr marL="91425" marR="91425" marT="91425" marB="91425">
                    <a:solidFill>
                      <a:srgbClr val="F4CCCC"/>
                    </a:solidFill>
                  </a:tcPr>
                </a:tc>
                <a:extLst>
                  <a:ext uri="{0D108BD9-81ED-4DB2-BD59-A6C34878D82A}">
                    <a16:rowId xmlns:a16="http://schemas.microsoft.com/office/drawing/2014/main" val="10003"/>
                  </a:ext>
                </a:extLst>
              </a:tr>
            </a:tbl>
          </a:graphicData>
        </a:graphic>
      </p:graphicFrame>
      <p:sp>
        <p:nvSpPr>
          <p:cNvPr id="409" name="Google Shape;409;p55"/>
          <p:cNvSpPr/>
          <p:nvPr/>
        </p:nvSpPr>
        <p:spPr>
          <a:xfrm>
            <a:off x="6798675" y="1993325"/>
            <a:ext cx="1842300" cy="28707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300" u="sng">
                <a:latin typeface="Raleway"/>
                <a:ea typeface="Raleway"/>
                <a:cs typeface="Raleway"/>
                <a:sym typeface="Raleway"/>
              </a:rPr>
              <a:t>Top 3 Performers:</a:t>
            </a:r>
            <a:endParaRPr sz="2300" u="sng">
              <a:latin typeface="Raleway"/>
              <a:ea typeface="Raleway"/>
              <a:cs typeface="Raleway"/>
              <a:sym typeface="Raleway"/>
            </a:endParaRPr>
          </a:p>
          <a:p>
            <a:pPr marL="0" lvl="0" indent="0" algn="ctr" rtl="0">
              <a:spcBef>
                <a:spcPts val="0"/>
              </a:spcBef>
              <a:spcAft>
                <a:spcPts val="0"/>
              </a:spcAft>
              <a:buNone/>
            </a:pPr>
            <a:r>
              <a:rPr lang="en" sz="2300">
                <a:latin typeface="Raleway"/>
                <a:ea typeface="Raleway"/>
                <a:cs typeface="Raleway"/>
                <a:sym typeface="Raleway"/>
              </a:rPr>
              <a:t>Gray (100)</a:t>
            </a:r>
            <a:endParaRPr sz="2300">
              <a:latin typeface="Raleway"/>
              <a:ea typeface="Raleway"/>
              <a:cs typeface="Raleway"/>
              <a:sym typeface="Raleway"/>
            </a:endParaRPr>
          </a:p>
          <a:p>
            <a:pPr marL="0" lvl="0" indent="0" algn="ctr" rtl="0">
              <a:spcBef>
                <a:spcPts val="0"/>
              </a:spcBef>
              <a:spcAft>
                <a:spcPts val="0"/>
              </a:spcAft>
              <a:buNone/>
            </a:pPr>
            <a:r>
              <a:rPr lang="en" sz="2300">
                <a:latin typeface="Raleway"/>
                <a:ea typeface="Raleway"/>
                <a:cs typeface="Raleway"/>
                <a:sym typeface="Raleway"/>
              </a:rPr>
              <a:t>Isiah T. (100)</a:t>
            </a:r>
            <a:endParaRPr sz="2300">
              <a:latin typeface="Raleway"/>
              <a:ea typeface="Raleway"/>
              <a:cs typeface="Raleway"/>
              <a:sym typeface="Raleway"/>
            </a:endParaRPr>
          </a:p>
          <a:p>
            <a:pPr marL="0" lvl="0" indent="0" algn="ctr" rtl="0">
              <a:spcBef>
                <a:spcPts val="0"/>
              </a:spcBef>
              <a:spcAft>
                <a:spcPts val="0"/>
              </a:spcAft>
              <a:buNone/>
            </a:pPr>
            <a:r>
              <a:rPr lang="en" sz="2300">
                <a:latin typeface="Raleway"/>
                <a:ea typeface="Raleway"/>
                <a:cs typeface="Raleway"/>
                <a:sym typeface="Raleway"/>
              </a:rPr>
              <a:t>Adrian</a:t>
            </a:r>
            <a:endParaRPr sz="2300">
              <a:latin typeface="Raleway"/>
              <a:ea typeface="Raleway"/>
              <a:cs typeface="Raleway"/>
              <a:sym typeface="Raleway"/>
            </a:endParaRPr>
          </a:p>
          <a:p>
            <a:pPr marL="0" lvl="0" indent="0" algn="ctr" rtl="0">
              <a:spcBef>
                <a:spcPts val="0"/>
              </a:spcBef>
              <a:spcAft>
                <a:spcPts val="0"/>
              </a:spcAft>
              <a:buNone/>
            </a:pPr>
            <a:endParaRPr sz="2300">
              <a:latin typeface="Raleway"/>
              <a:ea typeface="Raleway"/>
              <a:cs typeface="Raleway"/>
              <a:sym typeface="Raleway"/>
            </a:endParaRPr>
          </a:p>
        </p:txBody>
      </p:sp>
      <p:sp>
        <p:nvSpPr>
          <p:cNvPr id="410" name="Google Shape;410;p55"/>
          <p:cNvSpPr/>
          <p:nvPr/>
        </p:nvSpPr>
        <p:spPr>
          <a:xfrm>
            <a:off x="5127675" y="2761675"/>
            <a:ext cx="1448100" cy="625200"/>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5"/>
          <p:cNvSpPr/>
          <p:nvPr/>
        </p:nvSpPr>
        <p:spPr>
          <a:xfrm>
            <a:off x="3572425" y="2761675"/>
            <a:ext cx="1448100" cy="625200"/>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Raleway"/>
                <a:ea typeface="Raleway"/>
                <a:cs typeface="Raleway"/>
                <a:sym typeface="Raleway"/>
              </a:rPr>
              <a:t>Precalculus</a:t>
            </a:r>
            <a:endParaRPr sz="3020" b="1">
              <a:solidFill>
                <a:srgbClr val="CC0000"/>
              </a:solidFill>
              <a:latin typeface="Raleway"/>
              <a:ea typeface="Raleway"/>
              <a:cs typeface="Raleway"/>
              <a:sym typeface="Raleway"/>
            </a:endParaRPr>
          </a:p>
        </p:txBody>
      </p:sp>
      <p:pic>
        <p:nvPicPr>
          <p:cNvPr id="417" name="Google Shape;417;p56"/>
          <p:cNvPicPr preferRelativeResize="0"/>
          <p:nvPr/>
        </p:nvPicPr>
        <p:blipFill>
          <a:blip r:embed="rId3">
            <a:alphaModFix/>
          </a:blip>
          <a:stretch>
            <a:fillRect/>
          </a:stretch>
        </p:blipFill>
        <p:spPr>
          <a:xfrm>
            <a:off x="8113650" y="0"/>
            <a:ext cx="1030349" cy="1216150"/>
          </a:xfrm>
          <a:prstGeom prst="rect">
            <a:avLst/>
          </a:prstGeom>
          <a:noFill/>
          <a:ln>
            <a:noFill/>
          </a:ln>
        </p:spPr>
      </p:pic>
      <p:sp>
        <p:nvSpPr>
          <p:cNvPr id="418" name="Google Shape;418;p56"/>
          <p:cNvSpPr/>
          <p:nvPr/>
        </p:nvSpPr>
        <p:spPr>
          <a:xfrm>
            <a:off x="373750" y="1219125"/>
            <a:ext cx="8267100" cy="516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Raleway"/>
                <a:ea typeface="Raleway"/>
                <a:cs typeface="Raleway"/>
                <a:sym typeface="Raleway"/>
              </a:rPr>
              <a:t>GOAL = 63% of Students are prepared for AP Calculus</a:t>
            </a:r>
            <a:endParaRPr sz="2000" b="1">
              <a:latin typeface="Raleway"/>
              <a:ea typeface="Raleway"/>
              <a:cs typeface="Raleway"/>
              <a:sym typeface="Raleway"/>
            </a:endParaRPr>
          </a:p>
        </p:txBody>
      </p:sp>
      <p:graphicFrame>
        <p:nvGraphicFramePr>
          <p:cNvPr id="419" name="Google Shape;419;p56"/>
          <p:cNvGraphicFramePr/>
          <p:nvPr/>
        </p:nvGraphicFramePr>
        <p:xfrm>
          <a:off x="373750" y="2000250"/>
          <a:ext cx="3000000" cy="3000000"/>
        </p:xfrm>
        <a:graphic>
          <a:graphicData uri="http://schemas.openxmlformats.org/drawingml/2006/table">
            <a:tbl>
              <a:tblPr>
                <a:noFill/>
                <a:tableStyleId>{3943089E-0070-4480-AA3F-DC2B1CBA2EA7}</a:tableStyleId>
              </a:tblPr>
              <a:tblGrid>
                <a:gridCol w="1563925">
                  <a:extLst>
                    <a:ext uri="{9D8B030D-6E8A-4147-A177-3AD203B41FA5}">
                      <a16:colId xmlns:a16="http://schemas.microsoft.com/office/drawing/2014/main" val="20000"/>
                    </a:ext>
                  </a:extLst>
                </a:gridCol>
                <a:gridCol w="1563925">
                  <a:extLst>
                    <a:ext uri="{9D8B030D-6E8A-4147-A177-3AD203B41FA5}">
                      <a16:colId xmlns:a16="http://schemas.microsoft.com/office/drawing/2014/main" val="20001"/>
                    </a:ext>
                  </a:extLst>
                </a:gridCol>
                <a:gridCol w="1563925">
                  <a:extLst>
                    <a:ext uri="{9D8B030D-6E8A-4147-A177-3AD203B41FA5}">
                      <a16:colId xmlns:a16="http://schemas.microsoft.com/office/drawing/2014/main" val="20002"/>
                    </a:ext>
                  </a:extLst>
                </a:gridCol>
                <a:gridCol w="1563925">
                  <a:extLst>
                    <a:ext uri="{9D8B030D-6E8A-4147-A177-3AD203B41FA5}">
                      <a16:colId xmlns:a16="http://schemas.microsoft.com/office/drawing/2014/main" val="20003"/>
                    </a:ext>
                  </a:extLst>
                </a:gridCol>
              </a:tblGrid>
              <a:tr h="717700">
                <a:tc>
                  <a:txBody>
                    <a:bodyPr/>
                    <a:lstStyle/>
                    <a:p>
                      <a:pPr marL="0" lvl="0" indent="0" algn="ctr" rtl="0">
                        <a:spcBef>
                          <a:spcPts val="0"/>
                        </a:spcBef>
                        <a:spcAft>
                          <a:spcPts val="0"/>
                        </a:spcAft>
                        <a:buNone/>
                      </a:pP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Multiple Choice</a:t>
                      </a: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FRQ/OER</a:t>
                      </a: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TOTAL</a:t>
                      </a:r>
                      <a:endParaRPr sz="1800" b="1">
                        <a:latin typeface="Raleway"/>
                        <a:ea typeface="Raleway"/>
                        <a:cs typeface="Raleway"/>
                        <a:sym typeface="Raleway"/>
                      </a:endParaRPr>
                    </a:p>
                  </a:txBody>
                  <a:tcPr marL="91425" marR="91425" marT="91425" marB="91425"/>
                </a:tc>
                <a:extLst>
                  <a:ext uri="{0D108BD9-81ED-4DB2-BD59-A6C34878D82A}">
                    <a16:rowId xmlns:a16="http://schemas.microsoft.com/office/drawing/2014/main" val="10000"/>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Proficient</a:t>
                      </a:r>
                      <a:endParaRPr sz="1800" b="1">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75%</a:t>
                      </a:r>
                      <a:endParaRPr sz="3000">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50%</a:t>
                      </a:r>
                      <a:endParaRPr sz="3000">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72%</a:t>
                      </a:r>
                      <a:endParaRPr sz="3000">
                        <a:latin typeface="Raleway"/>
                        <a:ea typeface="Raleway"/>
                        <a:cs typeface="Raleway"/>
                        <a:sym typeface="Raleway"/>
                      </a:endParaRPr>
                    </a:p>
                  </a:txBody>
                  <a:tcPr marL="91425" marR="91425" marT="91425" marB="91425">
                    <a:solidFill>
                      <a:srgbClr val="D9EAD3"/>
                    </a:solidFill>
                  </a:tcPr>
                </a:tc>
                <a:extLst>
                  <a:ext uri="{0D108BD9-81ED-4DB2-BD59-A6C34878D82A}">
                    <a16:rowId xmlns:a16="http://schemas.microsoft.com/office/drawing/2014/main" val="10001"/>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Cusp</a:t>
                      </a:r>
                      <a:endParaRPr sz="1800" b="1">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7%</a:t>
                      </a:r>
                      <a:endParaRPr sz="3000">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18%</a:t>
                      </a:r>
                      <a:endParaRPr sz="3000">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18%</a:t>
                      </a:r>
                      <a:endParaRPr sz="3000">
                        <a:latin typeface="Raleway"/>
                        <a:ea typeface="Raleway"/>
                        <a:cs typeface="Raleway"/>
                        <a:sym typeface="Raleway"/>
                      </a:endParaRPr>
                    </a:p>
                  </a:txBody>
                  <a:tcPr marL="91425" marR="91425" marT="91425" marB="91425">
                    <a:solidFill>
                      <a:srgbClr val="FFF2CC"/>
                    </a:solidFill>
                  </a:tcPr>
                </a:tc>
                <a:extLst>
                  <a:ext uri="{0D108BD9-81ED-4DB2-BD59-A6C34878D82A}">
                    <a16:rowId xmlns:a16="http://schemas.microsoft.com/office/drawing/2014/main" val="10002"/>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Off Track</a:t>
                      </a:r>
                      <a:endParaRPr sz="1800" b="1">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18%</a:t>
                      </a:r>
                      <a:endParaRPr sz="3000">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32%</a:t>
                      </a:r>
                      <a:endParaRPr sz="3000">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10%</a:t>
                      </a:r>
                      <a:endParaRPr sz="3000">
                        <a:latin typeface="Raleway"/>
                        <a:ea typeface="Raleway"/>
                        <a:cs typeface="Raleway"/>
                        <a:sym typeface="Raleway"/>
                      </a:endParaRPr>
                    </a:p>
                  </a:txBody>
                  <a:tcPr marL="91425" marR="91425" marT="91425" marB="91425">
                    <a:solidFill>
                      <a:srgbClr val="F4CCCC"/>
                    </a:solidFill>
                  </a:tcPr>
                </a:tc>
                <a:extLst>
                  <a:ext uri="{0D108BD9-81ED-4DB2-BD59-A6C34878D82A}">
                    <a16:rowId xmlns:a16="http://schemas.microsoft.com/office/drawing/2014/main" val="10003"/>
                  </a:ext>
                </a:extLst>
              </a:tr>
            </a:tbl>
          </a:graphicData>
        </a:graphic>
      </p:graphicFrame>
      <p:sp>
        <p:nvSpPr>
          <p:cNvPr id="420" name="Google Shape;420;p56"/>
          <p:cNvSpPr/>
          <p:nvPr/>
        </p:nvSpPr>
        <p:spPr>
          <a:xfrm>
            <a:off x="6798675" y="1993325"/>
            <a:ext cx="1842300" cy="28707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u="sng">
                <a:latin typeface="Raleway"/>
                <a:ea typeface="Raleway"/>
                <a:cs typeface="Raleway"/>
                <a:sym typeface="Raleway"/>
              </a:rPr>
              <a:t>Top 3 Performers:</a:t>
            </a:r>
            <a:endParaRPr sz="2400" u="sng">
              <a:latin typeface="Raleway"/>
              <a:ea typeface="Raleway"/>
              <a:cs typeface="Raleway"/>
              <a:sym typeface="Raleway"/>
            </a:endParaRPr>
          </a:p>
          <a:p>
            <a:pPr marL="0" lvl="0" indent="0" algn="ctr" rtl="0">
              <a:spcBef>
                <a:spcPts val="0"/>
              </a:spcBef>
              <a:spcAft>
                <a:spcPts val="0"/>
              </a:spcAft>
              <a:buNone/>
            </a:pPr>
            <a:r>
              <a:rPr lang="en" sz="2400">
                <a:latin typeface="Raleway"/>
                <a:ea typeface="Raleway"/>
                <a:cs typeface="Raleway"/>
                <a:sym typeface="Raleway"/>
              </a:rPr>
              <a:t>Ruth</a:t>
            </a:r>
            <a:endParaRPr sz="2400">
              <a:latin typeface="Raleway"/>
              <a:ea typeface="Raleway"/>
              <a:cs typeface="Raleway"/>
              <a:sym typeface="Raleway"/>
            </a:endParaRPr>
          </a:p>
          <a:p>
            <a:pPr marL="0" lvl="0" indent="0" algn="ctr" rtl="0">
              <a:spcBef>
                <a:spcPts val="0"/>
              </a:spcBef>
              <a:spcAft>
                <a:spcPts val="0"/>
              </a:spcAft>
              <a:buNone/>
            </a:pPr>
            <a:r>
              <a:rPr lang="en" sz="2400">
                <a:latin typeface="Raleway"/>
                <a:ea typeface="Raleway"/>
                <a:cs typeface="Raleway"/>
                <a:sym typeface="Raleway"/>
              </a:rPr>
              <a:t>Jesus</a:t>
            </a:r>
            <a:endParaRPr sz="2400">
              <a:latin typeface="Raleway"/>
              <a:ea typeface="Raleway"/>
              <a:cs typeface="Raleway"/>
              <a:sym typeface="Raleway"/>
            </a:endParaRPr>
          </a:p>
          <a:p>
            <a:pPr marL="0" lvl="0" indent="0" algn="ctr" rtl="0">
              <a:spcBef>
                <a:spcPts val="0"/>
              </a:spcBef>
              <a:spcAft>
                <a:spcPts val="0"/>
              </a:spcAft>
              <a:buNone/>
            </a:pPr>
            <a:r>
              <a:rPr lang="en" sz="2400">
                <a:latin typeface="Raleway"/>
                <a:ea typeface="Raleway"/>
                <a:cs typeface="Raleway"/>
                <a:sym typeface="Raleway"/>
              </a:rPr>
              <a:t>Adeychalis</a:t>
            </a:r>
            <a:endParaRPr sz="2400">
              <a:latin typeface="Raleway"/>
              <a:ea typeface="Raleway"/>
              <a:cs typeface="Raleway"/>
              <a:sym typeface="Raleway"/>
            </a:endParaRPr>
          </a:p>
          <a:p>
            <a:pPr marL="0" lvl="0" indent="0" algn="ctr" rtl="0">
              <a:spcBef>
                <a:spcPts val="0"/>
              </a:spcBef>
              <a:spcAft>
                <a:spcPts val="0"/>
              </a:spcAft>
              <a:buNone/>
            </a:pPr>
            <a:endParaRPr sz="2700">
              <a:latin typeface="Oswald"/>
              <a:ea typeface="Oswald"/>
              <a:cs typeface="Oswald"/>
              <a:sym typeface="Oswa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Raleway"/>
                <a:ea typeface="Raleway"/>
                <a:cs typeface="Raleway"/>
                <a:sym typeface="Raleway"/>
              </a:rPr>
              <a:t>AP Statistics</a:t>
            </a:r>
            <a:endParaRPr sz="3020" b="1">
              <a:solidFill>
                <a:srgbClr val="CC0000"/>
              </a:solidFill>
              <a:latin typeface="Raleway"/>
              <a:ea typeface="Raleway"/>
              <a:cs typeface="Raleway"/>
              <a:sym typeface="Raleway"/>
            </a:endParaRPr>
          </a:p>
        </p:txBody>
      </p:sp>
      <p:pic>
        <p:nvPicPr>
          <p:cNvPr id="426" name="Google Shape;426;p57"/>
          <p:cNvPicPr preferRelativeResize="0"/>
          <p:nvPr/>
        </p:nvPicPr>
        <p:blipFill>
          <a:blip r:embed="rId3">
            <a:alphaModFix/>
          </a:blip>
          <a:stretch>
            <a:fillRect/>
          </a:stretch>
        </p:blipFill>
        <p:spPr>
          <a:xfrm>
            <a:off x="8113650" y="0"/>
            <a:ext cx="1030349" cy="1216150"/>
          </a:xfrm>
          <a:prstGeom prst="rect">
            <a:avLst/>
          </a:prstGeom>
          <a:noFill/>
          <a:ln>
            <a:noFill/>
          </a:ln>
        </p:spPr>
      </p:pic>
      <p:sp>
        <p:nvSpPr>
          <p:cNvPr id="427" name="Google Shape;427;p57"/>
          <p:cNvSpPr/>
          <p:nvPr/>
        </p:nvSpPr>
        <p:spPr>
          <a:xfrm>
            <a:off x="373750" y="1219125"/>
            <a:ext cx="8267100" cy="516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Raleway"/>
                <a:ea typeface="Raleway"/>
                <a:cs typeface="Raleway"/>
                <a:sym typeface="Raleway"/>
              </a:rPr>
              <a:t>GOAL = 50% ARE MEETING on AP EXAM</a:t>
            </a:r>
            <a:endParaRPr sz="2000" b="1">
              <a:latin typeface="Raleway"/>
              <a:ea typeface="Raleway"/>
              <a:cs typeface="Raleway"/>
              <a:sym typeface="Raleway"/>
            </a:endParaRPr>
          </a:p>
        </p:txBody>
      </p:sp>
      <p:graphicFrame>
        <p:nvGraphicFramePr>
          <p:cNvPr id="428" name="Google Shape;428;p57"/>
          <p:cNvGraphicFramePr/>
          <p:nvPr/>
        </p:nvGraphicFramePr>
        <p:xfrm>
          <a:off x="373750" y="2000250"/>
          <a:ext cx="3000000" cy="3000000"/>
        </p:xfrm>
        <a:graphic>
          <a:graphicData uri="http://schemas.openxmlformats.org/drawingml/2006/table">
            <a:tbl>
              <a:tblPr>
                <a:noFill/>
                <a:tableStyleId>{3943089E-0070-4480-AA3F-DC2B1CBA2EA7}</a:tableStyleId>
              </a:tblPr>
              <a:tblGrid>
                <a:gridCol w="1563925">
                  <a:extLst>
                    <a:ext uri="{9D8B030D-6E8A-4147-A177-3AD203B41FA5}">
                      <a16:colId xmlns:a16="http://schemas.microsoft.com/office/drawing/2014/main" val="20000"/>
                    </a:ext>
                  </a:extLst>
                </a:gridCol>
                <a:gridCol w="1563925">
                  <a:extLst>
                    <a:ext uri="{9D8B030D-6E8A-4147-A177-3AD203B41FA5}">
                      <a16:colId xmlns:a16="http://schemas.microsoft.com/office/drawing/2014/main" val="20001"/>
                    </a:ext>
                  </a:extLst>
                </a:gridCol>
                <a:gridCol w="1563925">
                  <a:extLst>
                    <a:ext uri="{9D8B030D-6E8A-4147-A177-3AD203B41FA5}">
                      <a16:colId xmlns:a16="http://schemas.microsoft.com/office/drawing/2014/main" val="20002"/>
                    </a:ext>
                  </a:extLst>
                </a:gridCol>
                <a:gridCol w="1563925">
                  <a:extLst>
                    <a:ext uri="{9D8B030D-6E8A-4147-A177-3AD203B41FA5}">
                      <a16:colId xmlns:a16="http://schemas.microsoft.com/office/drawing/2014/main" val="20003"/>
                    </a:ext>
                  </a:extLst>
                </a:gridCol>
              </a:tblGrid>
              <a:tr h="717700">
                <a:tc>
                  <a:txBody>
                    <a:bodyPr/>
                    <a:lstStyle/>
                    <a:p>
                      <a:pPr marL="0" lvl="0" indent="0" algn="ctr" rtl="0">
                        <a:spcBef>
                          <a:spcPts val="0"/>
                        </a:spcBef>
                        <a:spcAft>
                          <a:spcPts val="0"/>
                        </a:spcAft>
                        <a:buNone/>
                      </a:pP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Multiple Choice</a:t>
                      </a: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FRQ/OER</a:t>
                      </a:r>
                      <a:endParaRPr sz="18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1800" b="1">
                          <a:latin typeface="Raleway"/>
                          <a:ea typeface="Raleway"/>
                          <a:cs typeface="Raleway"/>
                          <a:sym typeface="Raleway"/>
                        </a:rPr>
                        <a:t>TOTAL</a:t>
                      </a:r>
                      <a:endParaRPr sz="1800" b="1">
                        <a:latin typeface="Raleway"/>
                        <a:ea typeface="Raleway"/>
                        <a:cs typeface="Raleway"/>
                        <a:sym typeface="Raleway"/>
                      </a:endParaRPr>
                    </a:p>
                  </a:txBody>
                  <a:tcPr marL="91425" marR="91425" marT="91425" marB="91425"/>
                </a:tc>
                <a:extLst>
                  <a:ext uri="{0D108BD9-81ED-4DB2-BD59-A6C34878D82A}">
                    <a16:rowId xmlns:a16="http://schemas.microsoft.com/office/drawing/2014/main" val="10000"/>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Proficient</a:t>
                      </a:r>
                      <a:endParaRPr sz="1800" b="1">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67%</a:t>
                      </a:r>
                      <a:endParaRPr sz="3000">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67%</a:t>
                      </a:r>
                      <a:endParaRPr sz="3000">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67%</a:t>
                      </a:r>
                      <a:endParaRPr sz="3000">
                        <a:latin typeface="Raleway"/>
                        <a:ea typeface="Raleway"/>
                        <a:cs typeface="Raleway"/>
                        <a:sym typeface="Raleway"/>
                      </a:endParaRPr>
                    </a:p>
                  </a:txBody>
                  <a:tcPr marL="91425" marR="91425" marT="91425" marB="91425">
                    <a:solidFill>
                      <a:srgbClr val="D9EAD3"/>
                    </a:solidFill>
                  </a:tcPr>
                </a:tc>
                <a:extLst>
                  <a:ext uri="{0D108BD9-81ED-4DB2-BD59-A6C34878D82A}">
                    <a16:rowId xmlns:a16="http://schemas.microsoft.com/office/drawing/2014/main" val="10001"/>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Cusp</a:t>
                      </a:r>
                      <a:endParaRPr sz="1800" b="1">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33%</a:t>
                      </a:r>
                      <a:endParaRPr sz="3000">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33%</a:t>
                      </a:r>
                      <a:endParaRPr sz="3000">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33%</a:t>
                      </a:r>
                      <a:endParaRPr sz="3000">
                        <a:latin typeface="Raleway"/>
                        <a:ea typeface="Raleway"/>
                        <a:cs typeface="Raleway"/>
                        <a:sym typeface="Raleway"/>
                      </a:endParaRPr>
                    </a:p>
                  </a:txBody>
                  <a:tcPr marL="91425" marR="91425" marT="91425" marB="91425">
                    <a:solidFill>
                      <a:srgbClr val="FFF2CC"/>
                    </a:solidFill>
                  </a:tcPr>
                </a:tc>
                <a:extLst>
                  <a:ext uri="{0D108BD9-81ED-4DB2-BD59-A6C34878D82A}">
                    <a16:rowId xmlns:a16="http://schemas.microsoft.com/office/drawing/2014/main" val="10002"/>
                  </a:ext>
                </a:extLst>
              </a:tr>
              <a:tr h="717700">
                <a:tc>
                  <a:txBody>
                    <a:bodyPr/>
                    <a:lstStyle/>
                    <a:p>
                      <a:pPr marL="0" lvl="0" indent="0" algn="ctr" rtl="0">
                        <a:spcBef>
                          <a:spcPts val="0"/>
                        </a:spcBef>
                        <a:spcAft>
                          <a:spcPts val="0"/>
                        </a:spcAft>
                        <a:buNone/>
                      </a:pPr>
                      <a:r>
                        <a:rPr lang="en" sz="1800" b="1">
                          <a:latin typeface="Raleway"/>
                          <a:ea typeface="Raleway"/>
                          <a:cs typeface="Raleway"/>
                          <a:sym typeface="Raleway"/>
                        </a:rPr>
                        <a:t>% Off Track</a:t>
                      </a:r>
                      <a:endParaRPr sz="1800" b="1">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0%</a:t>
                      </a:r>
                      <a:endParaRPr sz="3000">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0%</a:t>
                      </a:r>
                      <a:endParaRPr sz="3000">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0%</a:t>
                      </a:r>
                      <a:endParaRPr sz="3000">
                        <a:latin typeface="Raleway"/>
                        <a:ea typeface="Raleway"/>
                        <a:cs typeface="Raleway"/>
                        <a:sym typeface="Raleway"/>
                      </a:endParaRPr>
                    </a:p>
                  </a:txBody>
                  <a:tcPr marL="91425" marR="91425" marT="91425" marB="91425">
                    <a:solidFill>
                      <a:srgbClr val="F4CCCC"/>
                    </a:solidFill>
                  </a:tcPr>
                </a:tc>
                <a:extLst>
                  <a:ext uri="{0D108BD9-81ED-4DB2-BD59-A6C34878D82A}">
                    <a16:rowId xmlns:a16="http://schemas.microsoft.com/office/drawing/2014/main" val="10003"/>
                  </a:ext>
                </a:extLst>
              </a:tr>
            </a:tbl>
          </a:graphicData>
        </a:graphic>
      </p:graphicFrame>
      <p:sp>
        <p:nvSpPr>
          <p:cNvPr id="429" name="Google Shape;429;p57"/>
          <p:cNvSpPr/>
          <p:nvPr/>
        </p:nvSpPr>
        <p:spPr>
          <a:xfrm>
            <a:off x="6798675" y="1993325"/>
            <a:ext cx="1842300" cy="28707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u="sng">
                <a:latin typeface="Raleway"/>
                <a:ea typeface="Raleway"/>
                <a:cs typeface="Raleway"/>
                <a:sym typeface="Raleway"/>
              </a:rPr>
              <a:t>Top 3 Performers:</a:t>
            </a:r>
            <a:endParaRPr sz="2200" u="sng">
              <a:latin typeface="Raleway"/>
              <a:ea typeface="Raleway"/>
              <a:cs typeface="Raleway"/>
              <a:sym typeface="Raleway"/>
            </a:endParaRPr>
          </a:p>
          <a:p>
            <a:pPr marL="0" lvl="0" indent="0" algn="ctr" rtl="0">
              <a:spcBef>
                <a:spcPts val="0"/>
              </a:spcBef>
              <a:spcAft>
                <a:spcPts val="0"/>
              </a:spcAft>
              <a:buNone/>
            </a:pPr>
            <a:r>
              <a:rPr lang="en" sz="2200">
                <a:latin typeface="Raleway"/>
                <a:ea typeface="Raleway"/>
                <a:cs typeface="Raleway"/>
                <a:sym typeface="Raleway"/>
              </a:rPr>
              <a:t>Ismael</a:t>
            </a:r>
            <a:endParaRPr sz="2200">
              <a:latin typeface="Raleway"/>
              <a:ea typeface="Raleway"/>
              <a:cs typeface="Raleway"/>
              <a:sym typeface="Raleway"/>
            </a:endParaRPr>
          </a:p>
          <a:p>
            <a:pPr marL="0" lvl="0" indent="0" algn="ctr" rtl="0">
              <a:spcBef>
                <a:spcPts val="0"/>
              </a:spcBef>
              <a:spcAft>
                <a:spcPts val="0"/>
              </a:spcAft>
              <a:buNone/>
            </a:pPr>
            <a:r>
              <a:rPr lang="en" sz="2200">
                <a:latin typeface="Raleway"/>
                <a:ea typeface="Raleway"/>
                <a:cs typeface="Raleway"/>
                <a:sym typeface="Raleway"/>
              </a:rPr>
              <a:t>Adeychalis</a:t>
            </a:r>
            <a:endParaRPr sz="2200">
              <a:latin typeface="Raleway"/>
              <a:ea typeface="Raleway"/>
              <a:cs typeface="Raleway"/>
              <a:sym typeface="Raleway"/>
            </a:endParaRPr>
          </a:p>
          <a:p>
            <a:pPr marL="0" lvl="0" indent="0" algn="ctr" rtl="0">
              <a:spcBef>
                <a:spcPts val="0"/>
              </a:spcBef>
              <a:spcAft>
                <a:spcPts val="0"/>
              </a:spcAft>
              <a:buNone/>
            </a:pPr>
            <a:r>
              <a:rPr lang="en" sz="2200">
                <a:latin typeface="Raleway"/>
                <a:ea typeface="Raleway"/>
                <a:cs typeface="Raleway"/>
                <a:sym typeface="Raleway"/>
              </a:rPr>
              <a:t>Mattie/Gaby</a:t>
            </a:r>
            <a:endParaRPr sz="2200">
              <a:latin typeface="Raleway"/>
              <a:ea typeface="Raleway"/>
              <a:cs typeface="Raleway"/>
              <a:sym typeface="Raleway"/>
            </a:endParaRPr>
          </a:p>
          <a:p>
            <a:pPr marL="0" lvl="0" indent="0" algn="ctr" rtl="0">
              <a:spcBef>
                <a:spcPts val="0"/>
              </a:spcBef>
              <a:spcAft>
                <a:spcPts val="0"/>
              </a:spcAft>
              <a:buNone/>
            </a:pPr>
            <a:endParaRPr sz="2200">
              <a:latin typeface="Raleway"/>
              <a:ea typeface="Raleway"/>
              <a:cs typeface="Raleway"/>
              <a:sym typeface="Raleway"/>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58"/>
          <p:cNvSpPr txBox="1">
            <a:spLocks noGrp="1"/>
          </p:cNvSpPr>
          <p:nvPr>
            <p:ph type="title"/>
          </p:nvPr>
        </p:nvSpPr>
        <p:spPr>
          <a:xfrm>
            <a:off x="311700" y="455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Raleway"/>
                <a:ea typeface="Raleway"/>
                <a:cs typeface="Raleway"/>
                <a:sym typeface="Raleway"/>
              </a:rPr>
              <a:t>Math Dept Headlines</a:t>
            </a:r>
            <a:endParaRPr sz="3020" b="1">
              <a:solidFill>
                <a:srgbClr val="CC0000"/>
              </a:solidFill>
              <a:latin typeface="Raleway"/>
              <a:ea typeface="Raleway"/>
              <a:cs typeface="Raleway"/>
              <a:sym typeface="Raleway"/>
            </a:endParaRPr>
          </a:p>
        </p:txBody>
      </p:sp>
      <p:sp>
        <p:nvSpPr>
          <p:cNvPr id="435" name="Google Shape;435;p58"/>
          <p:cNvSpPr txBox="1">
            <a:spLocks noGrp="1"/>
          </p:cNvSpPr>
          <p:nvPr>
            <p:ph type="body" idx="1"/>
          </p:nvPr>
        </p:nvSpPr>
        <p:spPr>
          <a:xfrm>
            <a:off x="311700" y="1152475"/>
            <a:ext cx="8684400" cy="38001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SzPts val="2100"/>
              <a:buFont typeface="Raleway"/>
              <a:buChar char="●"/>
            </a:pPr>
            <a:r>
              <a:rPr lang="en" sz="2100">
                <a:latin typeface="Raleway"/>
                <a:ea typeface="Raleway"/>
                <a:cs typeface="Raleway"/>
                <a:sym typeface="Raleway"/>
              </a:rPr>
              <a:t>We continue to make progress in math courses ESPECIALLY in the free response section! Students have strengthened their explanations (and willingness to explain their work)</a:t>
            </a:r>
            <a:endParaRPr sz="2100">
              <a:latin typeface="Raleway"/>
              <a:ea typeface="Raleway"/>
              <a:cs typeface="Raleway"/>
              <a:sym typeface="Raleway"/>
            </a:endParaRPr>
          </a:p>
          <a:p>
            <a:pPr marL="457200" lvl="0" indent="-361950" algn="l" rtl="0">
              <a:spcBef>
                <a:spcPts val="0"/>
              </a:spcBef>
              <a:spcAft>
                <a:spcPts val="0"/>
              </a:spcAft>
              <a:buSzPts val="2100"/>
              <a:buFont typeface="Raleway"/>
              <a:buChar char="●"/>
            </a:pPr>
            <a:r>
              <a:rPr lang="en" sz="2100">
                <a:latin typeface="Raleway"/>
                <a:ea typeface="Raleway"/>
                <a:cs typeface="Raleway"/>
                <a:sym typeface="Raleway"/>
              </a:rPr>
              <a:t>We have adjusted our cut scores in Geometry to be much more conservative aligned to MCAS goals so feeling optimistic -&gt; our focus will be moving kids from partially meeting to meeting</a:t>
            </a:r>
            <a:endParaRPr sz="2100">
              <a:latin typeface="Raleway"/>
              <a:ea typeface="Raleway"/>
              <a:cs typeface="Raleway"/>
              <a:sym typeface="Raleway"/>
            </a:endParaRPr>
          </a:p>
          <a:p>
            <a:pPr marL="457200" lvl="0" indent="-361950" algn="l" rtl="0">
              <a:spcBef>
                <a:spcPts val="0"/>
              </a:spcBef>
              <a:spcAft>
                <a:spcPts val="0"/>
              </a:spcAft>
              <a:buSzPts val="2100"/>
              <a:buFont typeface="Raleway"/>
              <a:buChar char="●"/>
            </a:pPr>
            <a:r>
              <a:rPr lang="en" sz="2100">
                <a:latin typeface="Raleway"/>
                <a:ea typeface="Raleway"/>
                <a:cs typeface="Raleway"/>
                <a:sym typeface="Raleway"/>
              </a:rPr>
              <a:t>We must continue to include spiraled review in all course work so that students continue to maintain previously mastered standards while moving forward</a:t>
            </a:r>
            <a:endParaRPr sz="2100">
              <a:latin typeface="Raleway"/>
              <a:ea typeface="Raleway"/>
              <a:cs typeface="Raleway"/>
              <a:sym typeface="Raleway"/>
            </a:endParaRPr>
          </a:p>
        </p:txBody>
      </p:sp>
      <p:pic>
        <p:nvPicPr>
          <p:cNvPr id="436" name="Google Shape;436;p58"/>
          <p:cNvPicPr preferRelativeResize="0"/>
          <p:nvPr/>
        </p:nvPicPr>
        <p:blipFill>
          <a:blip r:embed="rId3">
            <a:alphaModFix/>
          </a:blip>
          <a:stretch>
            <a:fillRect/>
          </a:stretch>
        </p:blipFill>
        <p:spPr>
          <a:xfrm>
            <a:off x="8113650" y="0"/>
            <a:ext cx="1030349" cy="12161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59"/>
          <p:cNvSpPr txBox="1">
            <a:spLocks noGrp="1"/>
          </p:cNvSpPr>
          <p:nvPr>
            <p:ph type="ctrTitle"/>
          </p:nvPr>
        </p:nvSpPr>
        <p:spPr>
          <a:xfrm>
            <a:off x="239725" y="1198300"/>
            <a:ext cx="41010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7200" b="1">
                <a:solidFill>
                  <a:srgbClr val="CC0000"/>
                </a:solidFill>
                <a:latin typeface="Raleway"/>
                <a:ea typeface="Raleway"/>
                <a:cs typeface="Raleway"/>
                <a:sym typeface="Raleway"/>
              </a:rPr>
              <a:t>Science</a:t>
            </a:r>
            <a:endParaRPr sz="7200" b="1">
              <a:solidFill>
                <a:srgbClr val="CC0000"/>
              </a:solidFill>
              <a:latin typeface="Raleway"/>
              <a:ea typeface="Raleway"/>
              <a:cs typeface="Raleway"/>
              <a:sym typeface="Raleway"/>
            </a:endParaRPr>
          </a:p>
        </p:txBody>
      </p:sp>
      <p:pic>
        <p:nvPicPr>
          <p:cNvPr id="442" name="Google Shape;442;p59"/>
          <p:cNvPicPr preferRelativeResize="0"/>
          <p:nvPr/>
        </p:nvPicPr>
        <p:blipFill>
          <a:blip r:embed="rId3">
            <a:alphaModFix/>
          </a:blip>
          <a:stretch>
            <a:fillRect/>
          </a:stretch>
        </p:blipFill>
        <p:spPr>
          <a:xfrm>
            <a:off x="111050" y="56775"/>
            <a:ext cx="659525" cy="778451"/>
          </a:xfrm>
          <a:prstGeom prst="rect">
            <a:avLst/>
          </a:prstGeom>
          <a:noFill/>
          <a:ln>
            <a:noFill/>
          </a:ln>
        </p:spPr>
      </p:pic>
      <p:pic>
        <p:nvPicPr>
          <p:cNvPr id="443" name="Google Shape;443;p59"/>
          <p:cNvPicPr preferRelativeResize="0"/>
          <p:nvPr/>
        </p:nvPicPr>
        <p:blipFill>
          <a:blip r:embed="rId4">
            <a:alphaModFix/>
          </a:blip>
          <a:stretch>
            <a:fillRect/>
          </a:stretch>
        </p:blipFill>
        <p:spPr>
          <a:xfrm>
            <a:off x="4493125" y="685800"/>
            <a:ext cx="4498473" cy="369262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6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Raleway"/>
                <a:ea typeface="Raleway"/>
                <a:cs typeface="Raleway"/>
                <a:sym typeface="Raleway"/>
              </a:rPr>
              <a:t>Biology</a:t>
            </a:r>
            <a:endParaRPr sz="3020" b="1">
              <a:solidFill>
                <a:srgbClr val="CC0000"/>
              </a:solidFill>
              <a:latin typeface="Raleway"/>
              <a:ea typeface="Raleway"/>
              <a:cs typeface="Raleway"/>
              <a:sym typeface="Raleway"/>
            </a:endParaRPr>
          </a:p>
        </p:txBody>
      </p:sp>
      <p:pic>
        <p:nvPicPr>
          <p:cNvPr id="449" name="Google Shape;449;p60"/>
          <p:cNvPicPr preferRelativeResize="0"/>
          <p:nvPr/>
        </p:nvPicPr>
        <p:blipFill>
          <a:blip r:embed="rId3">
            <a:alphaModFix/>
          </a:blip>
          <a:stretch>
            <a:fillRect/>
          </a:stretch>
        </p:blipFill>
        <p:spPr>
          <a:xfrm>
            <a:off x="8113650" y="0"/>
            <a:ext cx="1030349" cy="1216150"/>
          </a:xfrm>
          <a:prstGeom prst="rect">
            <a:avLst/>
          </a:prstGeom>
          <a:noFill/>
          <a:ln>
            <a:noFill/>
          </a:ln>
        </p:spPr>
      </p:pic>
      <p:sp>
        <p:nvSpPr>
          <p:cNvPr id="450" name="Google Shape;450;p60"/>
          <p:cNvSpPr/>
          <p:nvPr/>
        </p:nvSpPr>
        <p:spPr>
          <a:xfrm>
            <a:off x="373750" y="1145375"/>
            <a:ext cx="8267100" cy="720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Raleway"/>
                <a:ea typeface="Raleway"/>
                <a:cs typeface="Raleway"/>
                <a:sym typeface="Raleway"/>
              </a:rPr>
              <a:t>GOAL = 35% ARE MEETING/EXCEEDING ON MCAS EXAM</a:t>
            </a:r>
            <a:endParaRPr sz="2000" b="1">
              <a:latin typeface="Raleway"/>
              <a:ea typeface="Raleway"/>
              <a:cs typeface="Raleway"/>
              <a:sym typeface="Raleway"/>
            </a:endParaRPr>
          </a:p>
          <a:p>
            <a:pPr marL="0" lvl="0" indent="0" algn="ctr" rtl="0">
              <a:spcBef>
                <a:spcPts val="0"/>
              </a:spcBef>
              <a:spcAft>
                <a:spcPts val="0"/>
              </a:spcAft>
              <a:buNone/>
            </a:pPr>
            <a:r>
              <a:rPr lang="en" sz="2000" b="1">
                <a:latin typeface="Raleway"/>
                <a:ea typeface="Raleway"/>
                <a:cs typeface="Raleway"/>
                <a:sym typeface="Raleway"/>
              </a:rPr>
              <a:t>90% ARE PASSING (PM OR HIGHER)</a:t>
            </a:r>
            <a:endParaRPr sz="2000" b="1">
              <a:latin typeface="Raleway"/>
              <a:ea typeface="Raleway"/>
              <a:cs typeface="Raleway"/>
              <a:sym typeface="Raleway"/>
            </a:endParaRPr>
          </a:p>
        </p:txBody>
      </p:sp>
      <p:graphicFrame>
        <p:nvGraphicFramePr>
          <p:cNvPr id="451" name="Google Shape;451;p60"/>
          <p:cNvGraphicFramePr/>
          <p:nvPr/>
        </p:nvGraphicFramePr>
        <p:xfrm>
          <a:off x="373750" y="2000250"/>
          <a:ext cx="3000000" cy="3000000"/>
        </p:xfrm>
        <a:graphic>
          <a:graphicData uri="http://schemas.openxmlformats.org/drawingml/2006/table">
            <a:tbl>
              <a:tblPr>
                <a:noFill/>
                <a:tableStyleId>{3943089E-0070-4480-AA3F-DC2B1CBA2EA7}</a:tableStyleId>
              </a:tblPr>
              <a:tblGrid>
                <a:gridCol w="2053775">
                  <a:extLst>
                    <a:ext uri="{9D8B030D-6E8A-4147-A177-3AD203B41FA5}">
                      <a16:colId xmlns:a16="http://schemas.microsoft.com/office/drawing/2014/main" val="20000"/>
                    </a:ext>
                  </a:extLst>
                </a:gridCol>
                <a:gridCol w="1400625">
                  <a:extLst>
                    <a:ext uri="{9D8B030D-6E8A-4147-A177-3AD203B41FA5}">
                      <a16:colId xmlns:a16="http://schemas.microsoft.com/office/drawing/2014/main" val="20001"/>
                    </a:ext>
                  </a:extLst>
                </a:gridCol>
                <a:gridCol w="1400625">
                  <a:extLst>
                    <a:ext uri="{9D8B030D-6E8A-4147-A177-3AD203B41FA5}">
                      <a16:colId xmlns:a16="http://schemas.microsoft.com/office/drawing/2014/main" val="20002"/>
                    </a:ext>
                  </a:extLst>
                </a:gridCol>
                <a:gridCol w="1400625">
                  <a:extLst>
                    <a:ext uri="{9D8B030D-6E8A-4147-A177-3AD203B41FA5}">
                      <a16:colId xmlns:a16="http://schemas.microsoft.com/office/drawing/2014/main" val="20003"/>
                    </a:ext>
                  </a:extLst>
                </a:gridCol>
              </a:tblGrid>
              <a:tr h="717700">
                <a:tc>
                  <a:txBody>
                    <a:bodyPr/>
                    <a:lstStyle/>
                    <a:p>
                      <a:pPr marL="0" lvl="0" indent="0" algn="ctr" rtl="0">
                        <a:spcBef>
                          <a:spcPts val="0"/>
                        </a:spcBef>
                        <a:spcAft>
                          <a:spcPts val="0"/>
                        </a:spcAft>
                        <a:buNone/>
                      </a:pPr>
                      <a:endParaRPr sz="20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2000" b="1">
                          <a:latin typeface="Raleway"/>
                          <a:ea typeface="Raleway"/>
                          <a:cs typeface="Raleway"/>
                          <a:sym typeface="Raleway"/>
                        </a:rPr>
                        <a:t>Multiple Choice</a:t>
                      </a:r>
                      <a:endParaRPr sz="20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2000" b="1">
                          <a:latin typeface="Raleway"/>
                          <a:ea typeface="Raleway"/>
                          <a:cs typeface="Raleway"/>
                          <a:sym typeface="Raleway"/>
                        </a:rPr>
                        <a:t>FRQ/OER</a:t>
                      </a:r>
                      <a:endParaRPr sz="2000" b="1">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2000" b="1">
                          <a:latin typeface="Raleway"/>
                          <a:ea typeface="Raleway"/>
                          <a:cs typeface="Raleway"/>
                          <a:sym typeface="Raleway"/>
                        </a:rPr>
                        <a:t>TOTAL</a:t>
                      </a:r>
                      <a:endParaRPr sz="2000" b="1">
                        <a:latin typeface="Raleway"/>
                        <a:ea typeface="Raleway"/>
                        <a:cs typeface="Raleway"/>
                        <a:sym typeface="Raleway"/>
                      </a:endParaRPr>
                    </a:p>
                  </a:txBody>
                  <a:tcPr marL="91425" marR="91425" marT="91425" marB="91425"/>
                </a:tc>
                <a:extLst>
                  <a:ext uri="{0D108BD9-81ED-4DB2-BD59-A6C34878D82A}">
                    <a16:rowId xmlns:a16="http://schemas.microsoft.com/office/drawing/2014/main" val="10000"/>
                  </a:ext>
                </a:extLst>
              </a:tr>
              <a:tr h="717700">
                <a:tc>
                  <a:txBody>
                    <a:bodyPr/>
                    <a:lstStyle/>
                    <a:p>
                      <a:pPr marL="0" lvl="0" indent="0" algn="ctr" rtl="0">
                        <a:spcBef>
                          <a:spcPts val="0"/>
                        </a:spcBef>
                        <a:spcAft>
                          <a:spcPts val="0"/>
                        </a:spcAft>
                        <a:buNone/>
                      </a:pPr>
                      <a:r>
                        <a:rPr lang="en" sz="2000" b="1">
                          <a:latin typeface="Raleway"/>
                          <a:ea typeface="Raleway"/>
                          <a:cs typeface="Raleway"/>
                          <a:sym typeface="Raleway"/>
                        </a:rPr>
                        <a:t>% Meeting / Exceeding</a:t>
                      </a:r>
                      <a:endParaRPr sz="2000" b="1">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29%</a:t>
                      </a:r>
                      <a:endParaRPr sz="3000">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33%</a:t>
                      </a:r>
                      <a:endParaRPr sz="3000">
                        <a:latin typeface="Raleway"/>
                        <a:ea typeface="Raleway"/>
                        <a:cs typeface="Raleway"/>
                        <a:sym typeface="Raleway"/>
                      </a:endParaRPr>
                    </a:p>
                  </a:txBody>
                  <a:tcPr marL="91425" marR="91425" marT="91425" marB="91425">
                    <a:solidFill>
                      <a:srgbClr val="D9EAD3"/>
                    </a:solidFill>
                  </a:tcPr>
                </a:tc>
                <a:tc>
                  <a:txBody>
                    <a:bodyPr/>
                    <a:lstStyle/>
                    <a:p>
                      <a:pPr marL="0" lvl="0" indent="0" algn="ctr" rtl="0">
                        <a:spcBef>
                          <a:spcPts val="0"/>
                        </a:spcBef>
                        <a:spcAft>
                          <a:spcPts val="0"/>
                        </a:spcAft>
                        <a:buNone/>
                      </a:pPr>
                      <a:r>
                        <a:rPr lang="en" sz="3000">
                          <a:latin typeface="Raleway"/>
                          <a:ea typeface="Raleway"/>
                          <a:cs typeface="Raleway"/>
                          <a:sym typeface="Raleway"/>
                        </a:rPr>
                        <a:t>31%</a:t>
                      </a:r>
                      <a:endParaRPr sz="3000">
                        <a:latin typeface="Raleway"/>
                        <a:ea typeface="Raleway"/>
                        <a:cs typeface="Raleway"/>
                        <a:sym typeface="Raleway"/>
                      </a:endParaRPr>
                    </a:p>
                  </a:txBody>
                  <a:tcPr marL="91425" marR="91425" marT="91425" marB="91425">
                    <a:solidFill>
                      <a:srgbClr val="D9EAD3"/>
                    </a:solidFill>
                  </a:tcPr>
                </a:tc>
                <a:extLst>
                  <a:ext uri="{0D108BD9-81ED-4DB2-BD59-A6C34878D82A}">
                    <a16:rowId xmlns:a16="http://schemas.microsoft.com/office/drawing/2014/main" val="10001"/>
                  </a:ext>
                </a:extLst>
              </a:tr>
              <a:tr h="717700">
                <a:tc>
                  <a:txBody>
                    <a:bodyPr/>
                    <a:lstStyle/>
                    <a:p>
                      <a:pPr marL="0" lvl="0" indent="0" algn="ctr" rtl="0">
                        <a:spcBef>
                          <a:spcPts val="0"/>
                        </a:spcBef>
                        <a:spcAft>
                          <a:spcPts val="0"/>
                        </a:spcAft>
                        <a:buNone/>
                      </a:pPr>
                      <a:r>
                        <a:rPr lang="en" sz="2000" b="1">
                          <a:latin typeface="Raleway"/>
                          <a:ea typeface="Raleway"/>
                          <a:cs typeface="Raleway"/>
                          <a:sym typeface="Raleway"/>
                        </a:rPr>
                        <a:t>% Passing</a:t>
                      </a:r>
                      <a:endParaRPr sz="2000" b="1">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82%</a:t>
                      </a:r>
                      <a:endParaRPr sz="3000">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63%</a:t>
                      </a:r>
                      <a:endParaRPr sz="3000">
                        <a:latin typeface="Raleway"/>
                        <a:ea typeface="Raleway"/>
                        <a:cs typeface="Raleway"/>
                        <a:sym typeface="Raleway"/>
                      </a:endParaRPr>
                    </a:p>
                  </a:txBody>
                  <a:tcPr marL="91425" marR="91425" marT="91425" marB="91425">
                    <a:solidFill>
                      <a:srgbClr val="FFF2CC"/>
                    </a:solidFill>
                  </a:tcPr>
                </a:tc>
                <a:tc>
                  <a:txBody>
                    <a:bodyPr/>
                    <a:lstStyle/>
                    <a:p>
                      <a:pPr marL="0" lvl="0" indent="0" algn="ctr" rtl="0">
                        <a:spcBef>
                          <a:spcPts val="0"/>
                        </a:spcBef>
                        <a:spcAft>
                          <a:spcPts val="0"/>
                        </a:spcAft>
                        <a:buNone/>
                      </a:pPr>
                      <a:r>
                        <a:rPr lang="en" sz="3000">
                          <a:latin typeface="Raleway"/>
                          <a:ea typeface="Raleway"/>
                          <a:cs typeface="Raleway"/>
                          <a:sym typeface="Raleway"/>
                        </a:rPr>
                        <a:t>75%</a:t>
                      </a:r>
                      <a:endParaRPr sz="3000">
                        <a:latin typeface="Raleway"/>
                        <a:ea typeface="Raleway"/>
                        <a:cs typeface="Raleway"/>
                        <a:sym typeface="Raleway"/>
                      </a:endParaRPr>
                    </a:p>
                  </a:txBody>
                  <a:tcPr marL="91425" marR="91425" marT="91425" marB="91425">
                    <a:solidFill>
                      <a:srgbClr val="FFF2CC"/>
                    </a:solidFill>
                  </a:tcPr>
                </a:tc>
                <a:extLst>
                  <a:ext uri="{0D108BD9-81ED-4DB2-BD59-A6C34878D82A}">
                    <a16:rowId xmlns:a16="http://schemas.microsoft.com/office/drawing/2014/main" val="10002"/>
                  </a:ext>
                </a:extLst>
              </a:tr>
              <a:tr h="717700">
                <a:tc>
                  <a:txBody>
                    <a:bodyPr/>
                    <a:lstStyle/>
                    <a:p>
                      <a:pPr marL="0" lvl="0" indent="0" algn="ctr" rtl="0">
                        <a:spcBef>
                          <a:spcPts val="0"/>
                        </a:spcBef>
                        <a:spcAft>
                          <a:spcPts val="0"/>
                        </a:spcAft>
                        <a:buNone/>
                      </a:pPr>
                      <a:r>
                        <a:rPr lang="en" sz="2000" b="1">
                          <a:latin typeface="Raleway"/>
                          <a:ea typeface="Raleway"/>
                          <a:cs typeface="Raleway"/>
                          <a:sym typeface="Raleway"/>
                        </a:rPr>
                        <a:t>% Off Track</a:t>
                      </a:r>
                      <a:endParaRPr sz="2000" b="1">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18%</a:t>
                      </a:r>
                      <a:endParaRPr sz="3000">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37%</a:t>
                      </a:r>
                      <a:endParaRPr sz="3000">
                        <a:latin typeface="Raleway"/>
                        <a:ea typeface="Raleway"/>
                        <a:cs typeface="Raleway"/>
                        <a:sym typeface="Raleway"/>
                      </a:endParaRPr>
                    </a:p>
                  </a:txBody>
                  <a:tcPr marL="91425" marR="91425" marT="91425" marB="91425">
                    <a:solidFill>
                      <a:srgbClr val="F4CCCC"/>
                    </a:solidFill>
                  </a:tcPr>
                </a:tc>
                <a:tc>
                  <a:txBody>
                    <a:bodyPr/>
                    <a:lstStyle/>
                    <a:p>
                      <a:pPr marL="0" lvl="0" indent="0" algn="ctr" rtl="0">
                        <a:spcBef>
                          <a:spcPts val="0"/>
                        </a:spcBef>
                        <a:spcAft>
                          <a:spcPts val="0"/>
                        </a:spcAft>
                        <a:buNone/>
                      </a:pPr>
                      <a:r>
                        <a:rPr lang="en" sz="3000">
                          <a:latin typeface="Raleway"/>
                          <a:ea typeface="Raleway"/>
                          <a:cs typeface="Raleway"/>
                          <a:sym typeface="Raleway"/>
                        </a:rPr>
                        <a:t>25%</a:t>
                      </a:r>
                      <a:endParaRPr sz="3000">
                        <a:latin typeface="Raleway"/>
                        <a:ea typeface="Raleway"/>
                        <a:cs typeface="Raleway"/>
                        <a:sym typeface="Raleway"/>
                      </a:endParaRPr>
                    </a:p>
                  </a:txBody>
                  <a:tcPr marL="91425" marR="91425" marT="91425" marB="91425">
                    <a:solidFill>
                      <a:srgbClr val="F4CCCC"/>
                    </a:solidFill>
                  </a:tcPr>
                </a:tc>
                <a:extLst>
                  <a:ext uri="{0D108BD9-81ED-4DB2-BD59-A6C34878D82A}">
                    <a16:rowId xmlns:a16="http://schemas.microsoft.com/office/drawing/2014/main" val="10003"/>
                  </a:ext>
                </a:extLst>
              </a:tr>
            </a:tbl>
          </a:graphicData>
        </a:graphic>
      </p:graphicFrame>
      <p:sp>
        <p:nvSpPr>
          <p:cNvPr id="452" name="Google Shape;452;p60"/>
          <p:cNvSpPr/>
          <p:nvPr/>
        </p:nvSpPr>
        <p:spPr>
          <a:xfrm>
            <a:off x="6798675" y="1993325"/>
            <a:ext cx="1842300" cy="28707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300" u="sng">
                <a:latin typeface="Raleway"/>
                <a:ea typeface="Raleway"/>
                <a:cs typeface="Raleway"/>
                <a:sym typeface="Raleway"/>
              </a:rPr>
              <a:t>Top 3 Performers:</a:t>
            </a:r>
            <a:endParaRPr sz="2300" u="sng">
              <a:latin typeface="Raleway"/>
              <a:ea typeface="Raleway"/>
              <a:cs typeface="Raleway"/>
              <a:sym typeface="Raleway"/>
            </a:endParaRPr>
          </a:p>
          <a:p>
            <a:pPr marL="0" lvl="0" indent="0" algn="ctr" rtl="0">
              <a:spcBef>
                <a:spcPts val="0"/>
              </a:spcBef>
              <a:spcAft>
                <a:spcPts val="0"/>
              </a:spcAft>
              <a:buNone/>
            </a:pPr>
            <a:endParaRPr sz="2300">
              <a:latin typeface="Raleway"/>
              <a:ea typeface="Raleway"/>
              <a:cs typeface="Raleway"/>
              <a:sym typeface="Raleway"/>
            </a:endParaRPr>
          </a:p>
          <a:p>
            <a:pPr marL="0" lvl="0" indent="0" algn="ctr" rtl="0">
              <a:spcBef>
                <a:spcPts val="0"/>
              </a:spcBef>
              <a:spcAft>
                <a:spcPts val="0"/>
              </a:spcAft>
              <a:buNone/>
            </a:pPr>
            <a:r>
              <a:rPr lang="en" sz="2300">
                <a:latin typeface="Raleway"/>
                <a:ea typeface="Raleway"/>
                <a:cs typeface="Raleway"/>
                <a:sym typeface="Raleway"/>
              </a:rPr>
              <a:t>Chris C.</a:t>
            </a:r>
            <a:endParaRPr sz="2300">
              <a:latin typeface="Raleway"/>
              <a:ea typeface="Raleway"/>
              <a:cs typeface="Raleway"/>
              <a:sym typeface="Raleway"/>
            </a:endParaRPr>
          </a:p>
          <a:p>
            <a:pPr marL="0" lvl="0" indent="0" algn="ctr" rtl="0">
              <a:spcBef>
                <a:spcPts val="0"/>
              </a:spcBef>
              <a:spcAft>
                <a:spcPts val="0"/>
              </a:spcAft>
              <a:buNone/>
            </a:pPr>
            <a:r>
              <a:rPr lang="en" sz="2300">
                <a:latin typeface="Raleway"/>
                <a:ea typeface="Raleway"/>
                <a:cs typeface="Raleway"/>
                <a:sym typeface="Raleway"/>
              </a:rPr>
              <a:t>Sam M.</a:t>
            </a:r>
            <a:endParaRPr sz="2300">
              <a:latin typeface="Raleway"/>
              <a:ea typeface="Raleway"/>
              <a:cs typeface="Raleway"/>
              <a:sym typeface="Raleway"/>
            </a:endParaRPr>
          </a:p>
          <a:p>
            <a:pPr marL="0" lvl="0" indent="0" algn="ctr" rtl="0">
              <a:spcBef>
                <a:spcPts val="0"/>
              </a:spcBef>
              <a:spcAft>
                <a:spcPts val="0"/>
              </a:spcAft>
              <a:buNone/>
            </a:pPr>
            <a:r>
              <a:rPr lang="en" sz="2300">
                <a:latin typeface="Raleway"/>
                <a:ea typeface="Raleway"/>
                <a:cs typeface="Raleway"/>
                <a:sym typeface="Raleway"/>
              </a:rPr>
              <a:t>Monica J.</a:t>
            </a:r>
            <a:endParaRPr sz="2700">
              <a:latin typeface="Oswald"/>
              <a:ea typeface="Oswald"/>
              <a:cs typeface="Oswald"/>
              <a:sym typeface="Oswa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61"/>
          <p:cNvSpPr txBox="1">
            <a:spLocks noGrp="1"/>
          </p:cNvSpPr>
          <p:nvPr>
            <p:ph type="title"/>
          </p:nvPr>
        </p:nvSpPr>
        <p:spPr>
          <a:xfrm>
            <a:off x="311700" y="455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Raleway"/>
                <a:ea typeface="Raleway"/>
                <a:cs typeface="Raleway"/>
                <a:sym typeface="Raleway"/>
              </a:rPr>
              <a:t>Science Dept Headlines</a:t>
            </a:r>
            <a:endParaRPr sz="3020" b="1">
              <a:solidFill>
                <a:srgbClr val="CC0000"/>
              </a:solidFill>
              <a:latin typeface="Raleway"/>
              <a:ea typeface="Raleway"/>
              <a:cs typeface="Raleway"/>
              <a:sym typeface="Raleway"/>
            </a:endParaRPr>
          </a:p>
        </p:txBody>
      </p:sp>
      <p:sp>
        <p:nvSpPr>
          <p:cNvPr id="458" name="Google Shape;458;p61"/>
          <p:cNvSpPr txBox="1">
            <a:spLocks noGrp="1"/>
          </p:cNvSpPr>
          <p:nvPr>
            <p:ph type="body" idx="1"/>
          </p:nvPr>
        </p:nvSpPr>
        <p:spPr>
          <a:xfrm>
            <a:off x="311700" y="1152475"/>
            <a:ext cx="8684400" cy="380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400">
              <a:latin typeface="Oswald"/>
              <a:ea typeface="Oswald"/>
              <a:cs typeface="Oswald"/>
              <a:sym typeface="Oswald"/>
            </a:endParaRPr>
          </a:p>
          <a:p>
            <a:pPr marL="0" lvl="0" indent="0" algn="l" rtl="0">
              <a:spcBef>
                <a:spcPts val="1200"/>
              </a:spcBef>
              <a:spcAft>
                <a:spcPts val="0"/>
              </a:spcAft>
              <a:buNone/>
            </a:pPr>
            <a:endParaRPr sz="2400">
              <a:latin typeface="Oswald"/>
              <a:ea typeface="Oswald"/>
              <a:cs typeface="Oswald"/>
              <a:sym typeface="Oswald"/>
            </a:endParaRPr>
          </a:p>
          <a:p>
            <a:pPr marL="0" lvl="0" indent="0" algn="l" rtl="0">
              <a:spcBef>
                <a:spcPts val="1200"/>
              </a:spcBef>
              <a:spcAft>
                <a:spcPts val="1200"/>
              </a:spcAft>
              <a:buNone/>
            </a:pPr>
            <a:endParaRPr sz="2400">
              <a:latin typeface="Oswald"/>
              <a:ea typeface="Oswald"/>
              <a:cs typeface="Oswald"/>
              <a:sym typeface="Oswald"/>
            </a:endParaRPr>
          </a:p>
        </p:txBody>
      </p:sp>
      <p:pic>
        <p:nvPicPr>
          <p:cNvPr id="459" name="Google Shape;459;p61"/>
          <p:cNvPicPr preferRelativeResize="0"/>
          <p:nvPr/>
        </p:nvPicPr>
        <p:blipFill>
          <a:blip r:embed="rId3">
            <a:alphaModFix/>
          </a:blip>
          <a:stretch>
            <a:fillRect/>
          </a:stretch>
        </p:blipFill>
        <p:spPr>
          <a:xfrm>
            <a:off x="8113650" y="0"/>
            <a:ext cx="1030349" cy="1216150"/>
          </a:xfrm>
          <a:prstGeom prst="rect">
            <a:avLst/>
          </a:prstGeom>
          <a:noFill/>
          <a:ln>
            <a:noFill/>
          </a:ln>
        </p:spPr>
      </p:pic>
      <p:sp>
        <p:nvSpPr>
          <p:cNvPr id="460" name="Google Shape;460;p61"/>
          <p:cNvSpPr txBox="1">
            <a:spLocks noGrp="1"/>
          </p:cNvSpPr>
          <p:nvPr>
            <p:ph type="body" idx="1"/>
          </p:nvPr>
        </p:nvSpPr>
        <p:spPr>
          <a:xfrm>
            <a:off x="311700" y="1152475"/>
            <a:ext cx="8684400" cy="380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100">
                <a:latin typeface="Raleway"/>
                <a:ea typeface="Raleway"/>
                <a:cs typeface="Raleway"/>
                <a:sym typeface="Raleway"/>
              </a:rPr>
              <a:t>We are </a:t>
            </a:r>
            <a:r>
              <a:rPr lang="en" sz="2100" b="1">
                <a:latin typeface="Raleway"/>
                <a:ea typeface="Raleway"/>
                <a:cs typeface="Raleway"/>
                <a:sym typeface="Raleway"/>
              </a:rPr>
              <a:t>close to being on track</a:t>
            </a:r>
            <a:r>
              <a:rPr lang="en" sz="2100">
                <a:latin typeface="Raleway"/>
                <a:ea typeface="Raleway"/>
                <a:cs typeface="Raleway"/>
                <a:sym typeface="Raleway"/>
              </a:rPr>
              <a:t> for Biology meeting/exceeding - but are far off track for the passing goal</a:t>
            </a:r>
            <a:endParaRPr sz="2100">
              <a:latin typeface="Raleway"/>
              <a:ea typeface="Raleway"/>
              <a:cs typeface="Raleway"/>
              <a:sym typeface="Raleway"/>
            </a:endParaRPr>
          </a:p>
          <a:p>
            <a:pPr marL="0" lvl="0" indent="0" algn="l" rtl="0">
              <a:spcBef>
                <a:spcPts val="1200"/>
              </a:spcBef>
              <a:spcAft>
                <a:spcPts val="0"/>
              </a:spcAft>
              <a:buNone/>
            </a:pPr>
            <a:r>
              <a:rPr lang="en" sz="2100">
                <a:latin typeface="Raleway"/>
                <a:ea typeface="Raleway"/>
                <a:cs typeface="Raleway"/>
                <a:sym typeface="Raleway"/>
              </a:rPr>
              <a:t>In order to move closer to our goal, we must </a:t>
            </a:r>
            <a:r>
              <a:rPr lang="en" sz="2100" u="sng">
                <a:latin typeface="Raleway"/>
                <a:ea typeface="Raleway"/>
                <a:cs typeface="Raleway"/>
                <a:sym typeface="Raleway"/>
              </a:rPr>
              <a:t>increase the rigor &amp; demand for all students</a:t>
            </a:r>
            <a:r>
              <a:rPr lang="en" sz="2100">
                <a:latin typeface="Raleway"/>
                <a:ea typeface="Raleway"/>
                <a:cs typeface="Raleway"/>
                <a:sym typeface="Raleway"/>
              </a:rPr>
              <a:t> while continuing to ensure that we have supports in place to reach our middle and struggling students</a:t>
            </a:r>
            <a:endParaRPr sz="2100">
              <a:latin typeface="Raleway"/>
              <a:ea typeface="Raleway"/>
              <a:cs typeface="Raleway"/>
              <a:sym typeface="Raleway"/>
            </a:endParaRPr>
          </a:p>
          <a:p>
            <a:pPr marL="0" lvl="0" indent="0" algn="l" rtl="0">
              <a:spcBef>
                <a:spcPts val="1200"/>
              </a:spcBef>
              <a:spcAft>
                <a:spcPts val="1200"/>
              </a:spcAft>
              <a:buNone/>
            </a:pPr>
            <a:r>
              <a:rPr lang="en" sz="2100">
                <a:latin typeface="Raleway"/>
                <a:ea typeface="Raleway"/>
                <a:cs typeface="Raleway"/>
                <a:sym typeface="Raleway"/>
              </a:rPr>
              <a:t>We must continue to include spiraled review in all course work so that students continue to maintain previously mastered standards while moving forward</a:t>
            </a:r>
            <a:endParaRPr sz="2100">
              <a:latin typeface="Raleway"/>
              <a:ea typeface="Raleway"/>
              <a:cs typeface="Raleway"/>
              <a:sym typeface="Raleway"/>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62"/>
          <p:cNvSpPr txBox="1">
            <a:spLocks noGrp="1"/>
          </p:cNvSpPr>
          <p:nvPr>
            <p:ph type="ctrTitle"/>
          </p:nvPr>
        </p:nvSpPr>
        <p:spPr>
          <a:xfrm>
            <a:off x="239725" y="1198300"/>
            <a:ext cx="41010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7200" b="1">
                <a:solidFill>
                  <a:srgbClr val="CC0000"/>
                </a:solidFill>
                <a:latin typeface="Raleway"/>
                <a:ea typeface="Raleway"/>
                <a:cs typeface="Raleway"/>
                <a:sym typeface="Raleway"/>
              </a:rPr>
              <a:t>GPA </a:t>
            </a:r>
            <a:endParaRPr sz="7200" b="1">
              <a:solidFill>
                <a:srgbClr val="CC0000"/>
              </a:solidFill>
              <a:latin typeface="Raleway"/>
              <a:ea typeface="Raleway"/>
              <a:cs typeface="Raleway"/>
              <a:sym typeface="Raleway"/>
            </a:endParaRPr>
          </a:p>
        </p:txBody>
      </p:sp>
      <p:pic>
        <p:nvPicPr>
          <p:cNvPr id="466" name="Google Shape;466;p62"/>
          <p:cNvPicPr preferRelativeResize="0"/>
          <p:nvPr/>
        </p:nvPicPr>
        <p:blipFill>
          <a:blip r:embed="rId3">
            <a:alphaModFix/>
          </a:blip>
          <a:stretch>
            <a:fillRect/>
          </a:stretch>
        </p:blipFill>
        <p:spPr>
          <a:xfrm>
            <a:off x="111050" y="56775"/>
            <a:ext cx="659525" cy="778451"/>
          </a:xfrm>
          <a:prstGeom prst="rect">
            <a:avLst/>
          </a:prstGeom>
          <a:noFill/>
          <a:ln>
            <a:noFill/>
          </a:ln>
        </p:spPr>
      </p:pic>
      <p:pic>
        <p:nvPicPr>
          <p:cNvPr id="467" name="Google Shape;467;p62"/>
          <p:cNvPicPr preferRelativeResize="0"/>
          <p:nvPr/>
        </p:nvPicPr>
        <p:blipFill>
          <a:blip r:embed="rId4">
            <a:alphaModFix/>
          </a:blip>
          <a:stretch>
            <a:fillRect/>
          </a:stretch>
        </p:blipFill>
        <p:spPr>
          <a:xfrm>
            <a:off x="4416925" y="762000"/>
            <a:ext cx="4498473" cy="359202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63"/>
          <p:cNvSpPr txBox="1">
            <a:spLocks noGrp="1"/>
          </p:cNvSpPr>
          <p:nvPr>
            <p:ph type="title"/>
          </p:nvPr>
        </p:nvSpPr>
        <p:spPr>
          <a:xfrm>
            <a:off x="311700" y="2799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Raleway"/>
                <a:ea typeface="Raleway"/>
                <a:cs typeface="Raleway"/>
                <a:sym typeface="Raleway"/>
              </a:rPr>
              <a:t>Q2 GPA</a:t>
            </a:r>
            <a:endParaRPr sz="3020" b="1">
              <a:solidFill>
                <a:srgbClr val="CC0000"/>
              </a:solidFill>
              <a:latin typeface="Raleway"/>
              <a:ea typeface="Raleway"/>
              <a:cs typeface="Raleway"/>
              <a:sym typeface="Raleway"/>
            </a:endParaRPr>
          </a:p>
        </p:txBody>
      </p:sp>
      <p:pic>
        <p:nvPicPr>
          <p:cNvPr id="473" name="Google Shape;473;p63"/>
          <p:cNvPicPr preferRelativeResize="0"/>
          <p:nvPr/>
        </p:nvPicPr>
        <p:blipFill>
          <a:blip r:embed="rId3">
            <a:alphaModFix/>
          </a:blip>
          <a:stretch>
            <a:fillRect/>
          </a:stretch>
        </p:blipFill>
        <p:spPr>
          <a:xfrm>
            <a:off x="8113650" y="0"/>
            <a:ext cx="1030349" cy="1216150"/>
          </a:xfrm>
          <a:prstGeom prst="rect">
            <a:avLst/>
          </a:prstGeom>
          <a:noFill/>
          <a:ln>
            <a:noFill/>
          </a:ln>
        </p:spPr>
      </p:pic>
      <p:graphicFrame>
        <p:nvGraphicFramePr>
          <p:cNvPr id="474" name="Google Shape;474;p63"/>
          <p:cNvGraphicFramePr/>
          <p:nvPr/>
        </p:nvGraphicFramePr>
        <p:xfrm>
          <a:off x="461775" y="1064400"/>
          <a:ext cx="3000000" cy="3000000"/>
        </p:xfrm>
        <a:graphic>
          <a:graphicData uri="http://schemas.openxmlformats.org/drawingml/2006/table">
            <a:tbl>
              <a:tblPr>
                <a:noFill/>
                <a:tableStyleId>{3943089E-0070-4480-AA3F-DC2B1CBA2EA7}</a:tableStyleId>
              </a:tblPr>
              <a:tblGrid>
                <a:gridCol w="1993300">
                  <a:extLst>
                    <a:ext uri="{9D8B030D-6E8A-4147-A177-3AD203B41FA5}">
                      <a16:colId xmlns:a16="http://schemas.microsoft.com/office/drawing/2014/main" val="20000"/>
                    </a:ext>
                  </a:extLst>
                </a:gridCol>
                <a:gridCol w="1993300">
                  <a:extLst>
                    <a:ext uri="{9D8B030D-6E8A-4147-A177-3AD203B41FA5}">
                      <a16:colId xmlns:a16="http://schemas.microsoft.com/office/drawing/2014/main" val="20001"/>
                    </a:ext>
                  </a:extLst>
                </a:gridCol>
                <a:gridCol w="1993300">
                  <a:extLst>
                    <a:ext uri="{9D8B030D-6E8A-4147-A177-3AD203B41FA5}">
                      <a16:colId xmlns:a16="http://schemas.microsoft.com/office/drawing/2014/main" val="20002"/>
                    </a:ext>
                  </a:extLst>
                </a:gridCol>
                <a:gridCol w="1993300">
                  <a:extLst>
                    <a:ext uri="{9D8B030D-6E8A-4147-A177-3AD203B41FA5}">
                      <a16:colId xmlns:a16="http://schemas.microsoft.com/office/drawing/2014/main" val="20003"/>
                    </a:ext>
                  </a:extLst>
                </a:gridCol>
              </a:tblGrid>
              <a:tr h="762525">
                <a:tc>
                  <a:txBody>
                    <a:bodyPr/>
                    <a:lstStyle/>
                    <a:p>
                      <a:pPr marL="0" lvl="0" indent="0" algn="ctr" rtl="0">
                        <a:spcBef>
                          <a:spcPts val="0"/>
                        </a:spcBef>
                        <a:spcAft>
                          <a:spcPts val="0"/>
                        </a:spcAft>
                        <a:buNone/>
                      </a:pPr>
                      <a:endParaRPr sz="2400">
                        <a:latin typeface="Raleway"/>
                        <a:ea typeface="Raleway"/>
                        <a:cs typeface="Raleway"/>
                        <a:sym typeface="Raleway"/>
                      </a:endParaRPr>
                    </a:p>
                  </a:txBody>
                  <a:tcPr marL="91425" marR="91425" marT="91425" marB="91425">
                    <a:solidFill>
                      <a:srgbClr val="000000"/>
                    </a:solidFill>
                  </a:tcPr>
                </a:tc>
                <a:tc>
                  <a:txBody>
                    <a:bodyPr/>
                    <a:lstStyle/>
                    <a:p>
                      <a:pPr marL="0" lvl="0" indent="0" algn="ctr" rtl="0">
                        <a:spcBef>
                          <a:spcPts val="0"/>
                        </a:spcBef>
                        <a:spcAft>
                          <a:spcPts val="0"/>
                        </a:spcAft>
                        <a:buNone/>
                      </a:pPr>
                      <a:r>
                        <a:rPr lang="en" sz="2400" b="1">
                          <a:latin typeface="Raleway"/>
                          <a:ea typeface="Raleway"/>
                          <a:cs typeface="Raleway"/>
                          <a:sym typeface="Raleway"/>
                        </a:rPr>
                        <a:t>50% &gt; 3.0</a:t>
                      </a:r>
                      <a:endParaRPr sz="2400" b="1">
                        <a:latin typeface="Raleway"/>
                        <a:ea typeface="Raleway"/>
                        <a:cs typeface="Raleway"/>
                        <a:sym typeface="Raleway"/>
                      </a:endParaRPr>
                    </a:p>
                  </a:txBody>
                  <a:tcPr marL="91425" marR="91425" marT="91425" marB="91425">
                    <a:solidFill>
                      <a:srgbClr val="D9D9D9"/>
                    </a:solidFill>
                  </a:tcPr>
                </a:tc>
                <a:tc>
                  <a:txBody>
                    <a:bodyPr/>
                    <a:lstStyle/>
                    <a:p>
                      <a:pPr marL="0" lvl="0" indent="0" algn="ctr" rtl="0">
                        <a:spcBef>
                          <a:spcPts val="0"/>
                        </a:spcBef>
                        <a:spcAft>
                          <a:spcPts val="0"/>
                        </a:spcAft>
                        <a:buNone/>
                      </a:pPr>
                      <a:r>
                        <a:rPr lang="en" sz="2400" b="1">
                          <a:latin typeface="Raleway"/>
                          <a:ea typeface="Raleway"/>
                          <a:cs typeface="Raleway"/>
                          <a:sym typeface="Raleway"/>
                        </a:rPr>
                        <a:t>75% &gt; 2.5</a:t>
                      </a:r>
                      <a:endParaRPr sz="2400" b="1">
                        <a:latin typeface="Raleway"/>
                        <a:ea typeface="Raleway"/>
                        <a:cs typeface="Raleway"/>
                        <a:sym typeface="Raleway"/>
                      </a:endParaRPr>
                    </a:p>
                  </a:txBody>
                  <a:tcPr marL="91425" marR="91425" marT="91425" marB="91425">
                    <a:solidFill>
                      <a:srgbClr val="D9D9D9"/>
                    </a:solidFill>
                  </a:tcPr>
                </a:tc>
                <a:tc>
                  <a:txBody>
                    <a:bodyPr/>
                    <a:lstStyle/>
                    <a:p>
                      <a:pPr marL="0" lvl="0" indent="0" algn="ctr" rtl="0">
                        <a:spcBef>
                          <a:spcPts val="0"/>
                        </a:spcBef>
                        <a:spcAft>
                          <a:spcPts val="0"/>
                        </a:spcAft>
                        <a:buNone/>
                      </a:pPr>
                      <a:r>
                        <a:rPr lang="en" sz="2400" b="1">
                          <a:latin typeface="Raleway"/>
                          <a:ea typeface="Raleway"/>
                          <a:cs typeface="Raleway"/>
                          <a:sym typeface="Raleway"/>
                        </a:rPr>
                        <a:t>90% &gt; 2.0</a:t>
                      </a:r>
                      <a:endParaRPr sz="2400" b="1">
                        <a:latin typeface="Raleway"/>
                        <a:ea typeface="Raleway"/>
                        <a:cs typeface="Raleway"/>
                        <a:sym typeface="Raleway"/>
                      </a:endParaRPr>
                    </a:p>
                  </a:txBody>
                  <a:tcPr marL="91425" marR="91425" marT="91425" marB="91425">
                    <a:solidFill>
                      <a:srgbClr val="D9D9D9"/>
                    </a:solidFill>
                  </a:tcPr>
                </a:tc>
                <a:extLst>
                  <a:ext uri="{0D108BD9-81ED-4DB2-BD59-A6C34878D82A}">
                    <a16:rowId xmlns:a16="http://schemas.microsoft.com/office/drawing/2014/main" val="10000"/>
                  </a:ext>
                </a:extLst>
              </a:tr>
              <a:tr h="762525">
                <a:tc>
                  <a:txBody>
                    <a:bodyPr/>
                    <a:lstStyle/>
                    <a:p>
                      <a:pPr marL="0" lvl="0" indent="0" algn="ctr" rtl="0">
                        <a:spcBef>
                          <a:spcPts val="0"/>
                        </a:spcBef>
                        <a:spcAft>
                          <a:spcPts val="0"/>
                        </a:spcAft>
                        <a:buNone/>
                      </a:pPr>
                      <a:r>
                        <a:rPr lang="en" sz="2400" b="1">
                          <a:latin typeface="Raleway"/>
                          <a:ea typeface="Raleway"/>
                          <a:cs typeface="Raleway"/>
                          <a:sym typeface="Raleway"/>
                        </a:rPr>
                        <a:t>9th Grade</a:t>
                      </a:r>
                      <a:endParaRPr sz="2400" b="1">
                        <a:latin typeface="Raleway"/>
                        <a:ea typeface="Raleway"/>
                        <a:cs typeface="Raleway"/>
                        <a:sym typeface="Raleway"/>
                      </a:endParaRPr>
                    </a:p>
                  </a:txBody>
                  <a:tcPr marL="91425" marR="91425" marT="91425" marB="91425">
                    <a:solidFill>
                      <a:srgbClr val="D9D9D9"/>
                    </a:solidFill>
                  </a:tcPr>
                </a:tc>
                <a:tc>
                  <a:txBody>
                    <a:bodyPr/>
                    <a:lstStyle/>
                    <a:p>
                      <a:pPr marL="0" lvl="0" indent="0" algn="ctr" rtl="0">
                        <a:spcBef>
                          <a:spcPts val="0"/>
                        </a:spcBef>
                        <a:spcAft>
                          <a:spcPts val="0"/>
                        </a:spcAft>
                        <a:buNone/>
                      </a:pPr>
                      <a:r>
                        <a:rPr lang="en" sz="3400">
                          <a:latin typeface="Raleway"/>
                          <a:ea typeface="Raleway"/>
                          <a:cs typeface="Raleway"/>
                          <a:sym typeface="Raleway"/>
                        </a:rPr>
                        <a:t>52%</a:t>
                      </a:r>
                      <a:endParaRPr sz="3400">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3400">
                          <a:latin typeface="Raleway"/>
                          <a:ea typeface="Raleway"/>
                          <a:cs typeface="Raleway"/>
                          <a:sym typeface="Raleway"/>
                        </a:rPr>
                        <a:t>72%</a:t>
                      </a:r>
                      <a:endParaRPr sz="3400">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3400">
                          <a:latin typeface="Raleway"/>
                          <a:ea typeface="Raleway"/>
                          <a:cs typeface="Raleway"/>
                          <a:sym typeface="Raleway"/>
                        </a:rPr>
                        <a:t>90%</a:t>
                      </a:r>
                      <a:endParaRPr sz="3400">
                        <a:latin typeface="Raleway"/>
                        <a:ea typeface="Raleway"/>
                        <a:cs typeface="Raleway"/>
                        <a:sym typeface="Raleway"/>
                      </a:endParaRPr>
                    </a:p>
                  </a:txBody>
                  <a:tcPr marL="91425" marR="91425" marT="91425" marB="91425"/>
                </a:tc>
                <a:extLst>
                  <a:ext uri="{0D108BD9-81ED-4DB2-BD59-A6C34878D82A}">
                    <a16:rowId xmlns:a16="http://schemas.microsoft.com/office/drawing/2014/main" val="10001"/>
                  </a:ext>
                </a:extLst>
              </a:tr>
              <a:tr h="762525">
                <a:tc>
                  <a:txBody>
                    <a:bodyPr/>
                    <a:lstStyle/>
                    <a:p>
                      <a:pPr marL="0" lvl="0" indent="0" algn="ctr" rtl="0">
                        <a:spcBef>
                          <a:spcPts val="0"/>
                        </a:spcBef>
                        <a:spcAft>
                          <a:spcPts val="0"/>
                        </a:spcAft>
                        <a:buNone/>
                      </a:pPr>
                      <a:r>
                        <a:rPr lang="en" sz="2400" b="1">
                          <a:latin typeface="Raleway"/>
                          <a:ea typeface="Raleway"/>
                          <a:cs typeface="Raleway"/>
                          <a:sym typeface="Raleway"/>
                        </a:rPr>
                        <a:t>10th Grade</a:t>
                      </a:r>
                      <a:endParaRPr sz="2400" b="1">
                        <a:latin typeface="Raleway"/>
                        <a:ea typeface="Raleway"/>
                        <a:cs typeface="Raleway"/>
                        <a:sym typeface="Raleway"/>
                      </a:endParaRPr>
                    </a:p>
                  </a:txBody>
                  <a:tcPr marL="91425" marR="91425" marT="91425" marB="91425">
                    <a:solidFill>
                      <a:srgbClr val="D9D9D9"/>
                    </a:solidFill>
                  </a:tcPr>
                </a:tc>
                <a:tc>
                  <a:txBody>
                    <a:bodyPr/>
                    <a:lstStyle/>
                    <a:p>
                      <a:pPr marL="0" lvl="0" indent="0" algn="ctr" rtl="0">
                        <a:spcBef>
                          <a:spcPts val="0"/>
                        </a:spcBef>
                        <a:spcAft>
                          <a:spcPts val="0"/>
                        </a:spcAft>
                        <a:buNone/>
                      </a:pPr>
                      <a:r>
                        <a:rPr lang="en" sz="3400">
                          <a:latin typeface="Raleway"/>
                          <a:ea typeface="Raleway"/>
                          <a:cs typeface="Raleway"/>
                          <a:sym typeface="Raleway"/>
                        </a:rPr>
                        <a:t>45%</a:t>
                      </a:r>
                      <a:endParaRPr sz="3400">
                        <a:latin typeface="Raleway"/>
                        <a:ea typeface="Raleway"/>
                        <a:cs typeface="Raleway"/>
                        <a:sym typeface="Raleway"/>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3400">
                          <a:latin typeface="Raleway"/>
                          <a:ea typeface="Raleway"/>
                          <a:cs typeface="Raleway"/>
                          <a:sym typeface="Raleway"/>
                        </a:rPr>
                        <a:t>67%</a:t>
                      </a:r>
                      <a:endParaRPr sz="3400">
                        <a:latin typeface="Raleway"/>
                        <a:ea typeface="Raleway"/>
                        <a:cs typeface="Raleway"/>
                        <a:sym typeface="Raleway"/>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3400">
                          <a:latin typeface="Raleway"/>
                          <a:ea typeface="Raleway"/>
                          <a:cs typeface="Raleway"/>
                          <a:sym typeface="Raleway"/>
                        </a:rPr>
                        <a:t>88%</a:t>
                      </a:r>
                      <a:endParaRPr sz="3400">
                        <a:latin typeface="Raleway"/>
                        <a:ea typeface="Raleway"/>
                        <a:cs typeface="Raleway"/>
                        <a:sym typeface="Raleway"/>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784175">
                <a:tc>
                  <a:txBody>
                    <a:bodyPr/>
                    <a:lstStyle/>
                    <a:p>
                      <a:pPr marL="0" lvl="0" indent="0" algn="ctr" rtl="0">
                        <a:spcBef>
                          <a:spcPts val="0"/>
                        </a:spcBef>
                        <a:spcAft>
                          <a:spcPts val="0"/>
                        </a:spcAft>
                        <a:buNone/>
                      </a:pPr>
                      <a:r>
                        <a:rPr lang="en" sz="2400" b="1">
                          <a:latin typeface="Raleway"/>
                          <a:ea typeface="Raleway"/>
                          <a:cs typeface="Raleway"/>
                          <a:sym typeface="Raleway"/>
                        </a:rPr>
                        <a:t>11th Grade</a:t>
                      </a:r>
                      <a:endParaRPr sz="2400" b="1">
                        <a:latin typeface="Raleway"/>
                        <a:ea typeface="Raleway"/>
                        <a:cs typeface="Raleway"/>
                        <a:sym typeface="Raleway"/>
                      </a:endParaRPr>
                    </a:p>
                  </a:txBody>
                  <a:tcPr marL="91425" marR="91425" marT="91425" marB="91425">
                    <a:solidFill>
                      <a:srgbClr val="D9D9D9"/>
                    </a:solidFill>
                  </a:tcPr>
                </a:tc>
                <a:tc>
                  <a:txBody>
                    <a:bodyPr/>
                    <a:lstStyle/>
                    <a:p>
                      <a:pPr marL="0" lvl="0" indent="0" algn="ctr" rtl="0">
                        <a:spcBef>
                          <a:spcPts val="0"/>
                        </a:spcBef>
                        <a:spcAft>
                          <a:spcPts val="0"/>
                        </a:spcAft>
                        <a:buNone/>
                      </a:pPr>
                      <a:r>
                        <a:rPr lang="en" sz="3400">
                          <a:latin typeface="Raleway"/>
                          <a:ea typeface="Raleway"/>
                          <a:cs typeface="Raleway"/>
                          <a:sym typeface="Raleway"/>
                        </a:rPr>
                        <a:t>52%</a:t>
                      </a:r>
                      <a:endParaRPr sz="3400">
                        <a:latin typeface="Raleway"/>
                        <a:ea typeface="Raleway"/>
                        <a:cs typeface="Raleway"/>
                        <a:sym typeface="Raleway"/>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3400">
                          <a:latin typeface="Raleway"/>
                          <a:ea typeface="Raleway"/>
                          <a:cs typeface="Raleway"/>
                          <a:sym typeface="Raleway"/>
                        </a:rPr>
                        <a:t>71%</a:t>
                      </a:r>
                      <a:endParaRPr sz="3400">
                        <a:latin typeface="Raleway"/>
                        <a:ea typeface="Raleway"/>
                        <a:cs typeface="Raleway"/>
                        <a:sym typeface="Raleway"/>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3400">
                          <a:latin typeface="Raleway"/>
                          <a:ea typeface="Raleway"/>
                          <a:cs typeface="Raleway"/>
                          <a:sym typeface="Raleway"/>
                        </a:rPr>
                        <a:t>83%</a:t>
                      </a:r>
                      <a:endParaRPr sz="3400">
                        <a:latin typeface="Raleway"/>
                        <a:ea typeface="Raleway"/>
                        <a:cs typeface="Raleway"/>
                        <a:sym typeface="Raleway"/>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762525">
                <a:tc>
                  <a:txBody>
                    <a:bodyPr/>
                    <a:lstStyle/>
                    <a:p>
                      <a:pPr marL="0" lvl="0" indent="0" algn="ctr" rtl="0">
                        <a:spcBef>
                          <a:spcPts val="0"/>
                        </a:spcBef>
                        <a:spcAft>
                          <a:spcPts val="0"/>
                        </a:spcAft>
                        <a:buNone/>
                      </a:pPr>
                      <a:r>
                        <a:rPr lang="en" sz="2400" b="1">
                          <a:latin typeface="Raleway"/>
                          <a:ea typeface="Raleway"/>
                          <a:cs typeface="Raleway"/>
                          <a:sym typeface="Raleway"/>
                        </a:rPr>
                        <a:t>OVERALL</a:t>
                      </a:r>
                      <a:endParaRPr sz="2400" b="1">
                        <a:latin typeface="Raleway"/>
                        <a:ea typeface="Raleway"/>
                        <a:cs typeface="Raleway"/>
                        <a:sym typeface="Raleway"/>
                      </a:endParaRPr>
                    </a:p>
                  </a:txBody>
                  <a:tcPr marL="91425" marR="91425" marT="91425" marB="91425">
                    <a:lnR w="9525" cap="flat" cmpd="sng">
                      <a:solidFill>
                        <a:srgbClr val="9E9E9E"/>
                      </a:solidFill>
                      <a:prstDash val="solid"/>
                      <a:round/>
                      <a:headEnd type="none" w="sm" len="sm"/>
                      <a:tailEnd type="none" w="sm" len="sm"/>
                    </a:lnR>
                    <a:solidFill>
                      <a:srgbClr val="D9D9D9"/>
                    </a:solidFill>
                  </a:tcPr>
                </a:tc>
                <a:tc>
                  <a:txBody>
                    <a:bodyPr/>
                    <a:lstStyle/>
                    <a:p>
                      <a:pPr marL="0" lvl="0" indent="0" algn="ctr" rtl="0">
                        <a:spcBef>
                          <a:spcPts val="0"/>
                        </a:spcBef>
                        <a:spcAft>
                          <a:spcPts val="0"/>
                        </a:spcAft>
                        <a:buNone/>
                      </a:pPr>
                      <a:r>
                        <a:rPr lang="en" sz="3400">
                          <a:latin typeface="Raleway"/>
                          <a:ea typeface="Raleway"/>
                          <a:cs typeface="Raleway"/>
                          <a:sym typeface="Raleway"/>
                        </a:rPr>
                        <a:t>50%</a:t>
                      </a:r>
                      <a:endParaRPr sz="3400">
                        <a:latin typeface="Raleway"/>
                        <a:ea typeface="Raleway"/>
                        <a:cs typeface="Raleway"/>
                        <a:sym typeface="Raleway"/>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FF00"/>
                    </a:solidFill>
                  </a:tcPr>
                </a:tc>
                <a:tc>
                  <a:txBody>
                    <a:bodyPr/>
                    <a:lstStyle/>
                    <a:p>
                      <a:pPr marL="0" lvl="0" indent="0" algn="ctr" rtl="0">
                        <a:spcBef>
                          <a:spcPts val="0"/>
                        </a:spcBef>
                        <a:spcAft>
                          <a:spcPts val="0"/>
                        </a:spcAft>
                        <a:buNone/>
                      </a:pPr>
                      <a:r>
                        <a:rPr lang="en" sz="3400">
                          <a:latin typeface="Raleway"/>
                          <a:ea typeface="Raleway"/>
                          <a:cs typeface="Raleway"/>
                          <a:sym typeface="Raleway"/>
                        </a:rPr>
                        <a:t>70%</a:t>
                      </a:r>
                      <a:endParaRPr sz="3400">
                        <a:latin typeface="Raleway"/>
                        <a:ea typeface="Raleway"/>
                        <a:cs typeface="Raleway"/>
                        <a:sym typeface="Raleway"/>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00"/>
                    </a:solidFill>
                  </a:tcPr>
                </a:tc>
                <a:tc>
                  <a:txBody>
                    <a:bodyPr/>
                    <a:lstStyle/>
                    <a:p>
                      <a:pPr marL="0" lvl="0" indent="0" algn="ctr" rtl="0">
                        <a:spcBef>
                          <a:spcPts val="0"/>
                        </a:spcBef>
                        <a:spcAft>
                          <a:spcPts val="0"/>
                        </a:spcAft>
                        <a:buNone/>
                      </a:pPr>
                      <a:r>
                        <a:rPr lang="en" sz="3400">
                          <a:latin typeface="Raleway"/>
                          <a:ea typeface="Raleway"/>
                          <a:cs typeface="Raleway"/>
                          <a:sym typeface="Raleway"/>
                        </a:rPr>
                        <a:t>88%</a:t>
                      </a:r>
                      <a:endParaRPr sz="3400">
                        <a:latin typeface="Raleway"/>
                        <a:ea typeface="Raleway"/>
                        <a:cs typeface="Raleway"/>
                        <a:sym typeface="Raleway"/>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00"/>
                    </a:solidFill>
                  </a:tcPr>
                </a:tc>
                <a:extLst>
                  <a:ext uri="{0D108BD9-81ED-4DB2-BD59-A6C34878D82A}">
                    <a16:rowId xmlns:a16="http://schemas.microsoft.com/office/drawing/2014/main" val="10004"/>
                  </a:ext>
                </a:extLst>
              </a:tr>
            </a:tbl>
          </a:graphicData>
        </a:graphic>
      </p:graphicFrame>
      <p:sp>
        <p:nvSpPr>
          <p:cNvPr id="475" name="Google Shape;475;p63"/>
          <p:cNvSpPr/>
          <p:nvPr/>
        </p:nvSpPr>
        <p:spPr>
          <a:xfrm>
            <a:off x="2509775" y="1890850"/>
            <a:ext cx="1852500" cy="62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3"/>
          <p:cNvSpPr/>
          <p:nvPr/>
        </p:nvSpPr>
        <p:spPr>
          <a:xfrm>
            <a:off x="2509775" y="2668938"/>
            <a:ext cx="1852500" cy="62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3"/>
          <p:cNvSpPr/>
          <p:nvPr/>
        </p:nvSpPr>
        <p:spPr>
          <a:xfrm>
            <a:off x="2509775" y="3429675"/>
            <a:ext cx="1885800" cy="625200"/>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9"/>
          <p:cNvSpPr txBox="1">
            <a:spLocks noGrp="1"/>
          </p:cNvSpPr>
          <p:nvPr>
            <p:ph type="ctrTitle"/>
          </p:nvPr>
        </p:nvSpPr>
        <p:spPr>
          <a:xfrm>
            <a:off x="255600" y="1097225"/>
            <a:ext cx="8520600" cy="23898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8900" b="1">
                <a:solidFill>
                  <a:srgbClr val="CC0000"/>
                </a:solidFill>
                <a:latin typeface="Oswald"/>
                <a:ea typeface="Oswald"/>
                <a:cs typeface="Oswald"/>
                <a:sym typeface="Oswald"/>
              </a:rPr>
              <a:t>Q2 LA Data</a:t>
            </a:r>
            <a:endParaRPr sz="8900" b="1">
              <a:solidFill>
                <a:srgbClr val="CC0000"/>
              </a:solidFill>
              <a:latin typeface="Oswald"/>
              <a:ea typeface="Oswald"/>
              <a:cs typeface="Oswald"/>
              <a:sym typeface="Oswa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64"/>
          <p:cNvSpPr txBox="1">
            <a:spLocks noGrp="1"/>
          </p:cNvSpPr>
          <p:nvPr>
            <p:ph type="title"/>
          </p:nvPr>
        </p:nvSpPr>
        <p:spPr>
          <a:xfrm>
            <a:off x="311700" y="2799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Raleway"/>
                <a:ea typeface="Raleway"/>
                <a:cs typeface="Raleway"/>
                <a:sym typeface="Raleway"/>
              </a:rPr>
              <a:t>Y1 GPA (Cumulative)</a:t>
            </a:r>
            <a:endParaRPr sz="3020" b="1">
              <a:solidFill>
                <a:srgbClr val="CC0000"/>
              </a:solidFill>
              <a:latin typeface="Raleway"/>
              <a:ea typeface="Raleway"/>
              <a:cs typeface="Raleway"/>
              <a:sym typeface="Raleway"/>
            </a:endParaRPr>
          </a:p>
        </p:txBody>
      </p:sp>
      <p:pic>
        <p:nvPicPr>
          <p:cNvPr id="483" name="Google Shape;483;p64"/>
          <p:cNvPicPr preferRelativeResize="0"/>
          <p:nvPr/>
        </p:nvPicPr>
        <p:blipFill>
          <a:blip r:embed="rId3">
            <a:alphaModFix/>
          </a:blip>
          <a:stretch>
            <a:fillRect/>
          </a:stretch>
        </p:blipFill>
        <p:spPr>
          <a:xfrm>
            <a:off x="8113650" y="0"/>
            <a:ext cx="1030349" cy="1216150"/>
          </a:xfrm>
          <a:prstGeom prst="rect">
            <a:avLst/>
          </a:prstGeom>
          <a:noFill/>
          <a:ln>
            <a:noFill/>
          </a:ln>
        </p:spPr>
      </p:pic>
      <p:graphicFrame>
        <p:nvGraphicFramePr>
          <p:cNvPr id="484" name="Google Shape;484;p64"/>
          <p:cNvGraphicFramePr/>
          <p:nvPr/>
        </p:nvGraphicFramePr>
        <p:xfrm>
          <a:off x="461775" y="1064400"/>
          <a:ext cx="3000000" cy="3000000"/>
        </p:xfrm>
        <a:graphic>
          <a:graphicData uri="http://schemas.openxmlformats.org/drawingml/2006/table">
            <a:tbl>
              <a:tblPr>
                <a:noFill/>
                <a:tableStyleId>{3943089E-0070-4480-AA3F-DC2B1CBA2EA7}</a:tableStyleId>
              </a:tblPr>
              <a:tblGrid>
                <a:gridCol w="1993300">
                  <a:extLst>
                    <a:ext uri="{9D8B030D-6E8A-4147-A177-3AD203B41FA5}">
                      <a16:colId xmlns:a16="http://schemas.microsoft.com/office/drawing/2014/main" val="20000"/>
                    </a:ext>
                  </a:extLst>
                </a:gridCol>
                <a:gridCol w="1993300">
                  <a:extLst>
                    <a:ext uri="{9D8B030D-6E8A-4147-A177-3AD203B41FA5}">
                      <a16:colId xmlns:a16="http://schemas.microsoft.com/office/drawing/2014/main" val="20001"/>
                    </a:ext>
                  </a:extLst>
                </a:gridCol>
                <a:gridCol w="1993300">
                  <a:extLst>
                    <a:ext uri="{9D8B030D-6E8A-4147-A177-3AD203B41FA5}">
                      <a16:colId xmlns:a16="http://schemas.microsoft.com/office/drawing/2014/main" val="20002"/>
                    </a:ext>
                  </a:extLst>
                </a:gridCol>
                <a:gridCol w="1993300">
                  <a:extLst>
                    <a:ext uri="{9D8B030D-6E8A-4147-A177-3AD203B41FA5}">
                      <a16:colId xmlns:a16="http://schemas.microsoft.com/office/drawing/2014/main" val="20003"/>
                    </a:ext>
                  </a:extLst>
                </a:gridCol>
              </a:tblGrid>
              <a:tr h="762525">
                <a:tc>
                  <a:txBody>
                    <a:bodyPr/>
                    <a:lstStyle/>
                    <a:p>
                      <a:pPr marL="0" lvl="0" indent="0" algn="ctr" rtl="0">
                        <a:spcBef>
                          <a:spcPts val="0"/>
                        </a:spcBef>
                        <a:spcAft>
                          <a:spcPts val="0"/>
                        </a:spcAft>
                        <a:buNone/>
                      </a:pPr>
                      <a:endParaRPr sz="2400">
                        <a:latin typeface="Raleway"/>
                        <a:ea typeface="Raleway"/>
                        <a:cs typeface="Raleway"/>
                        <a:sym typeface="Raleway"/>
                      </a:endParaRPr>
                    </a:p>
                  </a:txBody>
                  <a:tcPr marL="91425" marR="91425" marT="91425" marB="91425">
                    <a:solidFill>
                      <a:srgbClr val="000000"/>
                    </a:solidFill>
                  </a:tcPr>
                </a:tc>
                <a:tc>
                  <a:txBody>
                    <a:bodyPr/>
                    <a:lstStyle/>
                    <a:p>
                      <a:pPr marL="0" lvl="0" indent="0" algn="ctr" rtl="0">
                        <a:spcBef>
                          <a:spcPts val="0"/>
                        </a:spcBef>
                        <a:spcAft>
                          <a:spcPts val="0"/>
                        </a:spcAft>
                        <a:buNone/>
                      </a:pPr>
                      <a:r>
                        <a:rPr lang="en" sz="2400" b="1">
                          <a:latin typeface="Raleway"/>
                          <a:ea typeface="Raleway"/>
                          <a:cs typeface="Raleway"/>
                          <a:sym typeface="Raleway"/>
                        </a:rPr>
                        <a:t>50% &gt; 3.0</a:t>
                      </a:r>
                      <a:endParaRPr sz="2400" b="1">
                        <a:latin typeface="Raleway"/>
                        <a:ea typeface="Raleway"/>
                        <a:cs typeface="Raleway"/>
                        <a:sym typeface="Raleway"/>
                      </a:endParaRPr>
                    </a:p>
                  </a:txBody>
                  <a:tcPr marL="91425" marR="91425" marT="91425" marB="91425">
                    <a:solidFill>
                      <a:srgbClr val="D9D9D9"/>
                    </a:solidFill>
                  </a:tcPr>
                </a:tc>
                <a:tc>
                  <a:txBody>
                    <a:bodyPr/>
                    <a:lstStyle/>
                    <a:p>
                      <a:pPr marL="0" lvl="0" indent="0" algn="ctr" rtl="0">
                        <a:spcBef>
                          <a:spcPts val="0"/>
                        </a:spcBef>
                        <a:spcAft>
                          <a:spcPts val="0"/>
                        </a:spcAft>
                        <a:buNone/>
                      </a:pPr>
                      <a:r>
                        <a:rPr lang="en" sz="2400" b="1">
                          <a:latin typeface="Raleway"/>
                          <a:ea typeface="Raleway"/>
                          <a:cs typeface="Raleway"/>
                          <a:sym typeface="Raleway"/>
                        </a:rPr>
                        <a:t>75% &gt; 2.5</a:t>
                      </a:r>
                      <a:endParaRPr sz="2400" b="1">
                        <a:latin typeface="Raleway"/>
                        <a:ea typeface="Raleway"/>
                        <a:cs typeface="Raleway"/>
                        <a:sym typeface="Raleway"/>
                      </a:endParaRPr>
                    </a:p>
                  </a:txBody>
                  <a:tcPr marL="91425" marR="91425" marT="91425" marB="91425">
                    <a:solidFill>
                      <a:srgbClr val="D9D9D9"/>
                    </a:solidFill>
                  </a:tcPr>
                </a:tc>
                <a:tc>
                  <a:txBody>
                    <a:bodyPr/>
                    <a:lstStyle/>
                    <a:p>
                      <a:pPr marL="0" lvl="0" indent="0" algn="ctr" rtl="0">
                        <a:spcBef>
                          <a:spcPts val="0"/>
                        </a:spcBef>
                        <a:spcAft>
                          <a:spcPts val="0"/>
                        </a:spcAft>
                        <a:buNone/>
                      </a:pPr>
                      <a:r>
                        <a:rPr lang="en" sz="2400" b="1">
                          <a:latin typeface="Raleway"/>
                          <a:ea typeface="Raleway"/>
                          <a:cs typeface="Raleway"/>
                          <a:sym typeface="Raleway"/>
                        </a:rPr>
                        <a:t>90% &gt; 2.0</a:t>
                      </a:r>
                      <a:endParaRPr sz="2400" b="1">
                        <a:latin typeface="Raleway"/>
                        <a:ea typeface="Raleway"/>
                        <a:cs typeface="Raleway"/>
                        <a:sym typeface="Raleway"/>
                      </a:endParaRPr>
                    </a:p>
                  </a:txBody>
                  <a:tcPr marL="91425" marR="91425" marT="91425" marB="91425">
                    <a:solidFill>
                      <a:srgbClr val="D9D9D9"/>
                    </a:solidFill>
                  </a:tcPr>
                </a:tc>
                <a:extLst>
                  <a:ext uri="{0D108BD9-81ED-4DB2-BD59-A6C34878D82A}">
                    <a16:rowId xmlns:a16="http://schemas.microsoft.com/office/drawing/2014/main" val="10000"/>
                  </a:ext>
                </a:extLst>
              </a:tr>
              <a:tr h="762525">
                <a:tc>
                  <a:txBody>
                    <a:bodyPr/>
                    <a:lstStyle/>
                    <a:p>
                      <a:pPr marL="0" lvl="0" indent="0" algn="ctr" rtl="0">
                        <a:spcBef>
                          <a:spcPts val="0"/>
                        </a:spcBef>
                        <a:spcAft>
                          <a:spcPts val="0"/>
                        </a:spcAft>
                        <a:buNone/>
                      </a:pPr>
                      <a:r>
                        <a:rPr lang="en" sz="2400" b="1">
                          <a:latin typeface="Raleway"/>
                          <a:ea typeface="Raleway"/>
                          <a:cs typeface="Raleway"/>
                          <a:sym typeface="Raleway"/>
                        </a:rPr>
                        <a:t>9th Grade</a:t>
                      </a:r>
                      <a:endParaRPr sz="2400" b="1">
                        <a:latin typeface="Raleway"/>
                        <a:ea typeface="Raleway"/>
                        <a:cs typeface="Raleway"/>
                        <a:sym typeface="Raleway"/>
                      </a:endParaRPr>
                    </a:p>
                  </a:txBody>
                  <a:tcPr marL="91425" marR="91425" marT="91425" marB="91425">
                    <a:solidFill>
                      <a:srgbClr val="D9D9D9"/>
                    </a:solidFill>
                  </a:tcPr>
                </a:tc>
                <a:tc>
                  <a:txBody>
                    <a:bodyPr/>
                    <a:lstStyle/>
                    <a:p>
                      <a:pPr marL="0" lvl="0" indent="0" algn="ctr" rtl="0">
                        <a:spcBef>
                          <a:spcPts val="0"/>
                        </a:spcBef>
                        <a:spcAft>
                          <a:spcPts val="0"/>
                        </a:spcAft>
                        <a:buNone/>
                      </a:pPr>
                      <a:r>
                        <a:rPr lang="en" sz="3400">
                          <a:latin typeface="Raleway"/>
                          <a:ea typeface="Raleway"/>
                          <a:cs typeface="Raleway"/>
                          <a:sym typeface="Raleway"/>
                        </a:rPr>
                        <a:t>57%</a:t>
                      </a:r>
                      <a:endParaRPr sz="3400">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3400">
                          <a:latin typeface="Raleway"/>
                          <a:ea typeface="Raleway"/>
                          <a:cs typeface="Raleway"/>
                          <a:sym typeface="Raleway"/>
                        </a:rPr>
                        <a:t>79%</a:t>
                      </a:r>
                      <a:endParaRPr sz="3400">
                        <a:latin typeface="Raleway"/>
                        <a:ea typeface="Raleway"/>
                        <a:cs typeface="Raleway"/>
                        <a:sym typeface="Raleway"/>
                      </a:endParaRPr>
                    </a:p>
                  </a:txBody>
                  <a:tcPr marL="91425" marR="91425" marT="91425" marB="91425"/>
                </a:tc>
                <a:tc>
                  <a:txBody>
                    <a:bodyPr/>
                    <a:lstStyle/>
                    <a:p>
                      <a:pPr marL="0" lvl="0" indent="0" algn="ctr" rtl="0">
                        <a:spcBef>
                          <a:spcPts val="0"/>
                        </a:spcBef>
                        <a:spcAft>
                          <a:spcPts val="0"/>
                        </a:spcAft>
                        <a:buNone/>
                      </a:pPr>
                      <a:r>
                        <a:rPr lang="en" sz="3400">
                          <a:latin typeface="Raleway"/>
                          <a:ea typeface="Raleway"/>
                          <a:cs typeface="Raleway"/>
                          <a:sym typeface="Raleway"/>
                        </a:rPr>
                        <a:t>91%</a:t>
                      </a:r>
                      <a:endParaRPr sz="3400">
                        <a:latin typeface="Raleway"/>
                        <a:ea typeface="Raleway"/>
                        <a:cs typeface="Raleway"/>
                        <a:sym typeface="Raleway"/>
                      </a:endParaRPr>
                    </a:p>
                  </a:txBody>
                  <a:tcPr marL="91425" marR="91425" marT="91425" marB="91425"/>
                </a:tc>
                <a:extLst>
                  <a:ext uri="{0D108BD9-81ED-4DB2-BD59-A6C34878D82A}">
                    <a16:rowId xmlns:a16="http://schemas.microsoft.com/office/drawing/2014/main" val="10001"/>
                  </a:ext>
                </a:extLst>
              </a:tr>
              <a:tr h="762525">
                <a:tc>
                  <a:txBody>
                    <a:bodyPr/>
                    <a:lstStyle/>
                    <a:p>
                      <a:pPr marL="0" lvl="0" indent="0" algn="ctr" rtl="0">
                        <a:spcBef>
                          <a:spcPts val="0"/>
                        </a:spcBef>
                        <a:spcAft>
                          <a:spcPts val="0"/>
                        </a:spcAft>
                        <a:buNone/>
                      </a:pPr>
                      <a:r>
                        <a:rPr lang="en" sz="2400" b="1">
                          <a:latin typeface="Raleway"/>
                          <a:ea typeface="Raleway"/>
                          <a:cs typeface="Raleway"/>
                          <a:sym typeface="Raleway"/>
                        </a:rPr>
                        <a:t>10th Grade</a:t>
                      </a:r>
                      <a:endParaRPr sz="2400" b="1">
                        <a:latin typeface="Raleway"/>
                        <a:ea typeface="Raleway"/>
                        <a:cs typeface="Raleway"/>
                        <a:sym typeface="Raleway"/>
                      </a:endParaRPr>
                    </a:p>
                  </a:txBody>
                  <a:tcPr marL="91425" marR="91425" marT="91425" marB="91425">
                    <a:solidFill>
                      <a:srgbClr val="D9D9D9"/>
                    </a:solidFill>
                  </a:tcPr>
                </a:tc>
                <a:tc>
                  <a:txBody>
                    <a:bodyPr/>
                    <a:lstStyle/>
                    <a:p>
                      <a:pPr marL="0" lvl="0" indent="0" algn="ctr" rtl="0">
                        <a:spcBef>
                          <a:spcPts val="0"/>
                        </a:spcBef>
                        <a:spcAft>
                          <a:spcPts val="0"/>
                        </a:spcAft>
                        <a:buNone/>
                      </a:pPr>
                      <a:r>
                        <a:rPr lang="en" sz="3400">
                          <a:latin typeface="Raleway"/>
                          <a:ea typeface="Raleway"/>
                          <a:cs typeface="Raleway"/>
                          <a:sym typeface="Raleway"/>
                        </a:rPr>
                        <a:t>48%</a:t>
                      </a:r>
                      <a:endParaRPr sz="3400">
                        <a:latin typeface="Raleway"/>
                        <a:ea typeface="Raleway"/>
                        <a:cs typeface="Raleway"/>
                        <a:sym typeface="Raleway"/>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3400">
                          <a:latin typeface="Raleway"/>
                          <a:ea typeface="Raleway"/>
                          <a:cs typeface="Raleway"/>
                          <a:sym typeface="Raleway"/>
                        </a:rPr>
                        <a:t>72%</a:t>
                      </a:r>
                      <a:endParaRPr sz="3400">
                        <a:latin typeface="Raleway"/>
                        <a:ea typeface="Raleway"/>
                        <a:cs typeface="Raleway"/>
                        <a:sym typeface="Raleway"/>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3400">
                          <a:latin typeface="Raleway"/>
                          <a:ea typeface="Raleway"/>
                          <a:cs typeface="Raleway"/>
                          <a:sym typeface="Raleway"/>
                        </a:rPr>
                        <a:t>91%</a:t>
                      </a:r>
                      <a:endParaRPr sz="3400">
                        <a:latin typeface="Raleway"/>
                        <a:ea typeface="Raleway"/>
                        <a:cs typeface="Raleway"/>
                        <a:sym typeface="Raleway"/>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784175">
                <a:tc>
                  <a:txBody>
                    <a:bodyPr/>
                    <a:lstStyle/>
                    <a:p>
                      <a:pPr marL="0" lvl="0" indent="0" algn="ctr" rtl="0">
                        <a:spcBef>
                          <a:spcPts val="0"/>
                        </a:spcBef>
                        <a:spcAft>
                          <a:spcPts val="0"/>
                        </a:spcAft>
                        <a:buNone/>
                      </a:pPr>
                      <a:r>
                        <a:rPr lang="en" sz="2400" b="1">
                          <a:latin typeface="Raleway"/>
                          <a:ea typeface="Raleway"/>
                          <a:cs typeface="Raleway"/>
                          <a:sym typeface="Raleway"/>
                        </a:rPr>
                        <a:t>11th Grade</a:t>
                      </a:r>
                      <a:endParaRPr sz="2400" b="1">
                        <a:latin typeface="Raleway"/>
                        <a:ea typeface="Raleway"/>
                        <a:cs typeface="Raleway"/>
                        <a:sym typeface="Raleway"/>
                      </a:endParaRPr>
                    </a:p>
                  </a:txBody>
                  <a:tcPr marL="91425" marR="91425" marT="91425" marB="91425">
                    <a:solidFill>
                      <a:srgbClr val="D9D9D9"/>
                    </a:solidFill>
                  </a:tcPr>
                </a:tc>
                <a:tc>
                  <a:txBody>
                    <a:bodyPr/>
                    <a:lstStyle/>
                    <a:p>
                      <a:pPr marL="0" lvl="0" indent="0" algn="ctr" rtl="0">
                        <a:spcBef>
                          <a:spcPts val="0"/>
                        </a:spcBef>
                        <a:spcAft>
                          <a:spcPts val="0"/>
                        </a:spcAft>
                        <a:buNone/>
                      </a:pPr>
                      <a:r>
                        <a:rPr lang="en" sz="3400">
                          <a:latin typeface="Raleway"/>
                          <a:ea typeface="Raleway"/>
                          <a:cs typeface="Raleway"/>
                          <a:sym typeface="Raleway"/>
                        </a:rPr>
                        <a:t>54%</a:t>
                      </a:r>
                      <a:endParaRPr sz="3400">
                        <a:latin typeface="Raleway"/>
                        <a:ea typeface="Raleway"/>
                        <a:cs typeface="Raleway"/>
                        <a:sym typeface="Raleway"/>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3400">
                          <a:latin typeface="Raleway"/>
                          <a:ea typeface="Raleway"/>
                          <a:cs typeface="Raleway"/>
                          <a:sym typeface="Raleway"/>
                        </a:rPr>
                        <a:t>74%</a:t>
                      </a:r>
                      <a:endParaRPr sz="3400">
                        <a:latin typeface="Raleway"/>
                        <a:ea typeface="Raleway"/>
                        <a:cs typeface="Raleway"/>
                        <a:sym typeface="Raleway"/>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3400">
                          <a:latin typeface="Raleway"/>
                          <a:ea typeface="Raleway"/>
                          <a:cs typeface="Raleway"/>
                          <a:sym typeface="Raleway"/>
                        </a:rPr>
                        <a:t>89%</a:t>
                      </a:r>
                      <a:endParaRPr sz="3400">
                        <a:latin typeface="Raleway"/>
                        <a:ea typeface="Raleway"/>
                        <a:cs typeface="Raleway"/>
                        <a:sym typeface="Raleway"/>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762525">
                <a:tc>
                  <a:txBody>
                    <a:bodyPr/>
                    <a:lstStyle/>
                    <a:p>
                      <a:pPr marL="0" lvl="0" indent="0" algn="ctr" rtl="0">
                        <a:spcBef>
                          <a:spcPts val="0"/>
                        </a:spcBef>
                        <a:spcAft>
                          <a:spcPts val="0"/>
                        </a:spcAft>
                        <a:buNone/>
                      </a:pPr>
                      <a:r>
                        <a:rPr lang="en" sz="2400" b="1">
                          <a:latin typeface="Raleway"/>
                          <a:ea typeface="Raleway"/>
                          <a:cs typeface="Raleway"/>
                          <a:sym typeface="Raleway"/>
                        </a:rPr>
                        <a:t>OVERALL</a:t>
                      </a:r>
                      <a:endParaRPr sz="2400" b="1">
                        <a:latin typeface="Raleway"/>
                        <a:ea typeface="Raleway"/>
                        <a:cs typeface="Raleway"/>
                        <a:sym typeface="Raleway"/>
                      </a:endParaRPr>
                    </a:p>
                  </a:txBody>
                  <a:tcPr marL="91425" marR="91425" marT="91425" marB="91425">
                    <a:lnR w="9525" cap="flat" cmpd="sng">
                      <a:solidFill>
                        <a:srgbClr val="9E9E9E"/>
                      </a:solidFill>
                      <a:prstDash val="solid"/>
                      <a:round/>
                      <a:headEnd type="none" w="sm" len="sm"/>
                      <a:tailEnd type="none" w="sm" len="sm"/>
                    </a:lnR>
                    <a:solidFill>
                      <a:srgbClr val="D9D9D9"/>
                    </a:solidFill>
                  </a:tcPr>
                </a:tc>
                <a:tc>
                  <a:txBody>
                    <a:bodyPr/>
                    <a:lstStyle/>
                    <a:p>
                      <a:pPr marL="0" lvl="0" indent="0" algn="ctr" rtl="0">
                        <a:spcBef>
                          <a:spcPts val="0"/>
                        </a:spcBef>
                        <a:spcAft>
                          <a:spcPts val="0"/>
                        </a:spcAft>
                        <a:buNone/>
                      </a:pPr>
                      <a:r>
                        <a:rPr lang="en" sz="3400">
                          <a:latin typeface="Raleway"/>
                          <a:ea typeface="Raleway"/>
                          <a:cs typeface="Raleway"/>
                          <a:sym typeface="Raleway"/>
                        </a:rPr>
                        <a:t>53%</a:t>
                      </a:r>
                      <a:endParaRPr sz="3400">
                        <a:latin typeface="Raleway"/>
                        <a:ea typeface="Raleway"/>
                        <a:cs typeface="Raleway"/>
                        <a:sym typeface="Raleway"/>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FF00"/>
                    </a:solidFill>
                  </a:tcPr>
                </a:tc>
                <a:tc>
                  <a:txBody>
                    <a:bodyPr/>
                    <a:lstStyle/>
                    <a:p>
                      <a:pPr marL="0" lvl="0" indent="0" algn="ctr" rtl="0">
                        <a:spcBef>
                          <a:spcPts val="0"/>
                        </a:spcBef>
                        <a:spcAft>
                          <a:spcPts val="0"/>
                        </a:spcAft>
                        <a:buNone/>
                      </a:pPr>
                      <a:r>
                        <a:rPr lang="en" sz="3400">
                          <a:latin typeface="Raleway"/>
                          <a:ea typeface="Raleway"/>
                          <a:cs typeface="Raleway"/>
                          <a:sym typeface="Raleway"/>
                        </a:rPr>
                        <a:t>76%</a:t>
                      </a:r>
                      <a:endParaRPr sz="3400">
                        <a:latin typeface="Raleway"/>
                        <a:ea typeface="Raleway"/>
                        <a:cs typeface="Raleway"/>
                        <a:sym typeface="Raleway"/>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FF00"/>
                    </a:solidFill>
                  </a:tcPr>
                </a:tc>
                <a:tc>
                  <a:txBody>
                    <a:bodyPr/>
                    <a:lstStyle/>
                    <a:p>
                      <a:pPr marL="0" lvl="0" indent="0" algn="ctr" rtl="0">
                        <a:spcBef>
                          <a:spcPts val="0"/>
                        </a:spcBef>
                        <a:spcAft>
                          <a:spcPts val="0"/>
                        </a:spcAft>
                        <a:buNone/>
                      </a:pPr>
                      <a:r>
                        <a:rPr lang="en" sz="3400">
                          <a:latin typeface="Raleway"/>
                          <a:ea typeface="Raleway"/>
                          <a:cs typeface="Raleway"/>
                          <a:sym typeface="Raleway"/>
                        </a:rPr>
                        <a:t>91%</a:t>
                      </a:r>
                      <a:endParaRPr sz="3400">
                        <a:latin typeface="Raleway"/>
                        <a:ea typeface="Raleway"/>
                        <a:cs typeface="Raleway"/>
                        <a:sym typeface="Raleway"/>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FF00"/>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489"/>
        <p:cNvGrpSpPr/>
        <p:nvPr/>
      </p:nvGrpSpPr>
      <p:grpSpPr>
        <a:xfrm>
          <a:off x="0" y="0"/>
          <a:ext cx="0" cy="0"/>
          <a:chOff x="0" y="0"/>
          <a:chExt cx="0" cy="0"/>
        </a:xfrm>
      </p:grpSpPr>
      <p:sp>
        <p:nvSpPr>
          <p:cNvPr id="490" name="Google Shape;490;p6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1400"/>
              <a:buNone/>
            </a:pPr>
            <a:endParaRPr/>
          </a:p>
        </p:txBody>
      </p:sp>
      <p:sp>
        <p:nvSpPr>
          <p:cNvPr id="491" name="Google Shape;491;p6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p>
            <a:pPr marL="0" lvl="0" indent="0" algn="ctr" rtl="0">
              <a:lnSpc>
                <a:spcPct val="115000"/>
              </a:lnSpc>
              <a:spcBef>
                <a:spcPts val="0"/>
              </a:spcBef>
              <a:spcAft>
                <a:spcPts val="0"/>
              </a:spcAft>
              <a:buClr>
                <a:schemeClr val="dk1"/>
              </a:buClr>
              <a:buSzPts val="1100"/>
              <a:buFont typeface="Arial"/>
              <a:buNone/>
            </a:pPr>
            <a:r>
              <a:rPr lang="en" sz="2200">
                <a:solidFill>
                  <a:schemeClr val="dk1"/>
                </a:solidFill>
              </a:rPr>
              <a:t>While we know that schools are complex organizations and that a lot goes into running an effective school, the themes and goals outlined are the most mission-critical priorities over the next 4 years. </a:t>
            </a:r>
            <a:r>
              <a:rPr lang="en" sz="2200" b="1">
                <a:solidFill>
                  <a:schemeClr val="dk1"/>
                </a:solidFill>
              </a:rPr>
              <a:t>We believe that by getting these three themes right, we will be one step closer to fulfilling our mission of preparing our students for post-secondary success.</a:t>
            </a:r>
            <a:r>
              <a:rPr lang="en" sz="2200">
                <a:solidFill>
                  <a:schemeClr val="dk1"/>
                </a:solidFill>
              </a:rPr>
              <a:t> </a:t>
            </a:r>
            <a:endParaRPr sz="2200">
              <a:solidFill>
                <a:schemeClr val="dk1"/>
              </a:solidFill>
            </a:endParaRPr>
          </a:p>
          <a:p>
            <a:pPr marL="457200" lvl="0" indent="0" algn="ctr" rtl="0">
              <a:lnSpc>
                <a:spcPct val="100000"/>
              </a:lnSpc>
              <a:spcBef>
                <a:spcPts val="0"/>
              </a:spcBef>
              <a:spcAft>
                <a:spcPts val="0"/>
              </a:spcAft>
              <a:buNone/>
            </a:pPr>
            <a:endParaRPr sz="2900">
              <a:solidFill>
                <a:schemeClr val="dk1"/>
              </a:solidFill>
            </a:endParaRPr>
          </a:p>
        </p:txBody>
      </p:sp>
      <p:sp>
        <p:nvSpPr>
          <p:cNvPr id="492" name="Google Shape;492;p65"/>
          <p:cNvSpPr txBox="1"/>
          <p:nvPr/>
        </p:nvSpPr>
        <p:spPr>
          <a:xfrm>
            <a:off x="628650" y="273844"/>
            <a:ext cx="8073600" cy="1078800"/>
          </a:xfrm>
          <a:prstGeom prst="rect">
            <a:avLst/>
          </a:prstGeom>
          <a:solidFill>
            <a:srgbClr val="C71D39"/>
          </a:solid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 sz="3300">
                <a:solidFill>
                  <a:schemeClr val="lt1"/>
                </a:solidFill>
                <a:latin typeface="Cambria"/>
                <a:ea typeface="Cambria"/>
                <a:cs typeface="Cambria"/>
                <a:sym typeface="Cambria"/>
              </a:rPr>
              <a:t>LACS Strategic Plan 2023-2027 </a:t>
            </a:r>
            <a:endParaRPr sz="1100"/>
          </a:p>
        </p:txBody>
      </p:sp>
      <p:sp>
        <p:nvSpPr>
          <p:cNvPr id="493" name="Google Shape;493;p65"/>
          <p:cNvSpPr/>
          <p:nvPr/>
        </p:nvSpPr>
        <p:spPr>
          <a:xfrm>
            <a:off x="4484115" y="2456334"/>
            <a:ext cx="175800" cy="230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a:t>
            </a:r>
            <a:endParaRPr sz="1100"/>
          </a:p>
        </p:txBody>
      </p:sp>
      <p:sp>
        <p:nvSpPr>
          <p:cNvPr id="494" name="Google Shape;494;p65"/>
          <p:cNvSpPr/>
          <p:nvPr/>
        </p:nvSpPr>
        <p:spPr>
          <a:xfrm>
            <a:off x="4484115" y="2456334"/>
            <a:ext cx="175800" cy="230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a:t>
            </a:r>
            <a:endParaRPr sz="1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0"/>
          <p:cNvSpPr txBox="1">
            <a:spLocks noGrp="1"/>
          </p:cNvSpPr>
          <p:nvPr>
            <p:ph type="title" idx="4294967295"/>
          </p:nvPr>
        </p:nvSpPr>
        <p:spPr>
          <a:xfrm>
            <a:off x="191050" y="6925"/>
            <a:ext cx="8679900" cy="162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520" b="1">
                <a:solidFill>
                  <a:srgbClr val="CC0000"/>
                </a:solidFill>
                <a:latin typeface="Oswald"/>
                <a:ea typeface="Oswald"/>
                <a:cs typeface="Oswald"/>
                <a:sym typeface="Oswald"/>
              </a:rPr>
              <a:t>6G ELA IA2 - High Level Data</a:t>
            </a:r>
            <a:endParaRPr sz="3520" b="1">
              <a:solidFill>
                <a:srgbClr val="CC0000"/>
              </a:solidFill>
              <a:latin typeface="Oswald"/>
              <a:ea typeface="Oswald"/>
              <a:cs typeface="Oswald"/>
              <a:sym typeface="Oswald"/>
            </a:endParaRPr>
          </a:p>
        </p:txBody>
      </p:sp>
      <p:sp>
        <p:nvSpPr>
          <p:cNvPr id="113" name="Google Shape;113;p20"/>
          <p:cNvSpPr/>
          <p:nvPr/>
        </p:nvSpPr>
        <p:spPr>
          <a:xfrm>
            <a:off x="1061550" y="702025"/>
            <a:ext cx="7224600" cy="4110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100" b="1"/>
              <a:t>MCAS GOALS 6G = 30% M+E; &lt;25% NM</a:t>
            </a:r>
            <a:endParaRPr sz="2100" b="1"/>
          </a:p>
        </p:txBody>
      </p:sp>
      <p:graphicFrame>
        <p:nvGraphicFramePr>
          <p:cNvPr id="114" name="Google Shape;114;p20"/>
          <p:cNvGraphicFramePr/>
          <p:nvPr/>
        </p:nvGraphicFramePr>
        <p:xfrm>
          <a:off x="638650" y="1322563"/>
          <a:ext cx="3000000" cy="3000000"/>
        </p:xfrm>
        <a:graphic>
          <a:graphicData uri="http://schemas.openxmlformats.org/drawingml/2006/table">
            <a:tbl>
              <a:tblPr>
                <a:noFill/>
                <a:tableStyleId>{3943089E-0070-4480-AA3F-DC2B1CBA2EA7}</a:tableStyleId>
              </a:tblPr>
              <a:tblGrid>
                <a:gridCol w="1804750">
                  <a:extLst>
                    <a:ext uri="{9D8B030D-6E8A-4147-A177-3AD203B41FA5}">
                      <a16:colId xmlns:a16="http://schemas.microsoft.com/office/drawing/2014/main" val="20000"/>
                    </a:ext>
                  </a:extLst>
                </a:gridCol>
                <a:gridCol w="1804750">
                  <a:extLst>
                    <a:ext uri="{9D8B030D-6E8A-4147-A177-3AD203B41FA5}">
                      <a16:colId xmlns:a16="http://schemas.microsoft.com/office/drawing/2014/main" val="20001"/>
                    </a:ext>
                  </a:extLst>
                </a:gridCol>
              </a:tblGrid>
              <a:tr h="678550">
                <a:tc gridSpan="2">
                  <a:txBody>
                    <a:bodyPr/>
                    <a:lstStyle/>
                    <a:p>
                      <a:pPr marL="0" lvl="0" indent="0" algn="ctr" rtl="0">
                        <a:spcBef>
                          <a:spcPts val="0"/>
                        </a:spcBef>
                        <a:spcAft>
                          <a:spcPts val="0"/>
                        </a:spcAft>
                        <a:buNone/>
                      </a:pPr>
                      <a:r>
                        <a:rPr lang="en" sz="1500" b="1"/>
                        <a:t>Progress Towards 6G ELA MCAS Goals</a:t>
                      </a:r>
                      <a:endParaRPr sz="1500" b="1"/>
                    </a:p>
                  </a:txBody>
                  <a:tcPr marL="91425" marR="91425" marT="91425" marB="91425">
                    <a:solidFill>
                      <a:schemeClr val="lt1"/>
                    </a:solidFill>
                  </a:tcPr>
                </a:tc>
                <a:tc hMerge="1">
                  <a:txBody>
                    <a:bodyPr/>
                    <a:lstStyle/>
                    <a:p>
                      <a:endParaRPr lang="en-US"/>
                    </a:p>
                  </a:txBody>
                  <a:tcPr/>
                </a:tc>
                <a:extLst>
                  <a:ext uri="{0D108BD9-81ED-4DB2-BD59-A6C34878D82A}">
                    <a16:rowId xmlns:a16="http://schemas.microsoft.com/office/drawing/2014/main" val="10000"/>
                  </a:ext>
                </a:extLst>
              </a:tr>
              <a:tr h="703700">
                <a:tc>
                  <a:txBody>
                    <a:bodyPr/>
                    <a:lstStyle/>
                    <a:p>
                      <a:pPr marL="0" lvl="0" indent="0" algn="ctr" rtl="0">
                        <a:spcBef>
                          <a:spcPts val="0"/>
                        </a:spcBef>
                        <a:spcAft>
                          <a:spcPts val="0"/>
                        </a:spcAft>
                        <a:buNone/>
                      </a:pPr>
                      <a:r>
                        <a:rPr lang="en" sz="1600" b="1"/>
                        <a:t>M+E Goal - 30%</a:t>
                      </a:r>
                      <a:endParaRPr sz="1600" b="1"/>
                    </a:p>
                  </a:txBody>
                  <a:tcPr marL="91425" marR="91425" marT="91425" marB="91425"/>
                </a:tc>
                <a:tc>
                  <a:txBody>
                    <a:bodyPr/>
                    <a:lstStyle/>
                    <a:p>
                      <a:pPr marL="0" lvl="0" indent="0" algn="ctr" rtl="0">
                        <a:spcBef>
                          <a:spcPts val="0"/>
                        </a:spcBef>
                        <a:spcAft>
                          <a:spcPts val="0"/>
                        </a:spcAft>
                        <a:buNone/>
                      </a:pPr>
                      <a:r>
                        <a:rPr lang="en" sz="1600" b="1"/>
                        <a:t>NM Goal - &lt;25%</a:t>
                      </a:r>
                      <a:endParaRPr sz="1600" b="1"/>
                    </a:p>
                  </a:txBody>
                  <a:tcPr marL="91425" marR="91425" marT="91425" marB="91425"/>
                </a:tc>
                <a:extLst>
                  <a:ext uri="{0D108BD9-81ED-4DB2-BD59-A6C34878D82A}">
                    <a16:rowId xmlns:a16="http://schemas.microsoft.com/office/drawing/2014/main" val="10001"/>
                  </a:ext>
                </a:extLst>
              </a:tr>
              <a:tr h="767875">
                <a:tc>
                  <a:txBody>
                    <a:bodyPr/>
                    <a:lstStyle/>
                    <a:p>
                      <a:pPr marL="0" lvl="0" indent="0" algn="ctr" rtl="0">
                        <a:spcBef>
                          <a:spcPts val="0"/>
                        </a:spcBef>
                        <a:spcAft>
                          <a:spcPts val="0"/>
                        </a:spcAft>
                        <a:buNone/>
                      </a:pPr>
                      <a:r>
                        <a:rPr lang="en" sz="1600"/>
                        <a:t>IA#1 M+E - 12% → </a:t>
                      </a:r>
                      <a:r>
                        <a:rPr lang="en" sz="1600" i="1"/>
                        <a:t>off track</a:t>
                      </a:r>
                      <a:endParaRPr sz="1600" i="1"/>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 sz="1600">
                          <a:solidFill>
                            <a:schemeClr val="dk1"/>
                          </a:solidFill>
                        </a:rPr>
                        <a:t>IA#1 NM - 41% → </a:t>
                      </a:r>
                      <a:r>
                        <a:rPr lang="en" sz="1600" i="1">
                          <a:solidFill>
                            <a:schemeClr val="dk1"/>
                          </a:solidFill>
                        </a:rPr>
                        <a:t>off track</a:t>
                      </a:r>
                      <a:endParaRPr sz="1600"/>
                    </a:p>
                  </a:txBody>
                  <a:tcPr marL="91425" marR="91425" marT="91425" marB="91425"/>
                </a:tc>
                <a:extLst>
                  <a:ext uri="{0D108BD9-81ED-4DB2-BD59-A6C34878D82A}">
                    <a16:rowId xmlns:a16="http://schemas.microsoft.com/office/drawing/2014/main" val="10002"/>
                  </a:ext>
                </a:extLst>
              </a:tr>
              <a:tr h="767875">
                <a:tc>
                  <a:txBody>
                    <a:bodyPr/>
                    <a:lstStyle/>
                    <a:p>
                      <a:pPr marL="0" lvl="0" indent="0" algn="ctr" rtl="0">
                        <a:spcBef>
                          <a:spcPts val="0"/>
                        </a:spcBef>
                        <a:spcAft>
                          <a:spcPts val="0"/>
                        </a:spcAft>
                        <a:buClr>
                          <a:schemeClr val="dk1"/>
                        </a:buClr>
                        <a:buSzPts val="1100"/>
                        <a:buFont typeface="Arial"/>
                        <a:buNone/>
                      </a:pPr>
                      <a:r>
                        <a:rPr lang="en" sz="1600">
                          <a:solidFill>
                            <a:schemeClr val="dk1"/>
                          </a:solidFill>
                        </a:rPr>
                        <a:t>IA#2 M+E - 22% → </a:t>
                      </a:r>
                      <a:r>
                        <a:rPr lang="en" sz="1600" i="1">
                          <a:solidFill>
                            <a:schemeClr val="dk1"/>
                          </a:solidFill>
                        </a:rPr>
                        <a:t>off track</a:t>
                      </a:r>
                      <a:endParaRPr sz="1600"/>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 sz="1600">
                          <a:solidFill>
                            <a:schemeClr val="dk1"/>
                          </a:solidFill>
                        </a:rPr>
                        <a:t>IA#2 NM - 28% → </a:t>
                      </a:r>
                      <a:r>
                        <a:rPr lang="en" sz="1600" i="1">
                          <a:solidFill>
                            <a:schemeClr val="dk1"/>
                          </a:solidFill>
                        </a:rPr>
                        <a:t>off track</a:t>
                      </a:r>
                      <a:endParaRPr sz="1600"/>
                    </a:p>
                  </a:txBody>
                  <a:tcPr marL="91425" marR="91425" marT="91425" marB="91425"/>
                </a:tc>
                <a:extLst>
                  <a:ext uri="{0D108BD9-81ED-4DB2-BD59-A6C34878D82A}">
                    <a16:rowId xmlns:a16="http://schemas.microsoft.com/office/drawing/2014/main" val="10003"/>
                  </a:ext>
                </a:extLst>
              </a:tr>
            </a:tbl>
          </a:graphicData>
        </a:graphic>
      </p:graphicFrame>
      <p:pic>
        <p:nvPicPr>
          <p:cNvPr id="115" name="Google Shape;115;p20"/>
          <p:cNvPicPr preferRelativeResize="0"/>
          <p:nvPr/>
        </p:nvPicPr>
        <p:blipFill rotWithShape="1">
          <a:blip r:embed="rId3">
            <a:alphaModFix/>
          </a:blip>
          <a:srcRect l="11653" r="15005" b="35790"/>
          <a:stretch/>
        </p:blipFill>
        <p:spPr>
          <a:xfrm>
            <a:off x="4477750" y="1130213"/>
            <a:ext cx="3221450" cy="3302675"/>
          </a:xfrm>
          <a:prstGeom prst="rect">
            <a:avLst/>
          </a:prstGeom>
          <a:noFill/>
          <a:ln>
            <a:noFill/>
          </a:ln>
        </p:spPr>
      </p:pic>
      <p:pic>
        <p:nvPicPr>
          <p:cNvPr id="116" name="Google Shape;116;p20"/>
          <p:cNvPicPr preferRelativeResize="0"/>
          <p:nvPr/>
        </p:nvPicPr>
        <p:blipFill rotWithShape="1">
          <a:blip r:embed="rId3">
            <a:alphaModFix/>
          </a:blip>
          <a:srcRect l="23592" t="69844" r="29569"/>
          <a:stretch/>
        </p:blipFill>
        <p:spPr>
          <a:xfrm>
            <a:off x="6876050" y="3301225"/>
            <a:ext cx="2057400" cy="1551050"/>
          </a:xfrm>
          <a:prstGeom prst="rect">
            <a:avLst/>
          </a:prstGeom>
          <a:noFill/>
          <a:ln>
            <a:noFill/>
          </a:ln>
        </p:spPr>
      </p:pic>
      <p:sp>
        <p:nvSpPr>
          <p:cNvPr id="117" name="Google Shape;117;p20"/>
          <p:cNvSpPr txBox="1"/>
          <p:nvPr/>
        </p:nvSpPr>
        <p:spPr>
          <a:xfrm>
            <a:off x="5170600" y="4358450"/>
            <a:ext cx="1804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2"/>
                </a:solidFill>
              </a:rPr>
              <a:t>ELA6 IA#2 Data</a:t>
            </a:r>
            <a:endParaRPr sz="160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159300" y="74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Oswald"/>
                <a:ea typeface="Oswald"/>
                <a:cs typeface="Oswald"/>
                <a:sym typeface="Oswald"/>
              </a:rPr>
              <a:t>IA#1 Action Plan Reflection: </a:t>
            </a:r>
            <a:endParaRPr sz="3020" b="1">
              <a:solidFill>
                <a:srgbClr val="CC0000"/>
              </a:solidFill>
              <a:latin typeface="Oswald"/>
              <a:ea typeface="Oswald"/>
              <a:cs typeface="Oswald"/>
              <a:sym typeface="Oswald"/>
            </a:endParaRPr>
          </a:p>
          <a:p>
            <a:pPr marL="457200" lvl="0" indent="-356870" algn="l" rtl="0">
              <a:spcBef>
                <a:spcPts val="0"/>
              </a:spcBef>
              <a:spcAft>
                <a:spcPts val="0"/>
              </a:spcAft>
              <a:buClr>
                <a:srgbClr val="CC0000"/>
              </a:buClr>
              <a:buSzPts val="2020"/>
              <a:buFont typeface="Oswald"/>
              <a:buChar char="-"/>
            </a:pPr>
            <a:r>
              <a:rPr lang="en" sz="2020" b="1">
                <a:solidFill>
                  <a:srgbClr val="CC0000"/>
                </a:solidFill>
                <a:latin typeface="Oswald"/>
                <a:ea typeface="Oswald"/>
                <a:cs typeface="Oswald"/>
                <a:sym typeface="Oswald"/>
              </a:rPr>
              <a:t>What worked well? Keep doing?</a:t>
            </a:r>
            <a:endParaRPr sz="2020" b="1">
              <a:solidFill>
                <a:srgbClr val="CC0000"/>
              </a:solidFill>
              <a:latin typeface="Oswald"/>
              <a:ea typeface="Oswald"/>
              <a:cs typeface="Oswald"/>
              <a:sym typeface="Oswald"/>
            </a:endParaRPr>
          </a:p>
          <a:p>
            <a:pPr marL="914400" lvl="1" indent="-356869" algn="l" rtl="0">
              <a:spcBef>
                <a:spcPts val="0"/>
              </a:spcBef>
              <a:spcAft>
                <a:spcPts val="0"/>
              </a:spcAft>
              <a:buClr>
                <a:srgbClr val="CC0000"/>
              </a:buClr>
              <a:buSzPts val="2020"/>
              <a:buFont typeface="Oswald"/>
              <a:buChar char="-"/>
            </a:pPr>
            <a:r>
              <a:rPr lang="en" sz="2020">
                <a:solidFill>
                  <a:srgbClr val="CC0000"/>
                </a:solidFill>
                <a:latin typeface="Oswald"/>
                <a:ea typeface="Oswald"/>
                <a:cs typeface="Oswald"/>
                <a:sym typeface="Oswald"/>
              </a:rPr>
              <a:t>The percentage of students meeting or exceeding expectations (&gt;70) increased by 8% to a total of 12% of students, compared to 2023. Secondly, the grade average improved by 3% to a 46%. </a:t>
            </a:r>
            <a:endParaRPr sz="2020">
              <a:solidFill>
                <a:srgbClr val="CC0000"/>
              </a:solidFill>
              <a:latin typeface="Oswald"/>
              <a:ea typeface="Oswald"/>
              <a:cs typeface="Oswald"/>
              <a:sym typeface="Oswald"/>
            </a:endParaRPr>
          </a:p>
          <a:p>
            <a:pPr marL="457200" lvl="0" indent="-356870" algn="l" rtl="0">
              <a:spcBef>
                <a:spcPts val="0"/>
              </a:spcBef>
              <a:spcAft>
                <a:spcPts val="0"/>
              </a:spcAft>
              <a:buClr>
                <a:srgbClr val="CC0000"/>
              </a:buClr>
              <a:buSzPts val="2020"/>
              <a:buFont typeface="Oswald"/>
              <a:buChar char="-"/>
            </a:pPr>
            <a:r>
              <a:rPr lang="en" sz="2020" b="1">
                <a:solidFill>
                  <a:srgbClr val="CC0000"/>
                </a:solidFill>
                <a:latin typeface="Oswald"/>
                <a:ea typeface="Oswald"/>
                <a:cs typeface="Oswald"/>
                <a:sym typeface="Oswald"/>
              </a:rPr>
              <a:t>What didn’t work? Needs to be different?</a:t>
            </a:r>
            <a:endParaRPr sz="2020" b="1">
              <a:solidFill>
                <a:srgbClr val="CC0000"/>
              </a:solidFill>
              <a:latin typeface="Oswald"/>
              <a:ea typeface="Oswald"/>
              <a:cs typeface="Oswald"/>
              <a:sym typeface="Oswald"/>
            </a:endParaRPr>
          </a:p>
          <a:p>
            <a:pPr marL="914400" lvl="1" indent="-356869" algn="l" rtl="0">
              <a:spcBef>
                <a:spcPts val="0"/>
              </a:spcBef>
              <a:spcAft>
                <a:spcPts val="0"/>
              </a:spcAft>
              <a:buClr>
                <a:srgbClr val="CC0000"/>
              </a:buClr>
              <a:buSzPts val="2020"/>
              <a:buFont typeface="Oswald"/>
              <a:buChar char="-"/>
            </a:pPr>
            <a:r>
              <a:rPr lang="en" sz="2020">
                <a:solidFill>
                  <a:srgbClr val="CC0000"/>
                </a:solidFill>
                <a:latin typeface="Oswald"/>
                <a:ea typeface="Oswald"/>
                <a:cs typeface="Oswald"/>
                <a:sym typeface="Oswald"/>
              </a:rPr>
              <a:t>The most concerning gaps in the data are the OER average for this year (down 9% from 2022 at 27% average) and the percentage of students not meeting expectations (down 9% from 2022 at 41% of students). There is work to be done in teaching reading-based essays, starting at thesis-writing. There is also work to be done in moving more students into the partially meeting category, and from there into the meeting/exceeding category.</a:t>
            </a:r>
            <a:endParaRPr sz="2020">
              <a:solidFill>
                <a:srgbClr val="CC0000"/>
              </a:solidFill>
              <a:latin typeface="Oswald"/>
              <a:ea typeface="Oswald"/>
              <a:cs typeface="Oswald"/>
              <a:sym typeface="Oswald"/>
            </a:endParaRPr>
          </a:p>
          <a:p>
            <a:pPr marL="457200" lvl="0" indent="-356870" algn="l" rtl="0">
              <a:spcBef>
                <a:spcPts val="0"/>
              </a:spcBef>
              <a:spcAft>
                <a:spcPts val="0"/>
              </a:spcAft>
              <a:buClr>
                <a:srgbClr val="CC0000"/>
              </a:buClr>
              <a:buSzPts val="2020"/>
              <a:buFont typeface="Oswald"/>
              <a:buChar char="-"/>
            </a:pPr>
            <a:r>
              <a:rPr lang="en" sz="2020" b="1">
                <a:solidFill>
                  <a:srgbClr val="CC0000"/>
                </a:solidFill>
                <a:latin typeface="Oswald"/>
                <a:ea typeface="Oswald"/>
                <a:cs typeface="Oswald"/>
                <a:sym typeface="Oswald"/>
              </a:rPr>
              <a:t>A - F: How well do you feel you drove data between IAs?</a:t>
            </a:r>
            <a:endParaRPr sz="2020" b="1">
              <a:solidFill>
                <a:srgbClr val="CC0000"/>
              </a:solidFill>
              <a:latin typeface="Oswald"/>
              <a:ea typeface="Oswald"/>
              <a:cs typeface="Oswald"/>
              <a:sym typeface="Oswald"/>
            </a:endParaRPr>
          </a:p>
          <a:p>
            <a:pPr marL="914400" lvl="1" indent="-356869" algn="l" rtl="0">
              <a:spcBef>
                <a:spcPts val="0"/>
              </a:spcBef>
              <a:spcAft>
                <a:spcPts val="0"/>
              </a:spcAft>
              <a:buClr>
                <a:srgbClr val="CC0000"/>
              </a:buClr>
              <a:buSzPts val="2020"/>
              <a:buFont typeface="Oswald"/>
              <a:buChar char="-"/>
            </a:pPr>
            <a:r>
              <a:rPr lang="en" sz="2020">
                <a:solidFill>
                  <a:srgbClr val="CC0000"/>
                </a:solidFill>
                <a:latin typeface="Oswald"/>
                <a:ea typeface="Oswald"/>
                <a:cs typeface="Oswald"/>
                <a:sym typeface="Oswald"/>
              </a:rPr>
              <a:t>I think we did well driving OER data. Students have gotten better at writing theses and evidence</a:t>
            </a:r>
            <a:endParaRPr sz="2020">
              <a:solidFill>
                <a:srgbClr val="CC0000"/>
              </a:solidFill>
              <a:latin typeface="Oswald"/>
              <a:ea typeface="Oswald"/>
              <a:cs typeface="Oswald"/>
              <a:sym typeface="Oswald"/>
            </a:endParaRPr>
          </a:p>
        </p:txBody>
      </p:sp>
      <p:pic>
        <p:nvPicPr>
          <p:cNvPr id="123" name="Google Shape;123;p21"/>
          <p:cNvPicPr preferRelativeResize="0"/>
          <p:nvPr/>
        </p:nvPicPr>
        <p:blipFill>
          <a:blip r:embed="rId3">
            <a:alphaModFix/>
          </a:blip>
          <a:stretch>
            <a:fillRect/>
          </a:stretch>
        </p:blipFill>
        <p:spPr>
          <a:xfrm>
            <a:off x="8595804" y="0"/>
            <a:ext cx="548196" cy="6470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2"/>
          <p:cNvSpPr txBox="1">
            <a:spLocks noGrp="1"/>
          </p:cNvSpPr>
          <p:nvPr>
            <p:ph type="title"/>
          </p:nvPr>
        </p:nvSpPr>
        <p:spPr>
          <a:xfrm>
            <a:off x="311700" y="455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Oswald"/>
                <a:ea typeface="Oswald"/>
                <a:cs typeface="Oswald"/>
                <a:sym typeface="Oswald"/>
              </a:rPr>
              <a:t>Gradewide Headline</a:t>
            </a:r>
            <a:endParaRPr sz="3020" b="1">
              <a:solidFill>
                <a:srgbClr val="CC0000"/>
              </a:solidFill>
              <a:latin typeface="Oswald"/>
              <a:ea typeface="Oswald"/>
              <a:cs typeface="Oswald"/>
              <a:sym typeface="Oswald"/>
            </a:endParaRPr>
          </a:p>
        </p:txBody>
      </p:sp>
      <p:sp>
        <p:nvSpPr>
          <p:cNvPr id="129" name="Google Shape;129;p22"/>
          <p:cNvSpPr txBox="1">
            <a:spLocks noGrp="1"/>
          </p:cNvSpPr>
          <p:nvPr>
            <p:ph type="body" idx="1"/>
          </p:nvPr>
        </p:nvSpPr>
        <p:spPr>
          <a:xfrm>
            <a:off x="311700" y="1152475"/>
            <a:ext cx="8684400" cy="38001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3800">
                <a:latin typeface="Oswald"/>
                <a:ea typeface="Oswald"/>
                <a:cs typeface="Oswald"/>
                <a:sym typeface="Oswald"/>
              </a:rPr>
              <a:t>We will meet our M+E and NM goals by IA#3 if we keep implementing our current rate of growth! Specifically, we will target writing and inferential reading.</a:t>
            </a:r>
            <a:endParaRPr sz="3800">
              <a:latin typeface="Oswald"/>
              <a:ea typeface="Oswald"/>
              <a:cs typeface="Oswald"/>
              <a:sym typeface="Oswald"/>
            </a:endParaRPr>
          </a:p>
        </p:txBody>
      </p:sp>
      <p:pic>
        <p:nvPicPr>
          <p:cNvPr id="130" name="Google Shape;130;p22"/>
          <p:cNvPicPr preferRelativeResize="0"/>
          <p:nvPr/>
        </p:nvPicPr>
        <p:blipFill>
          <a:blip r:embed="rId3">
            <a:alphaModFix/>
          </a:blip>
          <a:stretch>
            <a:fillRect/>
          </a:stretch>
        </p:blipFill>
        <p:spPr>
          <a:xfrm>
            <a:off x="8113650" y="0"/>
            <a:ext cx="1030349" cy="12161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3"/>
          <p:cNvSpPr txBox="1">
            <a:spLocks noGrp="1"/>
          </p:cNvSpPr>
          <p:nvPr>
            <p:ph type="title" idx="4294967295"/>
          </p:nvPr>
        </p:nvSpPr>
        <p:spPr>
          <a:xfrm>
            <a:off x="191050" y="6925"/>
            <a:ext cx="8679900" cy="162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520" b="1">
                <a:solidFill>
                  <a:srgbClr val="CC0000"/>
                </a:solidFill>
                <a:latin typeface="Oswald"/>
                <a:ea typeface="Oswald"/>
                <a:cs typeface="Oswald"/>
                <a:sym typeface="Oswald"/>
              </a:rPr>
              <a:t>7G ELA IA2 - High Level Data</a:t>
            </a:r>
            <a:endParaRPr sz="3520" b="1">
              <a:solidFill>
                <a:srgbClr val="CC0000"/>
              </a:solidFill>
              <a:latin typeface="Oswald"/>
              <a:ea typeface="Oswald"/>
              <a:cs typeface="Oswald"/>
              <a:sym typeface="Oswald"/>
            </a:endParaRPr>
          </a:p>
        </p:txBody>
      </p:sp>
      <p:sp>
        <p:nvSpPr>
          <p:cNvPr id="136" name="Google Shape;136;p23"/>
          <p:cNvSpPr/>
          <p:nvPr/>
        </p:nvSpPr>
        <p:spPr>
          <a:xfrm>
            <a:off x="1061550" y="702025"/>
            <a:ext cx="7224600" cy="4110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100" b="1"/>
              <a:t>MCAS GOALS &lt;7G&gt; = 40% M+E; Less than 20% NM</a:t>
            </a:r>
            <a:endParaRPr sz="2100" b="1"/>
          </a:p>
        </p:txBody>
      </p:sp>
      <p:graphicFrame>
        <p:nvGraphicFramePr>
          <p:cNvPr id="137" name="Google Shape;137;p23"/>
          <p:cNvGraphicFramePr/>
          <p:nvPr/>
        </p:nvGraphicFramePr>
        <p:xfrm>
          <a:off x="1870400" y="1322550"/>
          <a:ext cx="3000000" cy="3000000"/>
        </p:xfrm>
        <a:graphic>
          <a:graphicData uri="http://schemas.openxmlformats.org/drawingml/2006/table">
            <a:tbl>
              <a:tblPr>
                <a:noFill/>
                <a:tableStyleId>{3943089E-0070-4480-AA3F-DC2B1CBA2EA7}</a:tableStyleId>
              </a:tblPr>
              <a:tblGrid>
                <a:gridCol w="2817650">
                  <a:extLst>
                    <a:ext uri="{9D8B030D-6E8A-4147-A177-3AD203B41FA5}">
                      <a16:colId xmlns:a16="http://schemas.microsoft.com/office/drawing/2014/main" val="20000"/>
                    </a:ext>
                  </a:extLst>
                </a:gridCol>
                <a:gridCol w="2817650">
                  <a:extLst>
                    <a:ext uri="{9D8B030D-6E8A-4147-A177-3AD203B41FA5}">
                      <a16:colId xmlns:a16="http://schemas.microsoft.com/office/drawing/2014/main" val="20001"/>
                    </a:ext>
                  </a:extLst>
                </a:gridCol>
              </a:tblGrid>
              <a:tr h="357900">
                <a:tc gridSpan="2">
                  <a:txBody>
                    <a:bodyPr/>
                    <a:lstStyle/>
                    <a:p>
                      <a:pPr marL="0" lvl="0" indent="0" algn="ctr" rtl="0">
                        <a:spcBef>
                          <a:spcPts val="0"/>
                        </a:spcBef>
                        <a:spcAft>
                          <a:spcPts val="0"/>
                        </a:spcAft>
                        <a:buNone/>
                      </a:pPr>
                      <a:r>
                        <a:rPr lang="en" sz="2000" b="1"/>
                        <a:t>Progress Towards 7G ELA MCAS Goals</a:t>
                      </a:r>
                      <a:endParaRPr sz="2000" b="1"/>
                    </a:p>
                  </a:txBody>
                  <a:tcPr marL="91425" marR="91425" marT="91425" marB="91425">
                    <a:solidFill>
                      <a:schemeClr val="lt1"/>
                    </a:solidFill>
                  </a:tcPr>
                </a:tc>
                <a:tc hMerge="1">
                  <a:txBody>
                    <a:bodyPr/>
                    <a:lstStyle/>
                    <a:p>
                      <a:endParaRPr lang="en-US"/>
                    </a:p>
                  </a:txBody>
                  <a:tcPr/>
                </a:tc>
                <a:extLst>
                  <a:ext uri="{0D108BD9-81ED-4DB2-BD59-A6C34878D82A}">
                    <a16:rowId xmlns:a16="http://schemas.microsoft.com/office/drawing/2014/main" val="10000"/>
                  </a:ext>
                </a:extLst>
              </a:tr>
              <a:tr h="357900">
                <a:tc>
                  <a:txBody>
                    <a:bodyPr/>
                    <a:lstStyle/>
                    <a:p>
                      <a:pPr marL="0" lvl="0" indent="0" algn="ctr" rtl="0">
                        <a:spcBef>
                          <a:spcPts val="0"/>
                        </a:spcBef>
                        <a:spcAft>
                          <a:spcPts val="0"/>
                        </a:spcAft>
                        <a:buNone/>
                      </a:pPr>
                      <a:r>
                        <a:rPr lang="en" sz="1600" b="1"/>
                        <a:t>M+E: OFF TRACK (23%)</a:t>
                      </a:r>
                      <a:endParaRPr sz="1600" b="1"/>
                    </a:p>
                    <a:p>
                      <a:pPr marL="0" lvl="0" indent="0" algn="ctr" rtl="0">
                        <a:spcBef>
                          <a:spcPts val="0"/>
                        </a:spcBef>
                        <a:spcAft>
                          <a:spcPts val="0"/>
                        </a:spcAft>
                        <a:buNone/>
                      </a:pPr>
                      <a:r>
                        <a:rPr lang="en" sz="1300" i="1"/>
                        <a:t>Down 19% from IA 1</a:t>
                      </a:r>
                      <a:endParaRPr sz="1300" i="1"/>
                    </a:p>
                  </a:txBody>
                  <a:tcPr marL="91425" marR="91425" marT="91425" marB="91425">
                    <a:solidFill>
                      <a:srgbClr val="FF0000"/>
                    </a:solidFill>
                  </a:tcPr>
                </a:tc>
                <a:tc>
                  <a:txBody>
                    <a:bodyPr/>
                    <a:lstStyle/>
                    <a:p>
                      <a:pPr marL="0" lvl="0" indent="0" algn="ctr" rtl="0">
                        <a:spcBef>
                          <a:spcPts val="0"/>
                        </a:spcBef>
                        <a:spcAft>
                          <a:spcPts val="0"/>
                        </a:spcAft>
                        <a:buNone/>
                      </a:pPr>
                      <a:r>
                        <a:rPr lang="en" sz="1600" b="1"/>
                        <a:t>NM: OFF TRACK (24%)</a:t>
                      </a:r>
                      <a:endParaRPr sz="1600" b="1"/>
                    </a:p>
                    <a:p>
                      <a:pPr marL="0" lvl="0" indent="0" algn="ctr" rtl="0">
                        <a:spcBef>
                          <a:spcPts val="0"/>
                        </a:spcBef>
                        <a:spcAft>
                          <a:spcPts val="0"/>
                        </a:spcAft>
                        <a:buNone/>
                      </a:pPr>
                      <a:r>
                        <a:rPr lang="en" sz="1300" i="1"/>
                        <a:t>Down 3% from IA 1</a:t>
                      </a:r>
                      <a:endParaRPr sz="1300" i="1"/>
                    </a:p>
                  </a:txBody>
                  <a:tcPr marL="91425" marR="91425" marT="91425" marB="91425">
                    <a:solidFill>
                      <a:srgbClr val="FF0000"/>
                    </a:solidFill>
                  </a:tcPr>
                </a:tc>
                <a:extLst>
                  <a:ext uri="{0D108BD9-81ED-4DB2-BD59-A6C34878D82A}">
                    <a16:rowId xmlns:a16="http://schemas.microsoft.com/office/drawing/2014/main" val="10001"/>
                  </a:ext>
                </a:extLst>
              </a:tr>
            </a:tbl>
          </a:graphicData>
        </a:graphic>
      </p:graphicFrame>
      <p:sp>
        <p:nvSpPr>
          <p:cNvPr id="138" name="Google Shape;138;p23"/>
          <p:cNvSpPr txBox="1"/>
          <p:nvPr/>
        </p:nvSpPr>
        <p:spPr>
          <a:xfrm>
            <a:off x="3425375" y="2709225"/>
            <a:ext cx="2236800" cy="2191500"/>
          </a:xfrm>
          <a:prstGeom prst="rect">
            <a:avLst/>
          </a:prstGeom>
          <a:solidFill>
            <a:srgbClr val="A4C2F4"/>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t>7G AVERAGE SCORE</a:t>
            </a:r>
            <a:r>
              <a:rPr lang="en" sz="1200"/>
              <a:t>: </a:t>
            </a:r>
            <a:r>
              <a:rPr lang="en" sz="1200" b="1"/>
              <a:t>53% </a:t>
            </a:r>
            <a:r>
              <a:rPr lang="en" sz="1200"/>
              <a:t>(down 6% from IA 1)</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b="1"/>
              <a:t>UCONN AVG SCORE</a:t>
            </a:r>
            <a:r>
              <a:rPr lang="en" sz="1200"/>
              <a:t>:</a:t>
            </a:r>
            <a:r>
              <a:rPr lang="en" sz="1200" b="1"/>
              <a:t> 59%</a:t>
            </a:r>
            <a:endParaRPr sz="1200" b="1"/>
          </a:p>
          <a:p>
            <a:pPr marL="0" lvl="0" indent="0" algn="l" rtl="0">
              <a:spcBef>
                <a:spcPts val="0"/>
              </a:spcBef>
              <a:spcAft>
                <a:spcPts val="0"/>
              </a:spcAft>
              <a:buNone/>
            </a:pPr>
            <a:r>
              <a:rPr lang="en" sz="1200"/>
              <a:t>(down 17% from IA 1)</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b="1">
                <a:solidFill>
                  <a:schemeClr val="dk1"/>
                </a:solidFill>
              </a:rPr>
              <a:t>MIDD AVG SCORE</a:t>
            </a:r>
            <a:r>
              <a:rPr lang="en" sz="1200">
                <a:solidFill>
                  <a:schemeClr val="dk1"/>
                </a:solidFill>
              </a:rPr>
              <a:t>: </a:t>
            </a:r>
            <a:r>
              <a:rPr lang="en" sz="1200" b="1">
                <a:solidFill>
                  <a:schemeClr val="dk1"/>
                </a:solidFill>
              </a:rPr>
              <a:t>54% </a:t>
            </a:r>
            <a:endParaRPr sz="1200" b="1">
              <a:solidFill>
                <a:schemeClr val="dk1"/>
              </a:solidFill>
            </a:endParaRPr>
          </a:p>
          <a:p>
            <a:pPr marL="0" lvl="0" indent="0" algn="l" rtl="0">
              <a:spcBef>
                <a:spcPts val="0"/>
              </a:spcBef>
              <a:spcAft>
                <a:spcPts val="0"/>
              </a:spcAft>
              <a:buNone/>
            </a:pPr>
            <a:r>
              <a:rPr lang="en" sz="1200">
                <a:solidFill>
                  <a:schemeClr val="dk1"/>
                </a:solidFill>
              </a:rPr>
              <a:t>(up 5% from IA 1)</a:t>
            </a:r>
            <a:endParaRPr sz="1200">
              <a:solidFill>
                <a:schemeClr val="dk1"/>
              </a:solidFill>
            </a:endParaRPr>
          </a:p>
          <a:p>
            <a:pPr marL="0" lvl="0" indent="0" algn="l" rtl="0">
              <a:spcBef>
                <a:spcPts val="0"/>
              </a:spcBef>
              <a:spcAft>
                <a:spcPts val="0"/>
              </a:spcAft>
              <a:buNone/>
            </a:pPr>
            <a:endParaRPr sz="1200"/>
          </a:p>
          <a:p>
            <a:pPr marL="0" lvl="0" indent="0" algn="l" rtl="0">
              <a:spcBef>
                <a:spcPts val="0"/>
              </a:spcBef>
              <a:spcAft>
                <a:spcPts val="0"/>
              </a:spcAft>
              <a:buNone/>
            </a:pPr>
            <a:r>
              <a:rPr lang="en" sz="1200" b="1"/>
              <a:t>BROWN AVG SCORE</a:t>
            </a:r>
            <a:r>
              <a:rPr lang="en" sz="1200"/>
              <a:t>: </a:t>
            </a:r>
            <a:r>
              <a:rPr lang="en" sz="1200" b="1"/>
              <a:t>46%</a:t>
            </a:r>
            <a:endParaRPr sz="1200" b="1"/>
          </a:p>
          <a:p>
            <a:pPr marL="0" lvl="0" indent="0" algn="l" rtl="0">
              <a:spcBef>
                <a:spcPts val="0"/>
              </a:spcBef>
              <a:spcAft>
                <a:spcPts val="0"/>
              </a:spcAft>
              <a:buNone/>
            </a:pPr>
            <a:r>
              <a:rPr lang="en" sz="1200"/>
              <a:t>(down 5% from IA 1)</a:t>
            </a: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p:txBody>
      </p:sp>
      <p:sp>
        <p:nvSpPr>
          <p:cNvPr id="139" name="Google Shape;139;p23"/>
          <p:cNvSpPr txBox="1"/>
          <p:nvPr/>
        </p:nvSpPr>
        <p:spPr>
          <a:xfrm>
            <a:off x="6168575" y="2937825"/>
            <a:ext cx="2402400" cy="1668600"/>
          </a:xfrm>
          <a:prstGeom prst="rect">
            <a:avLst/>
          </a:prstGeom>
          <a:solidFill>
            <a:srgbClr val="93C47D"/>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b="1"/>
              <a:t>GRADE WIDE %</a:t>
            </a:r>
            <a:endParaRPr b="1"/>
          </a:p>
          <a:p>
            <a:pPr marL="0" lvl="0" indent="0" algn="ctr" rtl="0">
              <a:spcBef>
                <a:spcPts val="0"/>
              </a:spcBef>
              <a:spcAft>
                <a:spcPts val="0"/>
              </a:spcAft>
              <a:buNone/>
            </a:pPr>
            <a:endParaRPr sz="800" b="1"/>
          </a:p>
          <a:p>
            <a:pPr marL="0" lvl="0" indent="0" algn="l" rtl="0">
              <a:spcBef>
                <a:spcPts val="0"/>
              </a:spcBef>
              <a:spcAft>
                <a:spcPts val="0"/>
              </a:spcAft>
              <a:buNone/>
            </a:pPr>
            <a:r>
              <a:rPr lang="en" b="1"/>
              <a:t>&gt;70% =  23% </a:t>
            </a:r>
            <a:r>
              <a:rPr lang="en"/>
              <a:t>(down 19%)</a:t>
            </a:r>
            <a:endParaRPr/>
          </a:p>
          <a:p>
            <a:pPr marL="0" lvl="0" indent="0" algn="l" rtl="0">
              <a:spcBef>
                <a:spcPts val="0"/>
              </a:spcBef>
              <a:spcAft>
                <a:spcPts val="0"/>
              </a:spcAft>
              <a:buNone/>
            </a:pPr>
            <a:endParaRPr b="1"/>
          </a:p>
          <a:p>
            <a:pPr marL="0" lvl="0" indent="0" algn="l" rtl="0">
              <a:spcBef>
                <a:spcPts val="0"/>
              </a:spcBef>
              <a:spcAft>
                <a:spcPts val="0"/>
              </a:spcAft>
              <a:buNone/>
            </a:pPr>
            <a:r>
              <a:rPr lang="en" b="1"/>
              <a:t>&gt;50% = 60% </a:t>
            </a:r>
            <a:r>
              <a:rPr lang="en"/>
              <a:t>(down 3%)</a:t>
            </a:r>
            <a:endParaRPr/>
          </a:p>
          <a:p>
            <a:pPr marL="0" lvl="0" indent="0" algn="l" rtl="0">
              <a:spcBef>
                <a:spcPts val="0"/>
              </a:spcBef>
              <a:spcAft>
                <a:spcPts val="0"/>
              </a:spcAft>
              <a:buNone/>
            </a:pPr>
            <a:endParaRPr b="1"/>
          </a:p>
          <a:p>
            <a:pPr marL="0" lvl="0" indent="0" algn="l" rtl="0">
              <a:spcBef>
                <a:spcPts val="0"/>
              </a:spcBef>
              <a:spcAft>
                <a:spcPts val="0"/>
              </a:spcAft>
              <a:buNone/>
            </a:pPr>
            <a:r>
              <a:rPr lang="en" b="1"/>
              <a:t>&lt;30% = 14% </a:t>
            </a:r>
            <a:r>
              <a:rPr lang="en"/>
              <a:t>(no change)</a:t>
            </a:r>
            <a:endParaRPr/>
          </a:p>
        </p:txBody>
      </p:sp>
      <p:pic>
        <p:nvPicPr>
          <p:cNvPr id="140" name="Google Shape;140;p23"/>
          <p:cNvPicPr preferRelativeResize="0"/>
          <p:nvPr/>
        </p:nvPicPr>
        <p:blipFill>
          <a:blip r:embed="rId3">
            <a:alphaModFix/>
          </a:blip>
          <a:stretch>
            <a:fillRect/>
          </a:stretch>
        </p:blipFill>
        <p:spPr>
          <a:xfrm>
            <a:off x="533400" y="2587400"/>
            <a:ext cx="2261035" cy="2403701"/>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3171</Words>
  <Application>Microsoft Office PowerPoint</Application>
  <PresentationFormat>On-screen Show (16:9)</PresentationFormat>
  <Paragraphs>589</Paragraphs>
  <Slides>51</Slides>
  <Notes>51</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Cambria</vt:lpstr>
      <vt:lpstr>Arial</vt:lpstr>
      <vt:lpstr>Fira Sans Light</vt:lpstr>
      <vt:lpstr>Raleway</vt:lpstr>
      <vt:lpstr>Helvetica Neue</vt:lpstr>
      <vt:lpstr>Oswald</vt:lpstr>
      <vt:lpstr>Calibri</vt:lpstr>
      <vt:lpstr>Simple Light</vt:lpstr>
      <vt:lpstr>PowerPoint Presentation</vt:lpstr>
      <vt:lpstr>PowerPoint Presentation</vt:lpstr>
      <vt:lpstr>PowerPoint Presentation</vt:lpstr>
      <vt:lpstr>PowerPoint Presentation</vt:lpstr>
      <vt:lpstr>Q2 LA Data</vt:lpstr>
      <vt:lpstr>6G ELA IA2 - High Level Data</vt:lpstr>
      <vt:lpstr>IA#1 Action Plan Reflection:  What worked well? Keep doing? The percentage of students meeting or exceeding expectations (&gt;70) increased by 8% to a total of 12% of students, compared to 2023. Secondly, the grade average improved by 3% to a 46%.  What didn’t work? Needs to be different? The most concerning gaps in the data are the OER average for this year (down 9% from 2022 at 27% average) and the percentage of students not meeting expectations (down 9% from 2022 at 41% of students). There is work to be done in teaching reading-based essays, starting at thesis-writing. There is also work to be done in moving more students into the partially meeting category, and from there into the meeting/exceeding category. A - F: How well do you feel you drove data between IAs? I think we did well driving OER data. Students have gotten better at writing theses and evidence</vt:lpstr>
      <vt:lpstr>Gradewide Headline</vt:lpstr>
      <vt:lpstr>7G ELA IA2 - High Level Data</vt:lpstr>
      <vt:lpstr>Headline</vt:lpstr>
      <vt:lpstr>IA #1 Action Plan Reflection:  </vt:lpstr>
      <vt:lpstr>8G ELA IA2 - High Level Data</vt:lpstr>
      <vt:lpstr>Gradewide Headline</vt:lpstr>
      <vt:lpstr>IA#1 Action Plan Reflection:  What worked well? Keep doing? Whatever was done with writing earlier in the year needs to be built off of because it is showing up in stronger writing. However, writing needs to be more consistency and skills need to be more nuanced for meeting/exceeding students. Keep driving PQ - sweat MC reasoning…  What didn’t work? Needs to be different? Consistency in MC practice. We need to be doing work with “close”answer choices as well as part A/B… Especially thinking about students scoring 0 based on wrong selection for pt A for MCAS. We haven’t nailed CI or summary of reading.  A - F: How well do you feel you drove data between IAs? I think I was feeling more like I was at a B but then when I saw the data I felt more like a C. I felt confident from the uptick of PQ and consistency once mastery felt met… but now I feel like I would have been/will be more meticulous with MC reasoning and CI understanding. </vt:lpstr>
      <vt:lpstr>6G Math High Level Data</vt:lpstr>
      <vt:lpstr>Math 1 Teacher’s Headline</vt:lpstr>
      <vt:lpstr>IA#1 Math 1 Action Plan Reflection:  What worked well? Keep doing? What didn’t work? Needs to be different?</vt:lpstr>
      <vt:lpstr>7G Math High Level Data</vt:lpstr>
      <vt:lpstr>GROWTH</vt:lpstr>
      <vt:lpstr>Math 1</vt:lpstr>
      <vt:lpstr>8G Math High Level Data</vt:lpstr>
      <vt:lpstr>Math 1 Teacher’s Headline</vt:lpstr>
      <vt:lpstr>IA#1 Math 1 Action Plan Reflection:  What worked well? Keep doing? What didn’t work? Needs to be different?</vt:lpstr>
      <vt:lpstr>Q2 UA Data</vt:lpstr>
      <vt:lpstr>History</vt:lpstr>
      <vt:lpstr>AP Human Geography</vt:lpstr>
      <vt:lpstr>AP World History</vt:lpstr>
      <vt:lpstr>AP US History</vt:lpstr>
      <vt:lpstr>History Dept Headlines</vt:lpstr>
      <vt:lpstr>Literature</vt:lpstr>
      <vt:lpstr>Literature I</vt:lpstr>
      <vt:lpstr>Literature II</vt:lpstr>
      <vt:lpstr>AP English Language and Composition</vt:lpstr>
      <vt:lpstr>Literature Dept Headlines</vt:lpstr>
      <vt:lpstr>Seminar</vt:lpstr>
      <vt:lpstr>Seminar I</vt:lpstr>
      <vt:lpstr>AP Seminar </vt:lpstr>
      <vt:lpstr>Seminar Dept Headlines</vt:lpstr>
      <vt:lpstr>Math</vt:lpstr>
      <vt:lpstr>Algebra I</vt:lpstr>
      <vt:lpstr>Geometry/Algebra 2</vt:lpstr>
      <vt:lpstr>Precalculus</vt:lpstr>
      <vt:lpstr>AP Statistics</vt:lpstr>
      <vt:lpstr>Math Dept Headlines</vt:lpstr>
      <vt:lpstr>Science</vt:lpstr>
      <vt:lpstr>Biology</vt:lpstr>
      <vt:lpstr>Science Dept Headlines</vt:lpstr>
      <vt:lpstr>GPA </vt:lpstr>
      <vt:lpstr>Q2 GPA</vt:lpstr>
      <vt:lpstr>Y1 GPA (Cumulative)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Barker</dc:creator>
  <cp:lastModifiedBy>Nick Barker</cp:lastModifiedBy>
  <cp:revision>1</cp:revision>
  <dcterms:modified xsi:type="dcterms:W3CDTF">2024-02-13T15:14:41Z</dcterms:modified>
</cp:coreProperties>
</file>