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EB Garamond" panose="00000500000000000000" pitchFamily="2" charset="0"/>
      <p:regular r:id="rId31"/>
      <p:bold r:id="rId32"/>
      <p:italic r:id="rId33"/>
      <p:boldItalic r:id="rId34"/>
    </p:embeddedFont>
    <p:embeddedFont>
      <p:font typeface="Fira Sans" panose="020B0503050000020004" pitchFamily="34" charset="0"/>
      <p:regular r:id="rId35"/>
    </p:embeddedFont>
    <p:embeddedFont>
      <p:font typeface="Fira Sans Light" panose="020B0403050000020004" pitchFamily="34" charset="0"/>
      <p:regular r:id="rId36"/>
      <p:bold r:id="rId37"/>
      <p:italic r:id="rId38"/>
      <p:boldItalic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  <p:embeddedFont>
      <p:font typeface="Oswald" panose="00000500000000000000" pitchFamily="2" charset="0"/>
      <p:regular r:id="rId44"/>
      <p:bold r:id="rId45"/>
    </p:embeddedFont>
    <p:embeddedFont>
      <p:font typeface="Raleway" pitchFamily="2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6C63E0-EBCC-4E52-8539-B9D42BA3D230}">
  <a:tblStyle styleId="{446C63E0-EBCC-4E52-8539-B9D42BA3D2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F7DDE9-65C1-4889-A2BF-15EA32C053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4f0387f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64f0387f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74e46839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9" name="Google Shape;169;g2a74e46839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036fcb07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0" name="Google Shape;180;g29036fcb07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036fcb070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9" name="Google Shape;189;g29036fcb070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5161cedb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5161cedb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dd64a8c1f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9dd64a8c1f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data: 88%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dd64a8c1f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dd64a8c1f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dd64a8c1f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9dd64a8c1f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dd64a8c1f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9dd64a8c1f_0_500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448 is our target. </a:t>
            </a:r>
            <a:endParaRPr/>
          </a:p>
        </p:txBody>
      </p:sp>
      <p:sp>
        <p:nvSpPr>
          <p:cNvPr id="227" name="Google Shape;227;g29dd64a8c1f_0_500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67ee72065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67ee720658_0_54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7" name="Google Shape;237;g167ee720658_0_54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531a2188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6" name="Google Shape;246;g27531a2188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90284bc5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2" name="Google Shape;92;g1490284bc5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7531a2188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7531a2188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4f0387f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4f0387fc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1ab27b939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281ab27b939_1_101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81ab27b939_1_101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dd64a8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29dd64a8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74c583bc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5" name="Google Shape;125;g2a74c583bc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dd64a8c1f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dd64a8c1f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9dd64a8c1f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7ee72065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3122" y="1143000"/>
            <a:ext cx="54318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67ee720658_0_28:notes"/>
          <p:cNvSpPr txBox="1">
            <a:spLocks noGrp="1"/>
          </p:cNvSpPr>
          <p:nvPr>
            <p:ph type="body" idx="1"/>
          </p:nvPr>
        </p:nvSpPr>
        <p:spPr>
          <a:xfrm>
            <a:off x="686423" y="4400239"/>
            <a:ext cx="54849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167ee720658_0_28:notes"/>
          <p:cNvSpPr txBox="1">
            <a:spLocks noGrp="1"/>
          </p:cNvSpPr>
          <p:nvPr>
            <p:ph type="sldNum" idx="12"/>
          </p:nvPr>
        </p:nvSpPr>
        <p:spPr>
          <a:xfrm>
            <a:off x="3884033" y="8684928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00" tIns="45100" rIns="90200" bIns="45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036fcb070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9" name="Google Shape;159;g29036fcb070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839507" y="538861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3"/>
          </p:nvPr>
        </p:nvSpPr>
        <p:spPr>
          <a:xfrm>
            <a:off x="839506" y="1965526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4"/>
          </p:nvPr>
        </p:nvSpPr>
        <p:spPr>
          <a:xfrm>
            <a:off x="839507" y="3392193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>
            <a:spLocks noGrp="1"/>
          </p:cNvSpPr>
          <p:nvPr>
            <p:ph type="pic" idx="5"/>
          </p:nvPr>
        </p:nvSpPr>
        <p:spPr>
          <a:xfrm>
            <a:off x="4580573" y="527269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6"/>
          </p:nvPr>
        </p:nvSpPr>
        <p:spPr>
          <a:xfrm>
            <a:off x="4580573" y="1953935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>
            <a:spLocks noGrp="1"/>
          </p:cNvSpPr>
          <p:nvPr>
            <p:ph type="pic" idx="7"/>
          </p:nvPr>
        </p:nvSpPr>
        <p:spPr>
          <a:xfrm>
            <a:off x="4580573" y="3380601"/>
            <a:ext cx="1236300" cy="1235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8147">
          <p15:clr>
            <a:srgbClr val="FBAE40"/>
          </p15:clr>
        </p15:guide>
        <p15:guide id="4" pos="4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">
  <p:cSld name="Single Colum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6756400" y="46910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</a:br>
            <a:fld id="{00000000-1234-1234-1234-123412341234}" type="slidenum">
              <a:rPr lang="en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5"/>
          <p:cNvCxnSpPr/>
          <p:nvPr/>
        </p:nvCxnSpPr>
        <p:spPr>
          <a:xfrm>
            <a:off x="447524" y="555085"/>
            <a:ext cx="8249100" cy="0"/>
          </a:xfrm>
          <a:prstGeom prst="straightConnector1">
            <a:avLst/>
          </a:prstGeom>
          <a:noFill/>
          <a:ln w="12700" cap="flat" cmpd="sng">
            <a:solidFill>
              <a:srgbClr val="25569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5"/>
          <p:cNvCxnSpPr/>
          <p:nvPr/>
        </p:nvCxnSpPr>
        <p:spPr>
          <a:xfrm>
            <a:off x="447524" y="148967"/>
            <a:ext cx="8249100" cy="0"/>
          </a:xfrm>
          <a:prstGeom prst="straightConnector1">
            <a:avLst/>
          </a:prstGeom>
          <a:noFill/>
          <a:ln w="44450" cap="flat" cmpd="sng">
            <a:solidFill>
              <a:srgbClr val="2556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47524" y="148967"/>
            <a:ext cx="8249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47663" y="679847"/>
            <a:ext cx="8348700" cy="3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3505200" y="46847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74625"/>
            <a:ext cx="1737771" cy="8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6759" y="3829421"/>
            <a:ext cx="1751227" cy="121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dGJGI4IYizFUWEpR7mSQp9Rwj9N2mT3PPbaaUGFe9Y/edit#gid=159480358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4825175" y="600150"/>
            <a:ext cx="4260000" cy="13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School Update</a:t>
            </a:r>
            <a:endParaRPr sz="3300" b="1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949" y="2428875"/>
            <a:ext cx="1981201" cy="233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33719" cy="9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/>
          <p:nvPr/>
        </p:nvSpPr>
        <p:spPr>
          <a:xfrm>
            <a:off x="1066350" y="193913"/>
            <a:ext cx="397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GOALS &amp; DATA- Recruitment 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135338" y="998400"/>
            <a:ext cx="8499900" cy="4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Recruitment Goal for 24-2025 - 627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Progress towards goal and also historical data.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As of 12/13 we are at 101 applications                            Last year at the end of Dec we were ar 74 applications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595959"/>
                </a:solidFill>
              </a:rPr>
              <a:t>  </a:t>
            </a: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300" b="1">
              <a:solidFill>
                <a:srgbClr val="595959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419" y="1916006"/>
            <a:ext cx="3695644" cy="188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 rotWithShape="1">
          <a:blip r:embed="rId5">
            <a:alphaModFix/>
          </a:blip>
          <a:srcRect t="4888" r="4888"/>
          <a:stretch/>
        </p:blipFill>
        <p:spPr>
          <a:xfrm>
            <a:off x="135338" y="2019394"/>
            <a:ext cx="3844932" cy="1809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33719" cy="9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/>
          <p:nvPr/>
        </p:nvSpPr>
        <p:spPr>
          <a:xfrm>
            <a:off x="1066350" y="193925"/>
            <a:ext cx="66081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Lower Academy Big Goals 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50" y="1622163"/>
            <a:ext cx="8839198" cy="189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33719" cy="9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/>
          <p:nvPr/>
        </p:nvSpPr>
        <p:spPr>
          <a:xfrm>
            <a:off x="1066350" y="193925"/>
            <a:ext cx="66081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Upper Academy Big Goals 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48100"/>
            <a:ext cx="8839199" cy="217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Upcoming LACS Events</a:t>
            </a:r>
            <a:endParaRPr sz="2800">
              <a:solidFill>
                <a:srgbClr val="000000"/>
              </a:solidFill>
            </a:endParaRPr>
          </a:p>
        </p:txBody>
      </p:sp>
      <p:graphicFrame>
        <p:nvGraphicFramePr>
          <p:cNvPr id="202" name="Google Shape;202;p30"/>
          <p:cNvGraphicFramePr/>
          <p:nvPr/>
        </p:nvGraphicFramePr>
        <p:xfrm>
          <a:off x="629850" y="14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{D1F7DDE9-65C1-4889-A2BF-15EA32C05390}</a:tableStyleId>
              </a:tblPr>
              <a:tblGrid>
                <a:gridCol w="316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Event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Club Showcase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12/20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5 PM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Club Showcase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12/21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2"/>
                          </a:solidFill>
                        </a:rPr>
                        <a:t>9 AM </a:t>
                      </a: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9475" y="0"/>
            <a:ext cx="932347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230" name="Google Shape;230;p34"/>
          <p:cNvSpPr txBox="1"/>
          <p:nvPr/>
        </p:nvSpPr>
        <p:spPr>
          <a:xfrm>
            <a:off x="628650" y="273844"/>
            <a:ext cx="8073600" cy="10788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LACS Strategic Plan 2023-2027 </a:t>
            </a:r>
            <a:endParaRPr sz="1100"/>
          </a:p>
        </p:txBody>
      </p:sp>
      <p:sp>
        <p:nvSpPr>
          <p:cNvPr id="231" name="Google Shape;231;p34"/>
          <p:cNvSpPr/>
          <p:nvPr/>
        </p:nvSpPr>
        <p:spPr>
          <a:xfrm>
            <a:off x="4484115" y="2456334"/>
            <a:ext cx="175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32" name="Google Shape;232;p34"/>
          <p:cNvSpPr/>
          <p:nvPr/>
        </p:nvSpPr>
        <p:spPr>
          <a:xfrm>
            <a:off x="4484115" y="2456334"/>
            <a:ext cx="175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graphicFrame>
        <p:nvGraphicFramePr>
          <p:cNvPr id="233" name="Google Shape;233;p34"/>
          <p:cNvGraphicFramePr/>
          <p:nvPr/>
        </p:nvGraphicFramePr>
        <p:xfrm>
          <a:off x="825550" y="135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{446C63E0-EBCC-4E52-8539-B9D42BA3D230}</a:tableStyleId>
              </a:tblPr>
              <a:tblGrid>
                <a:gridCol w="97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4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00A4C7"/>
                          </a:solidFill>
                        </a:rPr>
                        <a:t> </a:t>
                      </a:r>
                      <a:r>
                        <a:rPr lang="en" sz="2800">
                          <a:solidFill>
                            <a:srgbClr val="C71D39"/>
                          </a:solidFill>
                        </a:rPr>
                        <a:t>1</a:t>
                      </a:r>
                      <a:endParaRPr sz="2800">
                        <a:solidFill>
                          <a:srgbClr val="C71D39"/>
                        </a:solidFill>
                      </a:endParaRPr>
                    </a:p>
                  </a:txBody>
                  <a:tcPr marL="91450" marR="9525" marT="45725" marB="45725" anchor="ctr"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14042"/>
                          </a:solidFill>
                        </a:rPr>
                        <a:t>We will prepare our students for a successful post-secondary transition that focuses on college access as a pivotal step toward career success. </a:t>
                      </a:r>
                      <a:endParaRPr sz="1600">
                        <a:solidFill>
                          <a:srgbClr val="414042"/>
                        </a:solidFill>
                      </a:endParaRPr>
                    </a:p>
                  </a:txBody>
                  <a:tcPr marL="91450" marR="91450" marT="45725" marB="45725" anchor="ctr"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C71D39"/>
                          </a:solidFill>
                        </a:rPr>
                        <a:t>2</a:t>
                      </a:r>
                      <a:endParaRPr sz="2800">
                        <a:solidFill>
                          <a:srgbClr val="C71D39"/>
                        </a:solidFill>
                      </a:endParaRPr>
                    </a:p>
                  </a:txBody>
                  <a:tcPr marL="91450" marR="9525" marT="45725" marB="45725" anchor="ctr"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14042"/>
                          </a:solidFill>
                        </a:rPr>
                        <a:t>We will dramatically increase student achievement performance.</a:t>
                      </a:r>
                      <a:endParaRPr sz="1600">
                        <a:solidFill>
                          <a:srgbClr val="414042"/>
                        </a:solidFill>
                      </a:endParaRPr>
                    </a:p>
                  </a:txBody>
                  <a:tcPr marL="91450" marR="91450" marT="45725" marB="45725" anchor="ctr"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C71D39"/>
                          </a:solidFill>
                        </a:rPr>
                        <a:t> 3</a:t>
                      </a:r>
                      <a:endParaRPr sz="2800">
                        <a:solidFill>
                          <a:srgbClr val="C71D39"/>
                        </a:solidFill>
                      </a:endParaRPr>
                    </a:p>
                  </a:txBody>
                  <a:tcPr marL="91450" marR="9525" marT="45725" marB="45725" anchor="ctr"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14042"/>
                          </a:solidFill>
                        </a:rPr>
                        <a:t>We will recruit, develop, and retain highly effective teachers.</a:t>
                      </a:r>
                      <a:endParaRPr sz="1600">
                        <a:solidFill>
                          <a:srgbClr val="414042"/>
                        </a:solidFill>
                      </a:endParaRPr>
                    </a:p>
                  </a:txBody>
                  <a:tcPr marL="91450" marR="91450" marT="45725" marB="45725" anchor="ctr"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36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FYIs &amp; Approvals</a:t>
            </a:r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700" i="1"/>
              <a:t>Approvals: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Investments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MassDevelopment Tech Loan</a:t>
            </a:r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3429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700"/>
              <a:t>FYIs:</a:t>
            </a:r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January Board Meeting &amp; Dinner?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Google Shape;248;p36"/>
          <p:cNvCxnSpPr/>
          <p:nvPr/>
        </p:nvCxnSpPr>
        <p:spPr>
          <a:xfrm>
            <a:off x="1494807" y="169340"/>
            <a:ext cx="0" cy="2748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36"/>
          <p:cNvSpPr txBox="1"/>
          <p:nvPr/>
        </p:nvSpPr>
        <p:spPr>
          <a:xfrm>
            <a:off x="308006" y="491925"/>
            <a:ext cx="85959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Through rigorous academics, character development, and strong supports for every learner, </a:t>
            </a:r>
            <a:r>
              <a:rPr lang="en" sz="2600" b="1" i="1">
                <a:solidFill>
                  <a:srgbClr val="C71D39"/>
                </a:solidFill>
                <a:latin typeface="Oswald"/>
                <a:ea typeface="Oswald"/>
                <a:cs typeface="Oswald"/>
                <a:sym typeface="Oswald"/>
              </a:rPr>
              <a:t>Libertas Academy Charter School </a:t>
            </a: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prepares all sixth through twelfth grade students to </a:t>
            </a:r>
            <a:r>
              <a:rPr lang="en" sz="2600" b="1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succeed within the college of their choice and to be positive, engaged members of their communities.</a:t>
            </a: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i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1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</a:pPr>
            <a:endParaRPr sz="160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51" name="Google Shape;251;p36"/>
          <p:cNvSpPr/>
          <p:nvPr/>
        </p:nvSpPr>
        <p:spPr>
          <a:xfrm>
            <a:off x="354056" y="175856"/>
            <a:ext cx="1089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2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MISSION</a:t>
            </a:r>
            <a:endParaRPr sz="22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619" y="4092375"/>
            <a:ext cx="771975" cy="8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9"/>
          <p:cNvCxnSpPr/>
          <p:nvPr/>
        </p:nvCxnSpPr>
        <p:spPr>
          <a:xfrm>
            <a:off x="1494807" y="169340"/>
            <a:ext cx="0" cy="2748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9"/>
          <p:cNvSpPr txBox="1"/>
          <p:nvPr/>
        </p:nvSpPr>
        <p:spPr>
          <a:xfrm>
            <a:off x="308006" y="491925"/>
            <a:ext cx="85959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Through rigorous academics, character development, and strong supports for every learner, </a:t>
            </a:r>
            <a:r>
              <a:rPr lang="en" sz="2600" b="1" i="1">
                <a:solidFill>
                  <a:srgbClr val="C71D39"/>
                </a:solidFill>
                <a:latin typeface="Oswald"/>
                <a:ea typeface="Oswald"/>
                <a:cs typeface="Oswald"/>
                <a:sym typeface="Oswald"/>
              </a:rPr>
              <a:t>Libertas Academy Charter School </a:t>
            </a:r>
            <a:r>
              <a:rPr lang="en" sz="26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prepares all sixth through twelfth grade students to </a:t>
            </a:r>
            <a:r>
              <a:rPr lang="en" sz="2600" b="1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succeed within the college of their choice and to be positive, engaged members of their communities.</a:t>
            </a: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i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1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477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685800" marR="0" lvl="1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</a:pPr>
            <a:endParaRPr sz="160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354056" y="175856"/>
            <a:ext cx="1089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2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MISSION</a:t>
            </a:r>
            <a:endParaRPr sz="22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619" y="4092375"/>
            <a:ext cx="771975" cy="8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2100"/>
              <a:t>Look at school calendar: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https://docs.google.com/spreadsheets/d/1GdGJGI4IYizFUWEpR7mSQp9Rwj9N2mT3PPbaaUGFe9Y/edit#gid=1594803582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LA </a:t>
            </a: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tinyurl.com/FY24LACalendar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AutoNum type="arabicPeriod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UA: tinyurl.com/FY24UACalendar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AutoNum type="arabicPeriod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Look at recruitment events! (Student and Staff)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629841" y="273844"/>
            <a:ext cx="7886700" cy="994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Upcoming LACS Events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226" y="-492475"/>
            <a:ext cx="6870051" cy="610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title" idx="4294967295"/>
          </p:nvPr>
        </p:nvSpPr>
        <p:spPr>
          <a:xfrm rot="-5400000">
            <a:off x="-1887000" y="1887000"/>
            <a:ext cx="5119500" cy="13455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mbria"/>
              <a:buNone/>
            </a:pPr>
            <a:r>
              <a:rPr lang="en" sz="5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Core Values</a:t>
            </a:r>
            <a:endParaRPr sz="4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671513" y="1825466"/>
            <a:ext cx="7886700" cy="9942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mbria"/>
              <a:buNone/>
            </a:pPr>
            <a:r>
              <a:rPr lang="en" sz="2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Highlights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288078" y="2459451"/>
            <a:ext cx="4576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06719" cy="9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/>
          <p:nvPr/>
        </p:nvSpPr>
        <p:spPr>
          <a:xfrm>
            <a:off x="1066350" y="193913"/>
            <a:ext cx="397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HIGHLIGHTS- Talent</a:t>
            </a: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738" y="570356"/>
            <a:ext cx="2520513" cy="400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4860" y="570356"/>
            <a:ext cx="2551790" cy="40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205725" y="1116938"/>
            <a:ext cx="39093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Highlights for Talent</a:t>
            </a:r>
            <a:endParaRPr sz="1900" b="1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 5 New Hires in the last month!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	-Stevie- UA Spanish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	-Logan- UA SST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	-Abigail- UA SST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	-Silvia- UA SST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Employee of the Month Oct- NaCari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Staff Olympics- Sprinkle Joy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06719" cy="9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1066350" y="193913"/>
            <a:ext cx="397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HIGHLIGHTS- Recruitment</a:t>
            </a: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205725" y="1116938"/>
            <a:ext cx="3639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b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Highlights for Recruitment </a:t>
            </a:r>
            <a:endParaRPr sz="1700" b="1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Canvassed at Brightwood/ Lincoln school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Love seeing new staff support recruitment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We have a wait list already for 8th and 9th grade.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169" y="956437"/>
            <a:ext cx="2167876" cy="249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7044" y="956438"/>
            <a:ext cx="2319581" cy="2491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7394" y="2993363"/>
            <a:ext cx="2510681" cy="196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7" y="75073"/>
            <a:ext cx="580668" cy="68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912244" y="175022"/>
            <a:ext cx="811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HIGHLIGHTS</a:t>
            </a:r>
            <a:endParaRPr sz="2300">
              <a:solidFill>
                <a:srgbClr val="98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622200" y="1167038"/>
            <a:ext cx="8055000" cy="3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135338" y="659906"/>
            <a:ext cx="6178200" cy="4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College Rep Visits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Bay Path University | Nov 1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Springfield  College | Nov 7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 i="1">
                <a:latin typeface="EB Garamond"/>
                <a:ea typeface="EB Garamond"/>
                <a:cs typeface="EB Garamond"/>
                <a:sym typeface="EB Garamond"/>
              </a:rPr>
              <a:t>Dates for Jan - June will be posted in December</a:t>
            </a:r>
            <a:endParaRPr sz="1400" i="1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College Field Trips</a:t>
            </a:r>
            <a:endParaRPr sz="1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SzPts val="15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Williams College (22 students) 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1028700" lvl="1" indent="-247650" algn="l" rtl="0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10% acceptance rate | $80K per year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Westfield State University (26 students)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1028700" lvl="1" indent="-247650" algn="l" rtl="0">
              <a:spcBef>
                <a:spcPts val="0"/>
              </a:spcBef>
              <a:spcAft>
                <a:spcPts val="0"/>
              </a:spcAft>
              <a:buSzPts val="1300"/>
              <a:buFont typeface="EB Garamond"/>
              <a:buChar char="○"/>
            </a:pPr>
            <a:r>
              <a:rPr lang="en" sz="1300">
                <a:latin typeface="EB Garamond"/>
                <a:ea typeface="EB Garamond"/>
                <a:cs typeface="EB Garamond"/>
                <a:sym typeface="EB Garamond"/>
              </a:rPr>
              <a:t>90% acceptance rate | $25K per year | Summer Bridge program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Dual Enrollment</a:t>
            </a:r>
            <a:endParaRPr sz="1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Current | </a:t>
            </a: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Adeychalis</a:t>
            </a: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 (Comp 1 - A) </a:t>
            </a: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Ismael</a:t>
            </a: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 (Calc - A) </a:t>
            </a:r>
            <a:r>
              <a:rPr lang="en" sz="1400" b="1">
                <a:latin typeface="EB Garamond"/>
                <a:ea typeface="EB Garamond"/>
                <a:cs typeface="EB Garamond"/>
                <a:sym typeface="EB Garamond"/>
              </a:rPr>
              <a:t>Ana</a:t>
            </a: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 (PreCalc - B+)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16 students applied for the spring semester to both HCC &amp; STCC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Class selection deadline is 12/15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Working with students &amp; Santos to determine class selections &amp; feasible scheduling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  <a:p>
            <a:pPr marL="685800" lvl="1" indent="-254000" algn="l" rtl="0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○"/>
            </a:pPr>
            <a:r>
              <a:rPr lang="en" sz="1400">
                <a:latin typeface="EB Garamond"/>
                <a:ea typeface="EB Garamond"/>
                <a:cs typeface="EB Garamond"/>
                <a:sym typeface="EB Garamond"/>
              </a:rPr>
              <a:t>Courses will likely be: English Comp 1, Pre-calc, Physics &amp; another science</a:t>
            </a:r>
            <a:endParaRPr sz="14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9603" y="210469"/>
            <a:ext cx="1926456" cy="128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8885" y="210469"/>
            <a:ext cx="1926456" cy="128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2388" y="2241863"/>
            <a:ext cx="1714504" cy="12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7">
            <a:alphaModFix/>
          </a:blip>
          <a:srcRect t="12790" b="-12790"/>
          <a:stretch/>
        </p:blipFill>
        <p:spPr>
          <a:xfrm>
            <a:off x="7134150" y="1683769"/>
            <a:ext cx="15430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2378" y="210469"/>
            <a:ext cx="1350171" cy="180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9">
            <a:alphaModFix/>
          </a:blip>
          <a:srcRect t="33203" b="7861"/>
          <a:stretch/>
        </p:blipFill>
        <p:spPr>
          <a:xfrm>
            <a:off x="6497531" y="3600075"/>
            <a:ext cx="1928813" cy="151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671513" y="1825466"/>
            <a:ext cx="7886700" cy="994200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mbria"/>
              <a:buNone/>
            </a:pPr>
            <a:r>
              <a:rPr lang="en" sz="2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Key School Data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2288078" y="2459451"/>
            <a:ext cx="4576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sldNum" idx="4294967295"/>
          </p:nvPr>
        </p:nvSpPr>
        <p:spPr>
          <a:xfrm>
            <a:off x="8986840" y="4962674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800"/>
              <a:buFont typeface="Helvetica Neue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sz="800" b="1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1211306" y="175856"/>
            <a:ext cx="1744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8" y="75076"/>
            <a:ext cx="833719" cy="9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/>
          <p:nvPr/>
        </p:nvSpPr>
        <p:spPr>
          <a:xfrm>
            <a:off x="1066350" y="193913"/>
            <a:ext cx="397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3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GOALS &amp; DATA - Talent</a:t>
            </a:r>
            <a:endParaRPr sz="2100" i="0" u="none" strike="noStrike" cap="none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868725" y="658294"/>
            <a:ext cx="82752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libri"/>
                <a:ea typeface="Calibri"/>
                <a:cs typeface="Calibri"/>
                <a:sym typeface="Calibri"/>
              </a:rPr>
              <a:t>Current Open Roles </a:t>
            </a:r>
            <a:endParaRPr sz="19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6" name="Google Shape;166;p26"/>
          <p:cNvGraphicFramePr/>
          <p:nvPr/>
        </p:nvGraphicFramePr>
        <p:xfrm>
          <a:off x="1066350" y="151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{446C63E0-EBCC-4E52-8539-B9D42BA3D230}</a:tableStyleId>
              </a:tblPr>
              <a:tblGrid>
                <a:gridCol w="6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C40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Academy</a:t>
                      </a:r>
                      <a:endParaRPr sz="1100" b="1">
                        <a:solidFill>
                          <a:srgbClr val="3C40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Group</a:t>
                      </a:r>
                      <a:endParaRPr sz="1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Staff Name</a:t>
                      </a:r>
                      <a:endParaRPr sz="1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Position</a:t>
                      </a:r>
                      <a:endParaRPr sz="1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8th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OPEN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Math 2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LA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7th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OPEN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Math 2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UA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9th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OPEN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Biology</a:t>
                      </a:r>
                      <a:endParaRPr sz="10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28575" marR="28575" marT="19050" marB="19050">
                    <a:lnL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On-screen Show (16:9)</PresentationFormat>
  <Paragraphs>151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EB Garamond</vt:lpstr>
      <vt:lpstr>Helvetica Neue</vt:lpstr>
      <vt:lpstr>Cambria</vt:lpstr>
      <vt:lpstr>Oswald</vt:lpstr>
      <vt:lpstr>Arial</vt:lpstr>
      <vt:lpstr>Fira Sans Light</vt:lpstr>
      <vt:lpstr>Roboto</vt:lpstr>
      <vt:lpstr>Calibri</vt:lpstr>
      <vt:lpstr>Raleway</vt:lpstr>
      <vt:lpstr>Fira Sans</vt:lpstr>
      <vt:lpstr>Simple Light</vt:lpstr>
      <vt:lpstr>School Update </vt:lpstr>
      <vt:lpstr>PowerPoint Presentation</vt:lpstr>
      <vt:lpstr>Core Values</vt:lpstr>
      <vt:lpstr>Highlights</vt:lpstr>
      <vt:lpstr>PowerPoint Presentation</vt:lpstr>
      <vt:lpstr>PowerPoint Presentation</vt:lpstr>
      <vt:lpstr>PowerPoint Presentation</vt:lpstr>
      <vt:lpstr>Key School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FYIs &amp; Approvals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Update </dc:title>
  <dc:creator>Nick Barker</dc:creator>
  <cp:lastModifiedBy>Nick Barker</cp:lastModifiedBy>
  <cp:revision>1</cp:revision>
  <dcterms:modified xsi:type="dcterms:W3CDTF">2023-12-15T19:03:39Z</dcterms:modified>
</cp:coreProperties>
</file>