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EB Garamond" panose="00000500000000000000" pitchFamily="2" charset="0"/>
      <p:regular r:id="rId32"/>
      <p:bold r:id="rId33"/>
      <p:italic r:id="rId34"/>
      <p:boldItalic r:id="rId35"/>
    </p:embeddedFont>
    <p:embeddedFont>
      <p:font typeface="Fira Sans" panose="020B0503050000020004" pitchFamily="34" charset="0"/>
      <p:regular r:id="rId36"/>
    </p:embeddedFont>
    <p:embeddedFont>
      <p:font typeface="Fira Sans Light" panose="020B04030500000200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Oswald" panose="00000500000000000000" pitchFamily="2" charset="0"/>
      <p:regular r:id="rId45"/>
      <p:bold r:id="rId46"/>
    </p:embeddedFont>
    <p:embeddedFont>
      <p:font typeface="Raleway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3ED13-1B33-44E6-A36F-AB707445C74F}">
  <a:tblStyle styleId="{E763ED13-1B33-44E6-A36F-AB707445C7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DF9BED-E62C-443B-8981-9E50EA8E2F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B605621-C4E2-4BF1-9A73-C32534273E5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4f0387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4f0387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dd64a8c1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g29dd64a8c1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dd64a8c1f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dd64a8c1f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9dd64a8c1f_0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036fcb07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g29036fcb07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036fcb070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g29036fcb070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dd64a8c1f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9dd64a8c1f_0_500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448 is our target. </a:t>
            </a:r>
            <a:endParaRPr/>
          </a:p>
        </p:txBody>
      </p:sp>
      <p:sp>
        <p:nvSpPr>
          <p:cNvPr id="212" name="Google Shape;212;g29dd64a8c1f_0_500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dd64a8c1f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9dd64a8c1f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data: 88%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dd64a8c1f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dd64a8c1f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dd64a8c1f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dd64a8c1f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67ee72065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67ee720658_0_54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3" name="Google Shape;243;g167ee720658_0_54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5161cedb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5161cedb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90284bc5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g1490284bc5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531a218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9" name="Google Shape;259;g27531a218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531a218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7531a218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4f0387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4f0387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ab27b93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81ab27b939_1_101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81ab27b939_1_101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dd64a8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29dd64a8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dd64a8c1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g29dd64a8c1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dd64a8c1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dd64a8c1f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dd64a8c1f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7ee72065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67ee720658_0_28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167ee720658_0_28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036fcb07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g29036fcb07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839507" y="53886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3"/>
          </p:nvPr>
        </p:nvSpPr>
        <p:spPr>
          <a:xfrm>
            <a:off x="839506" y="1965526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4"/>
          </p:nvPr>
        </p:nvSpPr>
        <p:spPr>
          <a:xfrm>
            <a:off x="839507" y="3392193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5"/>
          </p:nvPr>
        </p:nvSpPr>
        <p:spPr>
          <a:xfrm>
            <a:off x="4580573" y="527269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6"/>
          </p:nvPr>
        </p:nvSpPr>
        <p:spPr>
          <a:xfrm>
            <a:off x="4580573" y="1953935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>
            <a:spLocks noGrp="1"/>
          </p:cNvSpPr>
          <p:nvPr>
            <p:ph type="pic" idx="7"/>
          </p:nvPr>
        </p:nvSpPr>
        <p:spPr>
          <a:xfrm>
            <a:off x="4580573" y="338060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8147">
          <p15:clr>
            <a:srgbClr val="FBAE40"/>
          </p15:clr>
        </p15:guide>
        <p15:guide id="4" pos="4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">
  <p:cSld name="Single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756400" y="46910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  <a:fld id="{00000000-1234-1234-1234-123412341234}" type="slidenum"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>
            <a:off x="447524" y="555085"/>
            <a:ext cx="8249100" cy="0"/>
          </a:xfrm>
          <a:prstGeom prst="straightConnector1">
            <a:avLst/>
          </a:prstGeom>
          <a:noFill/>
          <a:ln w="1270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447524" y="148967"/>
            <a:ext cx="8249100" cy="0"/>
          </a:xfrm>
          <a:prstGeom prst="straightConnector1">
            <a:avLst/>
          </a:prstGeom>
          <a:noFill/>
          <a:ln w="4445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47524" y="148967"/>
            <a:ext cx="8249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7663" y="679847"/>
            <a:ext cx="83487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3505200" y="46847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74625"/>
            <a:ext cx="1737771" cy="8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6759" y="3829421"/>
            <a:ext cx="1751227" cy="121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dGJGI4IYizFUWEpR7mSQp9Rwj9N2mT3PPbaaUGFe9Y/edit#gid=159480358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825175" y="600150"/>
            <a:ext cx="42600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School Update</a:t>
            </a:r>
            <a:endParaRPr sz="3300" b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949" y="2428875"/>
            <a:ext cx="1981201" cy="233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GOALS &amp; DATA- Recruitment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80006" y="925838"/>
            <a:ext cx="52692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Goal for 24-2025 - 612 students start first day of school.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We have launched new Recruitment year!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Where we are now taking new  applications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6th grade - 45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7th grade- 6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8th- grade - 5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9th grade- 11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10th grade - 1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Total of - 68 new applications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 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300" b="1">
              <a:solidFill>
                <a:srgbClr val="595959"/>
              </a:solidFill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094" y="1105856"/>
            <a:ext cx="2088787" cy="2280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7" y="75073"/>
            <a:ext cx="580668" cy="68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912244" y="175022"/>
            <a:ext cx="8114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COLLEGE &amp; CAREER READINESS -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GPA GOALS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22200" y="1167038"/>
            <a:ext cx="80550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-47944" y="471713"/>
            <a:ext cx="8694300" cy="4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	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Most Recent GPA Data (as of 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11/15</a:t>
            </a: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 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endParaRPr sz="1500" i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	</a:t>
            </a: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	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87" name="Google Shape;187;p28"/>
          <p:cNvGraphicFramePr/>
          <p:nvPr/>
        </p:nvGraphicFramePr>
        <p:xfrm>
          <a:off x="5694806" y="7254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{9ADF9BED-E62C-443B-8981-9E50EA8E2F4A}</a:tableStyleId>
              </a:tblPr>
              <a:tblGrid>
                <a:gridCol w="7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Goal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Metric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highlight>
                            <a:srgbClr val="FFFF00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GPA </a:t>
                      </a:r>
                      <a:endParaRPr sz="700">
                        <a:highlight>
                          <a:srgbClr val="FFFF00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highlight>
                            <a:srgbClr val="FFFF00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50% @ 3.0+</a:t>
                      </a:r>
                      <a:endParaRPr sz="700">
                        <a:highlight>
                          <a:srgbClr val="FFFF00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highlight>
                            <a:srgbClr val="FFFF00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75% @ 2.5+</a:t>
                      </a:r>
                      <a:endParaRPr sz="700">
                        <a:highlight>
                          <a:srgbClr val="FFFF00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highlight>
                            <a:srgbClr val="FFFF00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90% @ 2.0+</a:t>
                      </a:r>
                      <a:endParaRPr sz="700">
                        <a:highlight>
                          <a:srgbClr val="FFFF00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40% @ 500+ in EWR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35% @ 500+ in Math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75% meet SAT growth goal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Summer Program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75% of 3.5 11th graders attend pre-college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75 % of 3.8 10th graders attend pre-college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75% of 4.0 9th graders attend a pre-college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PSAT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35% @ 500+ in EWR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30% @ 500+ in Math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Essay </a:t>
                      </a:r>
                      <a:endParaRPr sz="7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90% of Juniors have a 1st draft by June 1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LOR </a:t>
                      </a:r>
                      <a:endParaRPr sz="7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100% of Juniors w/ 3.5+ have 1 LOR by June 1 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SSR </a:t>
                      </a:r>
                      <a:endParaRPr sz="7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50% of Juniors have SSR written by Aug 1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FAFSA </a:t>
                      </a:r>
                      <a:endParaRPr sz="7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100% of Juniors have all financial aid docs in by May 1*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College List</a:t>
                      </a:r>
                      <a:endParaRPr sz="7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100% of Juniors have a 1st draft college list by June 1</a:t>
                      </a:r>
                      <a:endParaRPr sz="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7625" marR="47625" marT="47625" marB="476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8" name="Google Shape;188;p28"/>
          <p:cNvSpPr/>
          <p:nvPr/>
        </p:nvSpPr>
        <p:spPr>
          <a:xfrm>
            <a:off x="3223256" y="948919"/>
            <a:ext cx="2270100" cy="43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0" y="4228819"/>
            <a:ext cx="6054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Working with Alexandra to resolve SchoolRunner data pull errors</a:t>
            </a:r>
            <a:endParaRPr sz="1500" i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4">
            <a:alphaModFix/>
          </a:blip>
          <a:srcRect t="1516"/>
          <a:stretch/>
        </p:blipFill>
        <p:spPr>
          <a:xfrm>
            <a:off x="135338" y="1720125"/>
            <a:ext cx="5449594" cy="223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1066350" y="193925"/>
            <a:ext cx="66081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Lower Academy Big Goals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725000"/>
            <a:ext cx="8839200" cy="183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/>
          <p:nvPr/>
        </p:nvSpPr>
        <p:spPr>
          <a:xfrm>
            <a:off x="1066350" y="193925"/>
            <a:ext cx="66081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Upper Academy Big Goals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3900"/>
            <a:ext cx="8839203" cy="2016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628650" y="273844"/>
            <a:ext cx="8073600" cy="10788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LACS Strategic Plan 2023-2027 </a:t>
            </a:r>
            <a:endParaRPr sz="1100"/>
          </a:p>
        </p:txBody>
      </p:sp>
      <p:sp>
        <p:nvSpPr>
          <p:cNvPr id="216" name="Google Shape;216;p31"/>
          <p:cNvSpPr/>
          <p:nvPr/>
        </p:nvSpPr>
        <p:spPr>
          <a:xfrm>
            <a:off x="4484115" y="2456334"/>
            <a:ext cx="17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7" name="Google Shape;217;p31"/>
          <p:cNvSpPr/>
          <p:nvPr/>
        </p:nvSpPr>
        <p:spPr>
          <a:xfrm>
            <a:off x="4484115" y="2456334"/>
            <a:ext cx="17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graphicFrame>
        <p:nvGraphicFramePr>
          <p:cNvPr id="218" name="Google Shape;218;p31"/>
          <p:cNvGraphicFramePr/>
          <p:nvPr/>
        </p:nvGraphicFramePr>
        <p:xfrm>
          <a:off x="825550" y="135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{E763ED13-1B33-44E6-A36F-AB707445C74F}</a:tableStyleId>
              </a:tblPr>
              <a:tblGrid>
                <a:gridCol w="97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4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00A4C7"/>
                          </a:solidFill>
                        </a:rPr>
                        <a:t> </a:t>
                      </a: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1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prepare our students for a successful post-secondary transition that focuses on college access as a pivotal step toward career success. 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2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dramatically increase student achievement performance.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 3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recruit, develop, and retain highly effective teachers.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475" y="0"/>
            <a:ext cx="932347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FYIs &amp; Approvals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700" i="1"/>
              <a:t>Approvals: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Investments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MassDevelopment Tech Loan</a:t>
            </a:r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700"/>
              <a:t>FYIs: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Upcoming LACS Events</a:t>
            </a:r>
            <a:endParaRPr sz="2800">
              <a:solidFill>
                <a:srgbClr val="000000"/>
              </a:solidFill>
            </a:endParaRPr>
          </a:p>
        </p:txBody>
      </p:sp>
      <p:graphicFrame>
        <p:nvGraphicFramePr>
          <p:cNvPr id="256" name="Google Shape;256;p36"/>
          <p:cNvGraphicFramePr/>
          <p:nvPr/>
        </p:nvGraphicFramePr>
        <p:xfrm>
          <a:off x="629850" y="14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{FB605621-C4E2-4BF1-9A73-C32534273E5B}</a:tableStyleId>
              </a:tblPr>
              <a:tblGrid>
                <a:gridCol w="31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Staff Holiday Party @MGM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12/9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7 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Drumline Showcase After School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12/20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5:00 PM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Club Showcase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12/21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9 AM 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1494807" y="169340"/>
            <a:ext cx="0" cy="2748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9"/>
          <p:cNvSpPr txBox="1"/>
          <p:nvPr/>
        </p:nvSpPr>
        <p:spPr>
          <a:xfrm>
            <a:off x="308006" y="491925"/>
            <a:ext cx="85959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Through rigorous academics, character development, and strong supports for every learner, </a:t>
            </a:r>
            <a:r>
              <a:rPr lang="en" sz="2600" b="1" i="1">
                <a:solidFill>
                  <a:srgbClr val="C71D39"/>
                </a:solidFill>
                <a:latin typeface="Oswald"/>
                <a:ea typeface="Oswald"/>
                <a:cs typeface="Oswald"/>
                <a:sym typeface="Oswald"/>
              </a:rPr>
              <a:t>Libertas Academy Charter School </a:t>
            </a: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prepares all sixth through twelfth grade students to </a:t>
            </a:r>
            <a:r>
              <a:rPr lang="en" sz="2600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succeed within the college of their choice and to be positive, engaged members of their communities.</a:t>
            </a: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endParaRPr sz="16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354056" y="175856"/>
            <a:ext cx="108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2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619" y="4092375"/>
            <a:ext cx="771975" cy="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7"/>
          <p:cNvCxnSpPr/>
          <p:nvPr/>
        </p:nvCxnSpPr>
        <p:spPr>
          <a:xfrm>
            <a:off x="1494807" y="169340"/>
            <a:ext cx="0" cy="2748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7"/>
          <p:cNvSpPr txBox="1"/>
          <p:nvPr/>
        </p:nvSpPr>
        <p:spPr>
          <a:xfrm>
            <a:off x="308006" y="491925"/>
            <a:ext cx="85959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Through rigorous academics, character development, and strong supports for every learner, </a:t>
            </a:r>
            <a:r>
              <a:rPr lang="en" sz="2600" b="1" i="1">
                <a:solidFill>
                  <a:srgbClr val="C71D39"/>
                </a:solidFill>
                <a:latin typeface="Oswald"/>
                <a:ea typeface="Oswald"/>
                <a:cs typeface="Oswald"/>
                <a:sym typeface="Oswald"/>
              </a:rPr>
              <a:t>Libertas Academy Charter School </a:t>
            </a: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prepares all sixth through twelfth grade students to </a:t>
            </a:r>
            <a:r>
              <a:rPr lang="en" sz="2600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succeed within the college of their choice and to be positive, engaged members of their communities.</a:t>
            </a: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endParaRPr sz="16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354056" y="175856"/>
            <a:ext cx="108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2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619" y="4092375"/>
            <a:ext cx="771975" cy="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100"/>
              <a:t>Look at school calendar: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https://docs.google.com/spreadsheets/d/1GdGJGI4IYizFUWEpR7mSQp9Rwj9N2mT3PPbaaUGFe9Y/edit#gid=1594803582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 </a:t>
            </a: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tinyurl.com/FY24LACalendar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AutoNum type="arabicPeriod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UA: tinyurl.com/FY24UACalendar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AutoNum type="arabicPeriod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Look at recruitment events! (Student and Staff)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Upcoming LACS Events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226" y="-492475"/>
            <a:ext cx="6870051" cy="610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title" idx="4294967295"/>
          </p:nvPr>
        </p:nvSpPr>
        <p:spPr>
          <a:xfrm rot="-5400000">
            <a:off x="-1887000" y="1887000"/>
            <a:ext cx="5119500" cy="13455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5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Core Values</a:t>
            </a:r>
            <a:endParaRPr sz="4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671513" y="1825466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88078" y="2459451"/>
            <a:ext cx="457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06719" cy="9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HIGHLIGHTS- Talent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738" y="570356"/>
            <a:ext cx="2520513" cy="400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860" y="570356"/>
            <a:ext cx="2551790" cy="40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05725" y="1116938"/>
            <a:ext cx="39093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Highlights for Talent</a:t>
            </a:r>
            <a:endParaRPr sz="1900" b="1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5 New Hires in the last month!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-Stevie- UA Spanish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-Logan-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-Abigail-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-Silvia-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Employee of the Month Oct- NaCari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Staff Olympics- Sprinkle Joy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06719" cy="9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HIGHLIGHTS- Recruitment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205725" y="1116938"/>
            <a:ext cx="39093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Highlights for Recruitment </a:t>
            </a:r>
            <a:endParaRPr sz="1700" b="1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Trunk or Treat was a great and Mall event were really successful.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2. Based on the applications we have a waitlist for 7th and 8th grade already.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3. Billboards are up this year we got two billboards small so it was ½ the cost.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225" y="531487"/>
            <a:ext cx="2320913" cy="26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0" y="531488"/>
            <a:ext cx="2171700" cy="21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0" y="2615718"/>
            <a:ext cx="2171700" cy="239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9518" y="3055200"/>
            <a:ext cx="2450325" cy="1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7" y="75073"/>
            <a:ext cx="580668" cy="68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912244" y="175022"/>
            <a:ext cx="811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622200" y="1167038"/>
            <a:ext cx="80550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135338" y="659906"/>
            <a:ext cx="61782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College Rep Visits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Bay Path University | Nov 1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Springfield  College | Nov 7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 i="1">
                <a:latin typeface="EB Garamond"/>
                <a:ea typeface="EB Garamond"/>
                <a:cs typeface="EB Garamond"/>
                <a:sym typeface="EB Garamond"/>
              </a:rPr>
              <a:t>Dates for Jan - June will be posted in December</a:t>
            </a:r>
            <a:endParaRPr sz="14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College Field Trips</a:t>
            </a: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Williams College (22 students) 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1028700" lvl="1" indent="-247650" algn="l" rtl="0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10% acceptance rate | $80K per year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Westfield State University (26 students)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1028700" lvl="1" indent="-247650" algn="l" rtl="0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90% acceptance rate | $25K per year | Summer Bridge program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Dual Enrollment</a:t>
            </a: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Current |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Adeychalis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(Comp 1 - A)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Ismael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(Calc - A)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Ana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(PreCalc - B+)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16 students applied for the spring semester to both HCC &amp; STCC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Class selection deadline is 12/15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Working with students &amp; Santos to determine class selections &amp; feasible scheduling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685800" lvl="1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○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Courses will likely be: English Comp 1, Pre-calc, Physics &amp; another science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603" y="210469"/>
            <a:ext cx="1926456" cy="128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885" y="210469"/>
            <a:ext cx="1926456" cy="128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2388" y="2241863"/>
            <a:ext cx="1714504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7">
            <a:alphaModFix/>
          </a:blip>
          <a:srcRect t="12790" b="-12790"/>
          <a:stretch/>
        </p:blipFill>
        <p:spPr>
          <a:xfrm>
            <a:off x="7134150" y="1683769"/>
            <a:ext cx="15430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2378" y="210469"/>
            <a:ext cx="1350171" cy="180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9">
            <a:alphaModFix/>
          </a:blip>
          <a:srcRect t="33203" b="7861"/>
          <a:stretch/>
        </p:blipFill>
        <p:spPr>
          <a:xfrm>
            <a:off x="6497531" y="3600075"/>
            <a:ext cx="1928813" cy="15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71513" y="1825466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2288078" y="2459451"/>
            <a:ext cx="457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GOALS &amp; DATA - Talent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868725" y="658294"/>
            <a:ext cx="8275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Current Open Roles </a:t>
            </a:r>
            <a:endParaRPr sz="19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26"/>
          <p:cNvGraphicFramePr/>
          <p:nvPr/>
        </p:nvGraphicFramePr>
        <p:xfrm>
          <a:off x="1066350" y="151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{E763ED13-1B33-44E6-A36F-AB707445C74F}</a:tableStyleId>
              </a:tblPr>
              <a:tblGrid>
                <a:gridCol w="6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C40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Academy</a:t>
                      </a:r>
                      <a:endParaRPr sz="1100" b="1">
                        <a:solidFill>
                          <a:srgbClr val="3C40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Group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Staff Name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Position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Math 2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Math 2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Biology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On-screen Show (16:9)</PresentationFormat>
  <Paragraphs>199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Fira Sans Light</vt:lpstr>
      <vt:lpstr>Oswald</vt:lpstr>
      <vt:lpstr>Cambria</vt:lpstr>
      <vt:lpstr>Roboto</vt:lpstr>
      <vt:lpstr>Arial</vt:lpstr>
      <vt:lpstr>Calibri</vt:lpstr>
      <vt:lpstr>Raleway</vt:lpstr>
      <vt:lpstr>Fira Sans</vt:lpstr>
      <vt:lpstr>Helvetica Neue</vt:lpstr>
      <vt:lpstr>EB Garamond</vt:lpstr>
      <vt:lpstr>Simple Light</vt:lpstr>
      <vt:lpstr>School Update </vt:lpstr>
      <vt:lpstr>PowerPoint Presentation</vt:lpstr>
      <vt:lpstr>Core Values</vt:lpstr>
      <vt:lpstr>Highlights</vt:lpstr>
      <vt:lpstr>PowerPoint Presentation</vt:lpstr>
      <vt:lpstr>PowerPoint Presentation</vt:lpstr>
      <vt:lpstr>PowerPoint Presentation</vt:lpstr>
      <vt:lpstr>Key School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FYIs &amp; Approvals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Update </dc:title>
  <cp:lastModifiedBy>Nick Barker</cp:lastModifiedBy>
  <cp:revision>1</cp:revision>
  <dcterms:modified xsi:type="dcterms:W3CDTF">2023-11-22T17:24:53Z</dcterms:modified>
</cp:coreProperties>
</file>