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5143500" type="screen16x9"/>
  <p:notesSz cx="6858000" cy="9144000"/>
  <p:embeddedFontLst>
    <p:embeddedFont>
      <p:font typeface="Calibri" panose="020F0502020204030204" pitchFamily="34" charset="0"/>
      <p:regular r:id="rId56"/>
      <p:bold r:id="rId57"/>
      <p:italic r:id="rId58"/>
      <p:boldItalic r:id="rId59"/>
    </p:embeddedFont>
    <p:embeddedFont>
      <p:font typeface="Cambria" panose="02040503050406030204" pitchFamily="18" charset="0"/>
      <p:regular r:id="rId60"/>
      <p:bold r:id="rId61"/>
      <p:italic r:id="rId62"/>
      <p:boldItalic r:id="rId63"/>
    </p:embeddedFont>
    <p:embeddedFont>
      <p:font typeface="Fira Sans" panose="020B0503050000020004" pitchFamily="34" charset="0"/>
      <p:regular r:id="rId64"/>
      <p:bold r:id="rId65"/>
      <p:italic r:id="rId66"/>
      <p:boldItalic r:id="rId67"/>
    </p:embeddedFont>
    <p:embeddedFont>
      <p:font typeface="Fira Sans Light" panose="020B0403050000020004" pitchFamily="34" charset="0"/>
      <p:regular r:id="rId68"/>
      <p:bold r:id="rId69"/>
      <p:italic r:id="rId70"/>
      <p:boldItalic r:id="rId71"/>
    </p:embeddedFont>
    <p:embeddedFont>
      <p:font typeface="Helvetica Neue" panose="020B0604020202020204" charset="0"/>
      <p:regular r:id="rId72"/>
      <p:bold r:id="rId73"/>
      <p:italic r:id="rId74"/>
      <p:boldItalic r:id="rId75"/>
    </p:embeddedFont>
    <p:embeddedFont>
      <p:font typeface="Oswald" panose="00000500000000000000" pitchFamily="2" charset="0"/>
      <p:regular r:id="rId76"/>
      <p:bold r:id="rId77"/>
    </p:embeddedFont>
    <p:embeddedFont>
      <p:font typeface="Raleway" pitchFamily="2" charset="0"/>
      <p:regular r:id="rId78"/>
      <p:bold r:id="rId79"/>
      <p:italic r:id="rId80"/>
      <p:boldItalic r:id="rId81"/>
    </p:embeddedFont>
    <p:embeddedFont>
      <p:font typeface="Roboto" panose="02000000000000000000" pitchFamily="2"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407ECC-50DE-433E-8E6B-1A41FE3E1E7F}">
  <a:tblStyle styleId="{91407ECC-50DE-433E-8E6B-1A41FE3E1E7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67B6926-42D2-4E06-8C06-84451C9E2F0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60" y="1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1.fntdata"/><Relationship Id="rId87" Type="http://schemas.openxmlformats.org/officeDocument/2006/relationships/viewProps" Target="viewProps.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447698c98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447698c9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ea95d704ca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5" name="Google Shape;155;g1ea95d704ca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ea95d704ca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ea95d704ca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Academic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ea95d704ca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ea95d704ca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ea95d704ca_1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ea95d704ca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22% at end of Q1 to 12% now.</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ea95d704ca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ea95d704ca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94% = same as end of Q1</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ea95d704ca_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ea95d704ca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Academic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ea95d704ca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a95d704ca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ea95d704ca_1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ea95d704ca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ea95d704ca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3" name="Google Shape;213;g1ea95d704c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ea95d704ca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7" name="Google Shape;227;g1ea95d704c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84aa77773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84aa77773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ea95d704ca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 name="Google Shape;238;g1ea95d704ca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ea95d704ca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9" name="Google Shape;249;g1ea95d704ca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ea95d704ca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9" name="Google Shape;259;g1ea95d704c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ea95d704ca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9" name="Google Shape;269;g1ea95d704ca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ea95d704ca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9" name="Google Shape;279;g1ea95d704c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ea95d704ca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2" name="Google Shape;292;g1ea95d704c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ea95d704ca_1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3" name="Google Shape;303;g1ea95d704ca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ea95d704ca_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ea95d704ca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Culture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ea95d704ca_1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1ea95d704ca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ea95d704ca_1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ea95d704ca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From 22% at end of Q1 to 12% now.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254ee518f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1" name="Google Shape;81;g2254ee518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ea95d704ca_1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1ea95d704ca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94% = same as end of Q1</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ea95d704ca_1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1ea95d704ca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ea95d704ca_1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ea95d704ca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ea95d704ca_1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ea95d704ca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 reads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ea95d704ca_1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ea95d704ca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Culture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ea95d704ca_1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ea95d704ca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ea95d704ca_1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ea95d704ca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ea95d704ca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2" name="Google Shape;402;g1ea95d704c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ea95d704ca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3" name="Google Shape;413;g1ea95d704c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ea95d704ca_0_1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Culture is better than last year.</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
              <a:t>Better behaviorally, but teachers are not pushing academically.  LASW audits reflect that.  It will improve if we do that more.</a:t>
            </a:r>
            <a:endParaRPr/>
          </a:p>
        </p:txBody>
      </p:sp>
      <p:sp>
        <p:nvSpPr>
          <p:cNvPr id="425" name="Google Shape;425;g1ea95d704ca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ea95d704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3" name="Google Shape;93;g1ea95d704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ea95d704ca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36" name="Google Shape;436;g1ea95d704ca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ea95d704ca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ELL = </a:t>
            </a:r>
            <a:r>
              <a:rPr lang="en">
                <a:latin typeface="Roboto"/>
                <a:ea typeface="Roboto"/>
                <a:cs typeface="Roboto"/>
                <a:sym typeface="Roboto"/>
              </a:rPr>
              <a:t> (25% = 9th/27 = 10th; 8 = 11th) </a:t>
            </a:r>
            <a:endParaRPr>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a:latin typeface="Roboto"/>
              <a:ea typeface="Roboto"/>
              <a:cs typeface="Roboto"/>
              <a:sym typeface="Roboto"/>
            </a:endParaRPr>
          </a:p>
          <a:p>
            <a:pPr marL="0" lvl="0" indent="0" algn="l" rtl="0">
              <a:spcBef>
                <a:spcPts val="0"/>
              </a:spcBef>
              <a:spcAft>
                <a:spcPts val="0"/>
              </a:spcAft>
              <a:buClr>
                <a:schemeClr val="dk1"/>
              </a:buClr>
              <a:buSzPts val="1200"/>
              <a:buFont typeface="Calibri"/>
              <a:buNone/>
            </a:pPr>
            <a:r>
              <a:rPr lang="en">
                <a:latin typeface="Roboto"/>
                <a:ea typeface="Roboto"/>
                <a:cs typeface="Roboto"/>
                <a:sym typeface="Roboto"/>
              </a:rPr>
              <a:t>ISS, CA, Advisory</a:t>
            </a:r>
            <a:endParaRPr>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a:latin typeface="Roboto"/>
              <a:ea typeface="Roboto"/>
              <a:cs typeface="Roboto"/>
              <a:sym typeface="Roboto"/>
            </a:endParaRPr>
          </a:p>
          <a:p>
            <a:pPr marL="0" lvl="0" indent="0" algn="l" rtl="0">
              <a:spcBef>
                <a:spcPts val="0"/>
              </a:spcBef>
              <a:spcAft>
                <a:spcPts val="0"/>
              </a:spcAft>
              <a:buClr>
                <a:schemeClr val="dk1"/>
              </a:buClr>
              <a:buSzPts val="1200"/>
              <a:buFont typeface="Calibri"/>
              <a:buNone/>
            </a:pPr>
            <a:r>
              <a:rPr lang="en">
                <a:latin typeface="Roboto"/>
                <a:ea typeface="Roboto"/>
                <a:cs typeface="Roboto"/>
                <a:sym typeface="Roboto"/>
              </a:rPr>
              <a:t>Teacher attrition</a:t>
            </a:r>
            <a:endParaRPr>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a:p>
        </p:txBody>
      </p:sp>
      <p:sp>
        <p:nvSpPr>
          <p:cNvPr id="446" name="Google Shape;446;g1ea95d704ca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ea95d704ca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Talking to adults - this is what we are about.  get on board.</a:t>
            </a:r>
            <a:endParaRPr/>
          </a:p>
        </p:txBody>
      </p:sp>
      <p:sp>
        <p:nvSpPr>
          <p:cNvPr id="456" name="Google Shape;456;g1ea95d704ca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ea95d704ca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9" name="Google Shape;469;g1ea95d704ca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ea95d704ca_0_2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0" name="Google Shape;480;g1ea95d704ca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ea95d704ca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2" name="Google Shape;492;g1ea95d704ca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ea95d704ca_0_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Talking to adults - this is what we are about.  get on board.</a:t>
            </a:r>
            <a:endParaRPr/>
          </a:p>
        </p:txBody>
      </p:sp>
      <p:sp>
        <p:nvSpPr>
          <p:cNvPr id="503" name="Google Shape;503;g1ea95d704ca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ea95d704ca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16" name="Google Shape;516;g1ea95d704ca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254ee518fe_0_350: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g2254ee518fe_0_350: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Presentation (7 minutes)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Focus question: “To what extent do the themes and goals achieve the stated purpose of our strategic plan?”</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Clarifying Questions (5 minutes)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Clarifying questions regard matters of fact.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Substantive issues are saved for later in the protocol so please make sure that clarifying questions are really clarifying.</a:t>
            </a:r>
            <a:endParaRPr/>
          </a:p>
        </p:txBody>
      </p:sp>
      <p:sp>
        <p:nvSpPr>
          <p:cNvPr id="529" name="Google Shape;529;g2254ee518fe_0_350: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l" rtl="0">
              <a:lnSpc>
                <a:spcPct val="100000"/>
              </a:lnSpc>
              <a:spcBef>
                <a:spcPts val="0"/>
              </a:spcBef>
              <a:spcAft>
                <a:spcPts val="0"/>
              </a:spcAft>
              <a:buNone/>
            </a:pPr>
            <a:fld id="{00000000-1234-1234-1234-123412341234}" type="slidenum">
              <a:rPr lang="en" sz="1400"/>
              <a:t>48</a:t>
            </a:fld>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ca8166b0b9_0_139: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g1ca8166b0b9_0_139: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0" lvl="0" indent="0" algn="l" rtl="0">
              <a:lnSpc>
                <a:spcPct val="100000"/>
              </a:lnSpc>
              <a:spcBef>
                <a:spcPts val="0"/>
              </a:spcBef>
              <a:spcAft>
                <a:spcPts val="0"/>
              </a:spcAft>
              <a:buSzPts val="1400"/>
              <a:buNone/>
            </a:pPr>
            <a:r>
              <a:rPr lang="en"/>
              <a:t>448 is our target. </a:t>
            </a:r>
            <a:endParaRPr/>
          </a:p>
        </p:txBody>
      </p:sp>
      <p:sp>
        <p:nvSpPr>
          <p:cNvPr id="536" name="Google Shape;536;g1ca8166b0b9_0_139: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49</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ea95d704ca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6" name="Google Shape;106;g1ea95d704c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254ee518fe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254ee518fe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254ee518fe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2254ee518fe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254ee518fe_0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2254ee518fe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1ca8166b0b9_0_36:notes"/>
          <p:cNvSpPr>
            <a:spLocks noGrp="1" noRot="1" noChangeAspect="1"/>
          </p:cNvSpPr>
          <p:nvPr>
            <p:ph type="sldImg" idx="2"/>
          </p:nvPr>
        </p:nvSpPr>
        <p:spPr>
          <a:xfrm>
            <a:off x="713122" y="1143000"/>
            <a:ext cx="5431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g1ca8166b0b9_0_36:notes"/>
          <p:cNvSpPr txBox="1">
            <a:spLocks noGrp="1"/>
          </p:cNvSpPr>
          <p:nvPr>
            <p:ph type="body" idx="1"/>
          </p:nvPr>
        </p:nvSpPr>
        <p:spPr>
          <a:xfrm>
            <a:off x="686423" y="4400239"/>
            <a:ext cx="5484900" cy="3600600"/>
          </a:xfrm>
          <a:prstGeom prst="rect">
            <a:avLst/>
          </a:prstGeom>
          <a:noFill/>
          <a:ln>
            <a:noFill/>
          </a:ln>
        </p:spPr>
        <p:txBody>
          <a:bodyPr spcFirstLastPara="1" wrap="square" lIns="90200" tIns="45100" rIns="90200" bIns="45100" anchor="t" anchorCtr="0">
            <a:noAutofit/>
          </a:bodyPr>
          <a:lstStyle/>
          <a:p>
            <a:pPr marL="0" lvl="0" indent="0" algn="l" rtl="0">
              <a:lnSpc>
                <a:spcPct val="100000"/>
              </a:lnSpc>
              <a:spcBef>
                <a:spcPts val="0"/>
              </a:spcBef>
              <a:spcAft>
                <a:spcPts val="0"/>
              </a:spcAft>
              <a:buSzPts val="1400"/>
              <a:buNone/>
            </a:pPr>
            <a:r>
              <a:rPr lang="en"/>
              <a:t>448 is our target. </a:t>
            </a:r>
            <a:endParaRPr/>
          </a:p>
        </p:txBody>
      </p:sp>
      <p:sp>
        <p:nvSpPr>
          <p:cNvPr id="567" name="Google Shape;567;g1ca8166b0b9_0_36:notes"/>
          <p:cNvSpPr txBox="1">
            <a:spLocks noGrp="1"/>
          </p:cNvSpPr>
          <p:nvPr>
            <p:ph type="sldNum" idx="12"/>
          </p:nvPr>
        </p:nvSpPr>
        <p:spPr>
          <a:xfrm>
            <a:off x="3884033" y="8684928"/>
            <a:ext cx="2972400" cy="459000"/>
          </a:xfrm>
          <a:prstGeom prst="rect">
            <a:avLst/>
          </a:prstGeom>
          <a:noFill/>
          <a:ln>
            <a:noFill/>
          </a:ln>
        </p:spPr>
        <p:txBody>
          <a:bodyPr spcFirstLastPara="1" wrap="square" lIns="90200" tIns="45100" rIns="90200" bIns="451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53</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ea95d704c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ea95d704c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going to look at our Q1 Academic Data.  The questions we are thinking about are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 will stay on these slides a little bit longer.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ea95d704ca_1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2" name="Google Shape;122;g1ea95d704ca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ea95d704ca_1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4" name="Google Shape;134;g1ea95d704ca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ea95d704ca_1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1" name="Google Shape;141;g1ea95d704ca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Пользовательский макет">
  <p:cSld name="7_Пользовательский макет">
    <p:spTree>
      <p:nvGrpSpPr>
        <p:cNvPr id="1" name="Shape 50"/>
        <p:cNvGrpSpPr/>
        <p:nvPr/>
      </p:nvGrpSpPr>
      <p:grpSpPr>
        <a:xfrm>
          <a:off x="0" y="0"/>
          <a:ext cx="0" cy="0"/>
          <a:chOff x="0" y="0"/>
          <a:chExt cx="0" cy="0"/>
        </a:xfrm>
      </p:grpSpPr>
      <p:sp>
        <p:nvSpPr>
          <p:cNvPr id="51" name="Google Shape;51;p13"/>
          <p:cNvSpPr>
            <a:spLocks noGrp="1"/>
          </p:cNvSpPr>
          <p:nvPr>
            <p:ph type="pic" idx="2"/>
          </p:nvPr>
        </p:nvSpPr>
        <p:spPr>
          <a:xfrm>
            <a:off x="839507" y="538861"/>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2" name="Google Shape;52;p13"/>
          <p:cNvSpPr>
            <a:spLocks noGrp="1"/>
          </p:cNvSpPr>
          <p:nvPr>
            <p:ph type="pic" idx="3"/>
          </p:nvPr>
        </p:nvSpPr>
        <p:spPr>
          <a:xfrm>
            <a:off x="839506" y="1965526"/>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3" name="Google Shape;53;p13"/>
          <p:cNvSpPr>
            <a:spLocks noGrp="1"/>
          </p:cNvSpPr>
          <p:nvPr>
            <p:ph type="pic" idx="4"/>
          </p:nvPr>
        </p:nvSpPr>
        <p:spPr>
          <a:xfrm>
            <a:off x="839507" y="3392193"/>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4" name="Google Shape;54;p13"/>
          <p:cNvSpPr>
            <a:spLocks noGrp="1"/>
          </p:cNvSpPr>
          <p:nvPr>
            <p:ph type="pic" idx="5"/>
          </p:nvPr>
        </p:nvSpPr>
        <p:spPr>
          <a:xfrm>
            <a:off x="4580573" y="527269"/>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5" name="Google Shape;55;p13"/>
          <p:cNvSpPr>
            <a:spLocks noGrp="1"/>
          </p:cNvSpPr>
          <p:nvPr>
            <p:ph type="pic" idx="6"/>
          </p:nvPr>
        </p:nvSpPr>
        <p:spPr>
          <a:xfrm>
            <a:off x="4580573" y="1953935"/>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
        <p:nvSpPr>
          <p:cNvPr id="56" name="Google Shape;56;p13"/>
          <p:cNvSpPr>
            <a:spLocks noGrp="1"/>
          </p:cNvSpPr>
          <p:nvPr>
            <p:ph type="pic" idx="7"/>
          </p:nvPr>
        </p:nvSpPr>
        <p:spPr>
          <a:xfrm>
            <a:off x="4580573" y="3380601"/>
            <a:ext cx="1236300" cy="1235700"/>
          </a:xfrm>
          <a:prstGeom prst="ellipse">
            <a:avLst/>
          </a:prstGeom>
          <a:noFill/>
          <a:ln>
            <a:noFill/>
          </a:ln>
        </p:spPr>
        <p:txBody>
          <a:bodyPr spcFirstLastPara="1" wrap="square" lIns="34275" tIns="17150" rIns="34275" bIns="17150" anchor="t" anchorCtr="0">
            <a:noAutofit/>
          </a:bodyPr>
          <a:lstStyle>
            <a:lvl1pPr marR="0" lvl="0" algn="l" rtl="0">
              <a:lnSpc>
                <a:spcPct val="90000"/>
              </a:lnSpc>
              <a:spcBef>
                <a:spcPts val="600"/>
              </a:spcBef>
              <a:spcAft>
                <a:spcPts val="0"/>
              </a:spcAft>
              <a:buClr>
                <a:schemeClr val="dk1"/>
              </a:buClr>
              <a:buSzPts val="1600"/>
              <a:buFont typeface="Arial"/>
              <a:buChar char="•"/>
              <a:defRPr sz="1600" b="0" i="0" u="none" strike="noStrike" cap="none">
                <a:solidFill>
                  <a:schemeClr val="dk1"/>
                </a:solidFill>
                <a:latin typeface="Fira Sans Light"/>
                <a:ea typeface="Fira Sans Light"/>
                <a:cs typeface="Fira Sans Light"/>
                <a:sym typeface="Fira Sans Light"/>
              </a:defRPr>
            </a:lvl1pPr>
            <a:lvl2pPr marR="0" lvl="1" algn="l" rtl="0">
              <a:lnSpc>
                <a:spcPct val="90000"/>
              </a:lnSpc>
              <a:spcBef>
                <a:spcPts val="300"/>
              </a:spcBef>
              <a:spcAft>
                <a:spcPts val="0"/>
              </a:spcAft>
              <a:buClr>
                <a:schemeClr val="dk1"/>
              </a:buClr>
              <a:buSzPts val="1400"/>
              <a:buFont typeface="Arial"/>
              <a:buChar char="•"/>
              <a:defRPr sz="1400" b="0" i="0" u="none" strike="noStrike" cap="none">
                <a:solidFill>
                  <a:schemeClr val="dk1"/>
                </a:solidFill>
                <a:latin typeface="Fira Sans Light"/>
                <a:ea typeface="Fira Sans Light"/>
                <a:cs typeface="Fira Sans Light"/>
                <a:sym typeface="Fira Sans Light"/>
              </a:defRPr>
            </a:lvl2pPr>
            <a:lvl3pPr marR="0" lvl="2"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3pPr>
            <a:lvl4pPr marR="0" lvl="3"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4pPr>
            <a:lvl5pPr marR="0" lvl="4"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5pPr>
            <a:lvl6pPr marR="0" lvl="5"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6pPr>
            <a:lvl7pPr marR="0" lvl="6"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7pPr>
            <a:lvl8pPr marR="0" lvl="7"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8pPr>
            <a:lvl9pPr marR="0" lvl="8" algn="l" rtl="0">
              <a:lnSpc>
                <a:spcPct val="90000"/>
              </a:lnSpc>
              <a:spcBef>
                <a:spcPts val="300"/>
              </a:spcBef>
              <a:spcAft>
                <a:spcPts val="0"/>
              </a:spcAft>
              <a:buClr>
                <a:schemeClr val="dk1"/>
              </a:buClr>
              <a:buSzPts val="1100"/>
              <a:buFont typeface="Arial"/>
              <a:buChar char="•"/>
              <a:defRPr sz="1100" b="0" i="0" u="none" strike="noStrike" cap="none">
                <a:solidFill>
                  <a:schemeClr val="dk1"/>
                </a:solidFill>
                <a:latin typeface="Fira Sans Light"/>
                <a:ea typeface="Fira Sans Light"/>
                <a:cs typeface="Fira Sans Light"/>
                <a:sym typeface="Fira Sans Light"/>
              </a:defRPr>
            </a:lvl9pPr>
          </a:lstStyle>
          <a:p>
            <a:endParaRPr/>
          </a:p>
        </p:txBody>
      </p:sp>
    </p:spTree>
  </p:cSld>
  <p:clrMapOvr>
    <a:masterClrMapping/>
  </p:clrMapOvr>
  <p:extLst>
    <p:ext uri="{DCECCB84-F9BA-43D5-87BE-67443E8EF086}">
      <p15:sldGuideLst xmlns:p15="http://schemas.microsoft.com/office/powerpoint/2012/main">
        <p15:guide id="1" pos="4320">
          <p15:clr>
            <a:srgbClr val="FBAE40"/>
          </p15:clr>
        </p15:guide>
        <p15:guide id="2" orient="horz" pos="3240">
          <p15:clr>
            <a:srgbClr val="FBAE40"/>
          </p15:clr>
        </p15:guide>
        <p15:guide id="3" pos="8147">
          <p15:clr>
            <a:srgbClr val="FBAE40"/>
          </p15:clr>
        </p15:guide>
        <p15:guide id="4" pos="4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9" name="Google Shape;59;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63" name="Google Shape;63;p14"/>
          <p:cNvPicPr preferRelativeResize="0"/>
          <p:nvPr/>
        </p:nvPicPr>
        <p:blipFill rotWithShape="1">
          <a:blip r:embed="rId2">
            <a:alphaModFix/>
          </a:blip>
          <a:srcRect/>
          <a:stretch/>
        </p:blipFill>
        <p:spPr>
          <a:xfrm>
            <a:off x="7126759" y="3829421"/>
            <a:ext cx="1751227" cy="121168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5060382" y="747656"/>
            <a:ext cx="3785100" cy="323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600" b="1">
              <a:solidFill>
                <a:schemeClr val="dk1"/>
              </a:solidFill>
            </a:endParaRPr>
          </a:p>
          <a:p>
            <a:pPr marL="0" lvl="0" indent="0" algn="ctr" rtl="0">
              <a:spcBef>
                <a:spcPts val="0"/>
              </a:spcBef>
              <a:spcAft>
                <a:spcPts val="0"/>
              </a:spcAft>
              <a:buNone/>
            </a:pPr>
            <a:r>
              <a:rPr lang="en" sz="4600" b="1">
                <a:solidFill>
                  <a:schemeClr val="dk1"/>
                </a:solidFill>
                <a:latin typeface="Oswald"/>
                <a:ea typeface="Oswald"/>
                <a:cs typeface="Oswald"/>
                <a:sym typeface="Oswald"/>
              </a:rPr>
              <a:t>Director’s Meeting </a:t>
            </a:r>
            <a:endParaRPr sz="4600" b="1">
              <a:solidFill>
                <a:schemeClr val="dk1"/>
              </a:solidFill>
              <a:latin typeface="Oswald"/>
              <a:ea typeface="Oswald"/>
              <a:cs typeface="Oswald"/>
              <a:sym typeface="Oswald"/>
            </a:endParaRPr>
          </a:p>
          <a:p>
            <a:pPr marL="0" lvl="0" indent="0" algn="ctr" rtl="0">
              <a:spcBef>
                <a:spcPts val="0"/>
              </a:spcBef>
              <a:spcAft>
                <a:spcPts val="0"/>
              </a:spcAft>
              <a:buNone/>
            </a:pPr>
            <a:r>
              <a:rPr lang="en" b="1" i="1">
                <a:solidFill>
                  <a:schemeClr val="dk1"/>
                </a:solidFill>
                <a:latin typeface="Oswald"/>
                <a:ea typeface="Oswald"/>
                <a:cs typeface="Oswald"/>
                <a:sym typeface="Oswald"/>
              </a:rPr>
              <a:t>October 24 </a:t>
            </a:r>
            <a:r>
              <a:rPr lang="en" sz="1400" b="1" i="1">
                <a:solidFill>
                  <a:schemeClr val="dk1"/>
                </a:solidFill>
                <a:latin typeface="Oswald"/>
                <a:ea typeface="Oswald"/>
                <a:cs typeface="Oswald"/>
                <a:sym typeface="Oswald"/>
              </a:rPr>
              <a:t>, 2022</a:t>
            </a:r>
            <a:endParaRPr sz="1400" b="1" i="1">
              <a:solidFill>
                <a:schemeClr val="dk1"/>
              </a:solidFill>
              <a:latin typeface="Oswald"/>
              <a:ea typeface="Oswald"/>
              <a:cs typeface="Oswald"/>
              <a:sym typeface="Oswald"/>
            </a:endParaRPr>
          </a:p>
          <a:p>
            <a:pPr marL="0" lvl="0" indent="0" algn="ctr" rtl="0">
              <a:spcBef>
                <a:spcPts val="0"/>
              </a:spcBef>
              <a:spcAft>
                <a:spcPts val="0"/>
              </a:spcAft>
              <a:buNone/>
            </a:pPr>
            <a:r>
              <a:rPr lang="en" sz="4600" b="1">
                <a:solidFill>
                  <a:schemeClr val="dk1"/>
                </a:solidFill>
              </a:rPr>
              <a:t> </a:t>
            </a:r>
            <a:endParaRPr sz="3600" i="1">
              <a:solidFill>
                <a:schemeClr val="dk1"/>
              </a:solidFill>
            </a:endParaRPr>
          </a:p>
        </p:txBody>
      </p:sp>
      <p:pic>
        <p:nvPicPr>
          <p:cNvPr id="69" name="Google Shape;69;p15"/>
          <p:cNvPicPr preferRelativeResize="0"/>
          <p:nvPr/>
        </p:nvPicPr>
        <p:blipFill>
          <a:blip r:embed="rId3">
            <a:alphaModFix/>
          </a:blip>
          <a:stretch>
            <a:fillRect/>
          </a:stretch>
        </p:blipFill>
        <p:spPr>
          <a:xfrm>
            <a:off x="8211619" y="4092375"/>
            <a:ext cx="771975" cy="898725"/>
          </a:xfrm>
          <a:prstGeom prst="rect">
            <a:avLst/>
          </a:prstGeom>
          <a:noFill/>
          <a:ln>
            <a:noFill/>
          </a:ln>
        </p:spPr>
      </p:pic>
      <p:pic>
        <p:nvPicPr>
          <p:cNvPr id="70" name="Google Shape;70;p15"/>
          <p:cNvPicPr preferRelativeResize="0"/>
          <p:nvPr/>
        </p:nvPicPr>
        <p:blipFill>
          <a:blip r:embed="rId4">
            <a:alphaModFix/>
          </a:blip>
          <a:stretch>
            <a:fillRect/>
          </a:stretch>
        </p:blipFill>
        <p:spPr>
          <a:xfrm>
            <a:off x="141244" y="104372"/>
            <a:ext cx="4751081" cy="4934757"/>
          </a:xfrm>
          <a:prstGeom prst="rect">
            <a:avLst/>
          </a:prstGeom>
          <a:noFill/>
          <a:ln>
            <a:noFill/>
          </a:ln>
        </p:spPr>
      </p:pic>
      <p:pic>
        <p:nvPicPr>
          <p:cNvPr id="71" name="Google Shape;71;p15"/>
          <p:cNvPicPr preferRelativeResize="0"/>
          <p:nvPr/>
        </p:nvPicPr>
        <p:blipFill>
          <a:blip r:embed="rId5">
            <a:alphaModFix/>
          </a:blip>
          <a:stretch>
            <a:fillRect/>
          </a:stretch>
        </p:blipFill>
        <p:spPr>
          <a:xfrm>
            <a:off x="152400" y="15240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10</a:t>
            </a:fld>
            <a:endParaRPr sz="800" b="1" i="0" u="none" strike="noStrike" cap="none">
              <a:solidFill>
                <a:srgbClr val="4D4D4D"/>
              </a:solidFill>
              <a:latin typeface="Helvetica Neue"/>
              <a:ea typeface="Helvetica Neue"/>
              <a:cs typeface="Helvetica Neue"/>
              <a:sym typeface="Helvetica Neue"/>
            </a:endParaRPr>
          </a:p>
        </p:txBody>
      </p:sp>
      <p:sp>
        <p:nvSpPr>
          <p:cNvPr id="158" name="Google Shape;158;p24"/>
          <p:cNvSpPr txBox="1"/>
          <p:nvPr/>
        </p:nvSpPr>
        <p:spPr>
          <a:xfrm>
            <a:off x="2342275" y="570800"/>
            <a:ext cx="44517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a:solidFill>
                  <a:schemeClr val="dk1"/>
                </a:solidFill>
                <a:latin typeface="Raleway"/>
                <a:ea typeface="Raleway"/>
                <a:cs typeface="Raleway"/>
                <a:sym typeface="Raleway"/>
              </a:rPr>
              <a:t>MATH HEADLINES </a:t>
            </a:r>
            <a:endParaRPr sz="2000"/>
          </a:p>
        </p:txBody>
      </p:sp>
      <p:sp>
        <p:nvSpPr>
          <p:cNvPr id="159" name="Google Shape;159;p24"/>
          <p:cNvSpPr txBox="1"/>
          <p:nvPr/>
        </p:nvSpPr>
        <p:spPr>
          <a:xfrm>
            <a:off x="256550" y="1549625"/>
            <a:ext cx="87303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chemeClr val="dk1"/>
                </a:solidFill>
              </a:rPr>
              <a:t>Department</a:t>
            </a:r>
            <a:r>
              <a:rPr lang="en" sz="1500">
                <a:solidFill>
                  <a:schemeClr val="dk1"/>
                </a:solidFill>
              </a:rPr>
              <a:t>: We are off track from goals and this trajectory will not change unless we make significant shifts to strengthen instruction. The most off vision elements include consistent data tracking, IPP, and interventions.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6th Grade: We are in a stronger spot than last year but LG is currently carrying the data through Math 1. M2 currently underutilized in closing gap, rep. by % of students NM.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7th Grade: 7th Grade is in a vulnerable spot. Data is worse than last year for both goals and with a cohort that we know can produce strong results. We need to rethink staffing and student supports.</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8th Grade: Need to do a complete reset/overhaul of student mindsets with focus on what effective student supports look like.</a:t>
            </a:r>
            <a:endParaRPr sz="2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ctrTitle"/>
          </p:nvPr>
        </p:nvSpPr>
        <p:spPr>
          <a:xfrm>
            <a:off x="255600" y="1097225"/>
            <a:ext cx="8520600" cy="238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CULTURE</a:t>
            </a:r>
            <a:endParaRPr sz="8900" b="1">
              <a:solidFill>
                <a:srgbClr val="CC0000"/>
              </a:solidFill>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311700" y="96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Q1 Advisory Data</a:t>
            </a:r>
            <a:endParaRPr sz="3020" b="1">
              <a:solidFill>
                <a:srgbClr val="CC0000"/>
              </a:solidFill>
              <a:latin typeface="Oswald"/>
              <a:ea typeface="Oswald"/>
              <a:cs typeface="Oswald"/>
              <a:sym typeface="Oswald"/>
            </a:endParaRPr>
          </a:p>
        </p:txBody>
      </p:sp>
      <p:pic>
        <p:nvPicPr>
          <p:cNvPr id="170" name="Google Shape;170;p26"/>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171" name="Google Shape;171;p26"/>
          <p:cNvSpPr/>
          <p:nvPr/>
        </p:nvSpPr>
        <p:spPr>
          <a:xfrm>
            <a:off x="311725" y="810438"/>
            <a:ext cx="8267100" cy="516300"/>
          </a:xfrm>
          <a:prstGeom prst="rect">
            <a:avLst/>
          </a:prstGeom>
          <a:solidFill>
            <a:srgbClr val="D9D9D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swald"/>
                <a:ea typeface="Oswald"/>
                <a:cs typeface="Oswald"/>
                <a:sym typeface="Oswald"/>
              </a:rPr>
              <a:t>GOAL = 80% of advisories at 5+ of 6 on Advisory Rubric</a:t>
            </a:r>
            <a:endParaRPr sz="2000" b="1">
              <a:latin typeface="Oswald"/>
              <a:ea typeface="Oswald"/>
              <a:cs typeface="Oswald"/>
              <a:sym typeface="Oswald"/>
            </a:endParaRPr>
          </a:p>
        </p:txBody>
      </p:sp>
      <p:graphicFrame>
        <p:nvGraphicFramePr>
          <p:cNvPr id="172" name="Google Shape;172;p26"/>
          <p:cNvGraphicFramePr/>
          <p:nvPr/>
        </p:nvGraphicFramePr>
        <p:xfrm>
          <a:off x="254713" y="1468275"/>
          <a:ext cx="3000000" cy="3000000"/>
        </p:xfrm>
        <a:graphic>
          <a:graphicData uri="http://schemas.openxmlformats.org/drawingml/2006/table">
            <a:tbl>
              <a:tblPr>
                <a:noFill/>
                <a:tableStyleId>{91407ECC-50DE-433E-8E6B-1A41FE3E1E7F}</a:tableStyleId>
              </a:tblPr>
              <a:tblGrid>
                <a:gridCol w="1396850">
                  <a:extLst>
                    <a:ext uri="{9D8B030D-6E8A-4147-A177-3AD203B41FA5}">
                      <a16:colId xmlns:a16="http://schemas.microsoft.com/office/drawing/2014/main" val="20000"/>
                    </a:ext>
                  </a:extLst>
                </a:gridCol>
                <a:gridCol w="1396850">
                  <a:extLst>
                    <a:ext uri="{9D8B030D-6E8A-4147-A177-3AD203B41FA5}">
                      <a16:colId xmlns:a16="http://schemas.microsoft.com/office/drawing/2014/main" val="20001"/>
                    </a:ext>
                  </a:extLst>
                </a:gridCol>
                <a:gridCol w="1396850">
                  <a:extLst>
                    <a:ext uri="{9D8B030D-6E8A-4147-A177-3AD203B41FA5}">
                      <a16:colId xmlns:a16="http://schemas.microsoft.com/office/drawing/2014/main" val="20002"/>
                    </a:ext>
                  </a:extLst>
                </a:gridCol>
                <a:gridCol w="1709125">
                  <a:extLst>
                    <a:ext uri="{9D8B030D-6E8A-4147-A177-3AD203B41FA5}">
                      <a16:colId xmlns:a16="http://schemas.microsoft.com/office/drawing/2014/main" val="20003"/>
                    </a:ext>
                  </a:extLst>
                </a:gridCol>
                <a:gridCol w="1084575">
                  <a:extLst>
                    <a:ext uri="{9D8B030D-6E8A-4147-A177-3AD203B41FA5}">
                      <a16:colId xmlns:a16="http://schemas.microsoft.com/office/drawing/2014/main" val="20004"/>
                    </a:ext>
                  </a:extLst>
                </a:gridCol>
                <a:gridCol w="1396850">
                  <a:extLst>
                    <a:ext uri="{9D8B030D-6E8A-4147-A177-3AD203B41FA5}">
                      <a16:colId xmlns:a16="http://schemas.microsoft.com/office/drawing/2014/main" val="20005"/>
                    </a:ext>
                  </a:extLst>
                </a:gridCol>
              </a:tblGrid>
              <a:tr h="823325">
                <a:tc>
                  <a:txBody>
                    <a:bodyPr/>
                    <a:lstStyle/>
                    <a:p>
                      <a:pPr marL="0" lvl="0" indent="0" algn="ctr" rtl="0">
                        <a:spcBef>
                          <a:spcPts val="0"/>
                        </a:spcBef>
                        <a:spcAft>
                          <a:spcPts val="0"/>
                        </a:spcAft>
                        <a:buNone/>
                      </a:pPr>
                      <a:r>
                        <a:rPr lang="en" b="1">
                          <a:latin typeface="Roboto"/>
                          <a:ea typeface="Roboto"/>
                          <a:cs typeface="Roboto"/>
                          <a:sym typeface="Roboto"/>
                        </a:rPr>
                        <a:t>Grade</a:t>
                      </a:r>
                      <a:endParaRPr b="1">
                        <a:latin typeface="Roboto"/>
                        <a:ea typeface="Roboto"/>
                        <a:cs typeface="Roboto"/>
                        <a:sym typeface="Roboto"/>
                      </a:endParaRPr>
                    </a:p>
                  </a:txBody>
                  <a:tcPr marL="91425" marR="91425" marT="91425" marB="91425" anchor="ctr">
                    <a:solidFill>
                      <a:srgbClr val="CFE2F3"/>
                    </a:solidFill>
                  </a:tcPr>
                </a:tc>
                <a:tc>
                  <a:txBody>
                    <a:bodyPr/>
                    <a:lstStyle/>
                    <a:p>
                      <a:pPr marL="0" lvl="0" indent="0" algn="ctr" rtl="0">
                        <a:spcBef>
                          <a:spcPts val="0"/>
                        </a:spcBef>
                        <a:spcAft>
                          <a:spcPts val="0"/>
                        </a:spcAft>
                        <a:buNone/>
                      </a:pPr>
                      <a:r>
                        <a:rPr lang="en" b="1">
                          <a:latin typeface="Roboto"/>
                          <a:ea typeface="Roboto"/>
                          <a:cs typeface="Roboto"/>
                          <a:sym typeface="Roboto"/>
                        </a:rPr>
                        <a:t># meeting </a:t>
                      </a:r>
                      <a:endParaRPr b="1">
                        <a:latin typeface="Roboto"/>
                        <a:ea typeface="Roboto"/>
                        <a:cs typeface="Roboto"/>
                        <a:sym typeface="Roboto"/>
                      </a:endParaRPr>
                    </a:p>
                    <a:p>
                      <a:pPr marL="0" lvl="0" indent="0" algn="ctr" rtl="0">
                        <a:spcBef>
                          <a:spcPts val="0"/>
                        </a:spcBef>
                        <a:spcAft>
                          <a:spcPts val="0"/>
                        </a:spcAft>
                        <a:buNone/>
                      </a:pPr>
                      <a:r>
                        <a:rPr lang="en" b="1">
                          <a:latin typeface="Roboto"/>
                          <a:ea typeface="Roboto"/>
                          <a:cs typeface="Roboto"/>
                          <a:sym typeface="Roboto"/>
                        </a:rPr>
                        <a:t>GPA Goal</a:t>
                      </a:r>
                      <a:endParaRPr b="1">
                        <a:latin typeface="Roboto"/>
                        <a:ea typeface="Roboto"/>
                        <a:cs typeface="Roboto"/>
                        <a:sym typeface="Roboto"/>
                      </a:endParaRPr>
                    </a:p>
                  </a:txBody>
                  <a:tcPr marL="91425" marR="91425" marT="91425" marB="91425" anchor="ctr">
                    <a:solidFill>
                      <a:srgbClr val="CFE2F3"/>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 meeting </a:t>
                      </a:r>
                      <a:endParaRPr b="1">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Attention Goal</a:t>
                      </a:r>
                      <a:endParaRPr b="1">
                        <a:latin typeface="Roboto"/>
                        <a:ea typeface="Roboto"/>
                        <a:cs typeface="Roboto"/>
                        <a:sym typeface="Roboto"/>
                      </a:endParaRPr>
                    </a:p>
                  </a:txBody>
                  <a:tcPr marL="91425" marR="91425" marT="91425" marB="91425" anchor="ctr">
                    <a:solidFill>
                      <a:srgbClr val="CFE2F3"/>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 meeting </a:t>
                      </a:r>
                      <a:endParaRPr b="1">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SI Goal</a:t>
                      </a:r>
                      <a:endParaRPr b="1">
                        <a:latin typeface="Roboto"/>
                        <a:ea typeface="Roboto"/>
                        <a:cs typeface="Roboto"/>
                        <a:sym typeface="Roboto"/>
                      </a:endParaRPr>
                    </a:p>
                  </a:txBody>
                  <a:tcPr marL="91425" marR="91425" marT="91425" marB="91425" anchor="ctr">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 meeting FI Goal</a:t>
                      </a:r>
                      <a:endParaRPr b="1">
                        <a:latin typeface="Roboto"/>
                        <a:ea typeface="Roboto"/>
                        <a:cs typeface="Roboto"/>
                        <a:sym typeface="Roboto"/>
                      </a:endParaRPr>
                    </a:p>
                  </a:txBody>
                  <a:tcPr marL="91425" marR="91425" marT="91425" marB="91425" anchor="ctr">
                    <a:solidFill>
                      <a:srgbClr val="CFE2F3"/>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 meeting 5+ of 6 goal</a:t>
                      </a:r>
                      <a:endParaRPr b="1">
                        <a:latin typeface="Roboto"/>
                        <a:ea typeface="Roboto"/>
                        <a:cs typeface="Roboto"/>
                        <a:sym typeface="Roboto"/>
                      </a:endParaRPr>
                    </a:p>
                  </a:txBody>
                  <a:tcPr marL="91425" marR="91425" marT="91425" marB="91425" anchor="ctr">
                    <a:solidFill>
                      <a:srgbClr val="CFE2F3"/>
                    </a:solidFill>
                  </a:tcPr>
                </a:tc>
                <a:extLst>
                  <a:ext uri="{0D108BD9-81ED-4DB2-BD59-A6C34878D82A}">
                    <a16:rowId xmlns:a16="http://schemas.microsoft.com/office/drawing/2014/main" val="10000"/>
                  </a:ext>
                </a:extLst>
              </a:tr>
              <a:tr h="640350">
                <a:tc>
                  <a:txBody>
                    <a:bodyPr/>
                    <a:lstStyle/>
                    <a:p>
                      <a:pPr marL="0" lvl="0" indent="0" algn="ctr" rtl="0">
                        <a:spcBef>
                          <a:spcPts val="0"/>
                        </a:spcBef>
                        <a:spcAft>
                          <a:spcPts val="0"/>
                        </a:spcAft>
                        <a:buNone/>
                      </a:pPr>
                      <a:r>
                        <a:rPr lang="en" sz="1900" b="1">
                          <a:latin typeface="Roboto"/>
                          <a:ea typeface="Roboto"/>
                          <a:cs typeface="Roboto"/>
                          <a:sym typeface="Roboto"/>
                        </a:rPr>
                        <a:t>Grade 6</a:t>
                      </a:r>
                      <a:endParaRPr sz="1900" b="1">
                        <a:latin typeface="Roboto"/>
                        <a:ea typeface="Roboto"/>
                        <a:cs typeface="Roboto"/>
                        <a:sym typeface="Roboto"/>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 sz="3000" b="1">
                          <a:latin typeface="Roboto"/>
                          <a:ea typeface="Roboto"/>
                          <a:cs typeface="Roboto"/>
                          <a:sym typeface="Roboto"/>
                        </a:rPr>
                        <a:t>5</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3000" b="1">
                          <a:latin typeface="Roboto"/>
                          <a:ea typeface="Roboto"/>
                          <a:cs typeface="Roboto"/>
                          <a:sym typeface="Roboto"/>
                        </a:rPr>
                        <a:t>2</a:t>
                      </a:r>
                      <a:endParaRPr sz="3000" b="1">
                        <a:latin typeface="Roboto"/>
                        <a:ea typeface="Roboto"/>
                        <a:cs typeface="Roboto"/>
                        <a:sym typeface="Roboto"/>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3000" b="1">
                          <a:latin typeface="Roboto"/>
                          <a:ea typeface="Roboto"/>
                          <a:cs typeface="Roboto"/>
                          <a:sym typeface="Roboto"/>
                        </a:rPr>
                        <a:t>7</a:t>
                      </a:r>
                      <a:endParaRPr sz="3000" b="1">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000" b="1">
                          <a:latin typeface="Roboto"/>
                          <a:ea typeface="Roboto"/>
                          <a:cs typeface="Roboto"/>
                          <a:sym typeface="Roboto"/>
                        </a:rPr>
                        <a:t>n/a</a:t>
                      </a:r>
                      <a:endParaRPr sz="3000" b="1">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en" sz="3000" b="1">
                          <a:solidFill>
                            <a:schemeClr val="dk1"/>
                          </a:solidFill>
                          <a:latin typeface="Roboto"/>
                          <a:ea typeface="Roboto"/>
                          <a:cs typeface="Roboto"/>
                          <a:sym typeface="Roboto"/>
                        </a:rPr>
                        <a:t>3</a:t>
                      </a:r>
                      <a:endParaRPr/>
                    </a:p>
                  </a:txBody>
                  <a:tcPr marL="91425" marR="91425" marT="91425" marB="91425" anchor="ctr"/>
                </a:tc>
                <a:extLst>
                  <a:ext uri="{0D108BD9-81ED-4DB2-BD59-A6C34878D82A}">
                    <a16:rowId xmlns:a16="http://schemas.microsoft.com/office/drawing/2014/main" val="10001"/>
                  </a:ext>
                </a:extLst>
              </a:tr>
              <a:tr h="640350">
                <a:tc>
                  <a:txBody>
                    <a:bodyPr/>
                    <a:lstStyle/>
                    <a:p>
                      <a:pPr marL="0" lvl="0" indent="0" algn="ctr" rtl="0">
                        <a:spcBef>
                          <a:spcPts val="0"/>
                        </a:spcBef>
                        <a:spcAft>
                          <a:spcPts val="0"/>
                        </a:spcAft>
                        <a:buNone/>
                      </a:pPr>
                      <a:r>
                        <a:rPr lang="en" sz="1900" b="1">
                          <a:latin typeface="Roboto"/>
                          <a:ea typeface="Roboto"/>
                          <a:cs typeface="Roboto"/>
                          <a:sym typeface="Roboto"/>
                        </a:rPr>
                        <a:t>Grade 7</a:t>
                      </a:r>
                      <a:endParaRPr sz="1900" b="1">
                        <a:latin typeface="Roboto"/>
                        <a:ea typeface="Roboto"/>
                        <a:cs typeface="Roboto"/>
                        <a:sym typeface="Roboto"/>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 sz="3000" b="1">
                          <a:latin typeface="Roboto"/>
                          <a:ea typeface="Roboto"/>
                          <a:cs typeface="Roboto"/>
                          <a:sym typeface="Roboto"/>
                        </a:rPr>
                        <a:t>5</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3000" b="1">
                          <a:latin typeface="Roboto"/>
                          <a:ea typeface="Roboto"/>
                          <a:cs typeface="Roboto"/>
                          <a:sym typeface="Roboto"/>
                        </a:rPr>
                        <a:t>4</a:t>
                      </a:r>
                      <a:endParaRPr sz="3000" b="1">
                        <a:latin typeface="Roboto"/>
                        <a:ea typeface="Roboto"/>
                        <a:cs typeface="Roboto"/>
                        <a:sym typeface="Roboto"/>
                      </a:endParaRPr>
                    </a:p>
                  </a:txBody>
                  <a:tcPr marL="91425" marR="91425" marT="91425" marB="91425" anchor="ctr">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sz="3000" b="1">
                          <a:latin typeface="Roboto"/>
                          <a:ea typeface="Roboto"/>
                          <a:cs typeface="Roboto"/>
                          <a:sym typeface="Roboto"/>
                        </a:rPr>
                        <a:t>8</a:t>
                      </a:r>
                      <a:endParaRPr sz="3000" b="1">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3000" b="1">
                          <a:latin typeface="Roboto"/>
                          <a:ea typeface="Roboto"/>
                          <a:cs typeface="Roboto"/>
                          <a:sym typeface="Roboto"/>
                        </a:rPr>
                        <a:t>n/a</a:t>
                      </a:r>
                      <a:endParaRPr sz="3000" b="1">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Clr>
                          <a:schemeClr val="dk1"/>
                        </a:buClr>
                        <a:buSzPts val="1100"/>
                        <a:buFont typeface="Arial"/>
                        <a:buNone/>
                      </a:pPr>
                      <a:r>
                        <a:rPr lang="en" sz="3000" b="1">
                          <a:solidFill>
                            <a:schemeClr val="dk1"/>
                          </a:solidFill>
                          <a:latin typeface="Roboto"/>
                          <a:ea typeface="Roboto"/>
                          <a:cs typeface="Roboto"/>
                          <a:sym typeface="Roboto"/>
                        </a:rPr>
                        <a:t>5</a:t>
                      </a:r>
                      <a:endParaRPr/>
                    </a:p>
                  </a:txBody>
                  <a:tcPr marL="91425" marR="91425" marT="91425" marB="91425" anchor="ctr"/>
                </a:tc>
                <a:extLst>
                  <a:ext uri="{0D108BD9-81ED-4DB2-BD59-A6C34878D82A}">
                    <a16:rowId xmlns:a16="http://schemas.microsoft.com/office/drawing/2014/main" val="10002"/>
                  </a:ext>
                </a:extLst>
              </a:tr>
              <a:tr h="640350">
                <a:tc>
                  <a:txBody>
                    <a:bodyPr/>
                    <a:lstStyle/>
                    <a:p>
                      <a:pPr marL="0" lvl="0" indent="0" algn="ctr" rtl="0">
                        <a:spcBef>
                          <a:spcPts val="0"/>
                        </a:spcBef>
                        <a:spcAft>
                          <a:spcPts val="0"/>
                        </a:spcAft>
                        <a:buNone/>
                      </a:pPr>
                      <a:r>
                        <a:rPr lang="en" sz="1900" b="1">
                          <a:latin typeface="Roboto"/>
                          <a:ea typeface="Roboto"/>
                          <a:cs typeface="Roboto"/>
                          <a:sym typeface="Roboto"/>
                        </a:rPr>
                        <a:t>Grade 8</a:t>
                      </a:r>
                      <a:endParaRPr sz="1900" b="1">
                        <a:latin typeface="Roboto"/>
                        <a:ea typeface="Roboto"/>
                        <a:cs typeface="Roboto"/>
                        <a:sym typeface="Roboto"/>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 sz="3000" b="1">
                          <a:latin typeface="Roboto"/>
                          <a:ea typeface="Roboto"/>
                          <a:cs typeface="Roboto"/>
                          <a:sym typeface="Roboto"/>
                        </a:rPr>
                        <a:t>1</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3000" b="1">
                          <a:latin typeface="Roboto"/>
                          <a:ea typeface="Roboto"/>
                          <a:cs typeface="Roboto"/>
                          <a:sym typeface="Roboto"/>
                        </a:rPr>
                        <a:t>2</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3000" b="1">
                          <a:latin typeface="Roboto"/>
                          <a:ea typeface="Roboto"/>
                          <a:cs typeface="Roboto"/>
                          <a:sym typeface="Roboto"/>
                        </a:rPr>
                        <a:t>6</a:t>
                      </a:r>
                      <a:endParaRPr sz="3000" b="1">
                        <a:latin typeface="Roboto"/>
                        <a:ea typeface="Roboto"/>
                        <a:cs typeface="Roboto"/>
                        <a:sym typeface="Robo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sz="3000" b="1">
                          <a:latin typeface="Roboto"/>
                          <a:ea typeface="Roboto"/>
                          <a:cs typeface="Roboto"/>
                          <a:sym typeface="Roboto"/>
                        </a:rPr>
                        <a:t>n/a</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Clr>
                          <a:schemeClr val="dk1"/>
                        </a:buClr>
                        <a:buSzPts val="1100"/>
                        <a:buFont typeface="Arial"/>
                        <a:buNone/>
                      </a:pPr>
                      <a:r>
                        <a:rPr lang="en" sz="3000" b="1">
                          <a:solidFill>
                            <a:schemeClr val="dk1"/>
                          </a:solidFill>
                          <a:latin typeface="Roboto"/>
                          <a:ea typeface="Roboto"/>
                          <a:cs typeface="Roboto"/>
                          <a:sym typeface="Roboto"/>
                        </a:rPr>
                        <a:t>1</a:t>
                      </a:r>
                      <a:endParaRPr/>
                    </a:p>
                  </a:txBody>
                  <a:tcPr marL="91425" marR="91425" marT="91425" marB="91425" anchor="ctr"/>
                </a:tc>
                <a:extLst>
                  <a:ext uri="{0D108BD9-81ED-4DB2-BD59-A6C34878D82A}">
                    <a16:rowId xmlns:a16="http://schemas.microsoft.com/office/drawing/2014/main" val="10003"/>
                  </a:ext>
                </a:extLst>
              </a:tr>
              <a:tr h="640350">
                <a:tc>
                  <a:txBody>
                    <a:bodyPr/>
                    <a:lstStyle/>
                    <a:p>
                      <a:pPr marL="0" lvl="0" indent="0" algn="ctr" rtl="0">
                        <a:spcBef>
                          <a:spcPts val="0"/>
                        </a:spcBef>
                        <a:spcAft>
                          <a:spcPts val="0"/>
                        </a:spcAft>
                        <a:buNone/>
                      </a:pPr>
                      <a:r>
                        <a:rPr lang="en" sz="1900" b="1">
                          <a:latin typeface="Roboto"/>
                          <a:ea typeface="Roboto"/>
                          <a:cs typeface="Roboto"/>
                          <a:sym typeface="Roboto"/>
                        </a:rPr>
                        <a:t>TOTAL</a:t>
                      </a:r>
                      <a:endParaRPr sz="1900" b="1">
                        <a:latin typeface="Roboto"/>
                        <a:ea typeface="Roboto"/>
                        <a:cs typeface="Roboto"/>
                        <a:sym typeface="Roboto"/>
                      </a:endParaRPr>
                    </a:p>
                  </a:txBody>
                  <a:tcPr marL="91425" marR="91425" marT="91425" marB="91425" anchor="ctr">
                    <a:solidFill>
                      <a:srgbClr val="F3F3F3"/>
                    </a:solidFill>
                  </a:tcPr>
                </a:tc>
                <a:tc>
                  <a:txBody>
                    <a:bodyPr/>
                    <a:lstStyle/>
                    <a:p>
                      <a:pPr marL="0" lvl="0" indent="0" algn="ctr" rtl="0">
                        <a:spcBef>
                          <a:spcPts val="0"/>
                        </a:spcBef>
                        <a:spcAft>
                          <a:spcPts val="0"/>
                        </a:spcAft>
                        <a:buNone/>
                      </a:pPr>
                      <a:r>
                        <a:rPr lang="en" sz="3000" b="1">
                          <a:latin typeface="Roboto"/>
                          <a:ea typeface="Roboto"/>
                          <a:cs typeface="Roboto"/>
                          <a:sym typeface="Roboto"/>
                        </a:rPr>
                        <a:t>11/24</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3000" b="1">
                          <a:latin typeface="Roboto"/>
                          <a:ea typeface="Roboto"/>
                          <a:cs typeface="Roboto"/>
                          <a:sym typeface="Roboto"/>
                        </a:rPr>
                        <a:t>8/24</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3000" b="1">
                          <a:latin typeface="Roboto"/>
                          <a:ea typeface="Roboto"/>
                          <a:cs typeface="Roboto"/>
                          <a:sym typeface="Roboto"/>
                        </a:rPr>
                        <a:t>21/24</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3000" b="1">
                          <a:latin typeface="Roboto"/>
                          <a:ea typeface="Roboto"/>
                          <a:cs typeface="Roboto"/>
                          <a:sym typeface="Roboto"/>
                        </a:rPr>
                        <a:t>-</a:t>
                      </a:r>
                      <a:endParaRPr sz="3000" b="1">
                        <a:latin typeface="Roboto"/>
                        <a:ea typeface="Roboto"/>
                        <a:cs typeface="Roboto"/>
                        <a:sym typeface="Roboto"/>
                      </a:endParaRPr>
                    </a:p>
                  </a:txBody>
                  <a:tcPr marL="91425" marR="91425" marT="91425" marB="91425" anchor="ctr"/>
                </a:tc>
                <a:tc>
                  <a:txBody>
                    <a:bodyPr/>
                    <a:lstStyle/>
                    <a:p>
                      <a:pPr marL="0" lvl="0" indent="0" algn="ctr" rtl="0">
                        <a:spcBef>
                          <a:spcPts val="0"/>
                        </a:spcBef>
                        <a:spcAft>
                          <a:spcPts val="0"/>
                        </a:spcAft>
                        <a:buNone/>
                      </a:pPr>
                      <a:r>
                        <a:rPr lang="en" sz="3000" b="1">
                          <a:latin typeface="Roboto"/>
                          <a:ea typeface="Roboto"/>
                          <a:cs typeface="Roboto"/>
                          <a:sym typeface="Roboto"/>
                        </a:rPr>
                        <a:t>9/24</a:t>
                      </a:r>
                      <a:endParaRPr sz="3000" b="1">
                        <a:latin typeface="Roboto"/>
                        <a:ea typeface="Roboto"/>
                        <a:cs typeface="Roboto"/>
                        <a:sym typeface="Roboto"/>
                      </a:endParaRPr>
                    </a:p>
                  </a:txBody>
                  <a:tcPr marL="91425" marR="91425" marT="91425" marB="91425" anchor="ctr">
                    <a:solidFill>
                      <a:srgbClr val="F4CCCC"/>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Chronic Absenteeism </a:t>
            </a:r>
            <a:endParaRPr sz="3020" b="1">
              <a:solidFill>
                <a:srgbClr val="CC0000"/>
              </a:solidFill>
              <a:latin typeface="Oswald"/>
              <a:ea typeface="Oswald"/>
              <a:cs typeface="Oswald"/>
              <a:sym typeface="Oswald"/>
            </a:endParaRPr>
          </a:p>
        </p:txBody>
      </p:sp>
      <p:pic>
        <p:nvPicPr>
          <p:cNvPr id="178" name="Google Shape;178;p27"/>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179" name="Google Shape;179;p27"/>
          <p:cNvGraphicFramePr/>
          <p:nvPr/>
        </p:nvGraphicFramePr>
        <p:xfrm>
          <a:off x="58250" y="1696713"/>
          <a:ext cx="3000000" cy="3000000"/>
        </p:xfrm>
        <a:graphic>
          <a:graphicData uri="http://schemas.openxmlformats.org/drawingml/2006/table">
            <a:tbl>
              <a:tblPr>
                <a:noFill/>
                <a:tableStyleId>{91407ECC-50DE-433E-8E6B-1A41FE3E1E7F}</a:tableStyleId>
              </a:tblPr>
              <a:tblGrid>
                <a:gridCol w="736200">
                  <a:extLst>
                    <a:ext uri="{9D8B030D-6E8A-4147-A177-3AD203B41FA5}">
                      <a16:colId xmlns:a16="http://schemas.microsoft.com/office/drawing/2014/main" val="20000"/>
                    </a:ext>
                  </a:extLst>
                </a:gridCol>
                <a:gridCol w="858625">
                  <a:extLst>
                    <a:ext uri="{9D8B030D-6E8A-4147-A177-3AD203B41FA5}">
                      <a16:colId xmlns:a16="http://schemas.microsoft.com/office/drawing/2014/main" val="20001"/>
                    </a:ext>
                  </a:extLst>
                </a:gridCol>
                <a:gridCol w="858625">
                  <a:extLst>
                    <a:ext uri="{9D8B030D-6E8A-4147-A177-3AD203B41FA5}">
                      <a16:colId xmlns:a16="http://schemas.microsoft.com/office/drawing/2014/main" val="20002"/>
                    </a:ext>
                  </a:extLst>
                </a:gridCol>
                <a:gridCol w="858625">
                  <a:extLst>
                    <a:ext uri="{9D8B030D-6E8A-4147-A177-3AD203B41FA5}">
                      <a16:colId xmlns:a16="http://schemas.microsoft.com/office/drawing/2014/main" val="20003"/>
                    </a:ext>
                  </a:extLst>
                </a:gridCol>
                <a:gridCol w="858625">
                  <a:extLst>
                    <a:ext uri="{9D8B030D-6E8A-4147-A177-3AD203B41FA5}">
                      <a16:colId xmlns:a16="http://schemas.microsoft.com/office/drawing/2014/main" val="20004"/>
                    </a:ext>
                  </a:extLst>
                </a:gridCol>
                <a:gridCol w="858625">
                  <a:extLst>
                    <a:ext uri="{9D8B030D-6E8A-4147-A177-3AD203B41FA5}">
                      <a16:colId xmlns:a16="http://schemas.microsoft.com/office/drawing/2014/main" val="20005"/>
                    </a:ext>
                  </a:extLst>
                </a:gridCol>
                <a:gridCol w="858625">
                  <a:extLst>
                    <a:ext uri="{9D8B030D-6E8A-4147-A177-3AD203B41FA5}">
                      <a16:colId xmlns:a16="http://schemas.microsoft.com/office/drawing/2014/main" val="20006"/>
                    </a:ext>
                  </a:extLst>
                </a:gridCol>
                <a:gridCol w="1284275">
                  <a:extLst>
                    <a:ext uri="{9D8B030D-6E8A-4147-A177-3AD203B41FA5}">
                      <a16:colId xmlns:a16="http://schemas.microsoft.com/office/drawing/2014/main" val="20007"/>
                    </a:ext>
                  </a:extLst>
                </a:gridCol>
                <a:gridCol w="929350">
                  <a:extLst>
                    <a:ext uri="{9D8B030D-6E8A-4147-A177-3AD203B41FA5}">
                      <a16:colId xmlns:a16="http://schemas.microsoft.com/office/drawing/2014/main" val="20008"/>
                    </a:ext>
                  </a:extLst>
                </a:gridCol>
                <a:gridCol w="929350">
                  <a:extLst>
                    <a:ext uri="{9D8B030D-6E8A-4147-A177-3AD203B41FA5}">
                      <a16:colId xmlns:a16="http://schemas.microsoft.com/office/drawing/2014/main" val="20009"/>
                    </a:ext>
                  </a:extLst>
                </a:gridCol>
              </a:tblGrid>
              <a:tr h="590950">
                <a:tc>
                  <a:txBody>
                    <a:bodyPr/>
                    <a:lstStyle/>
                    <a:p>
                      <a:pPr marL="0" lvl="0" indent="0" algn="ctr" rtl="0">
                        <a:spcBef>
                          <a:spcPts val="0"/>
                        </a:spcBef>
                        <a:spcAft>
                          <a:spcPts val="0"/>
                        </a:spcAft>
                        <a:buNone/>
                      </a:pP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Aug %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Aug #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Sept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Sept #</a:t>
                      </a:r>
                      <a:endParaRPr b="1">
                        <a:latin typeface="Roboto"/>
                        <a:ea typeface="Roboto"/>
                        <a:cs typeface="Roboto"/>
                        <a:sym typeface="Roboto"/>
                      </a:endParaRPr>
                    </a:p>
                    <a:p>
                      <a:pPr marL="0" lvl="0" indent="0" algn="ctr" rtl="0">
                        <a:spcBef>
                          <a:spcPts val="0"/>
                        </a:spcBef>
                        <a:spcAft>
                          <a:spcPts val="0"/>
                        </a:spcAft>
                        <a:buNone/>
                      </a:pPr>
                      <a:r>
                        <a:rPr lang="en" b="1">
                          <a:latin typeface="Roboto"/>
                          <a:ea typeface="Roboto"/>
                          <a:cs typeface="Roboto"/>
                          <a:sym typeface="Roboto"/>
                        </a:rPr>
                        <a:t>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Oct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Oct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YTD % </a:t>
                      </a:r>
                      <a:endParaRPr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b="1">
                          <a:latin typeface="Roboto"/>
                          <a:ea typeface="Roboto"/>
                          <a:cs typeface="Roboto"/>
                          <a:sym typeface="Roboto"/>
                        </a:rPr>
                        <a:t>YTD # </a:t>
                      </a:r>
                      <a:endParaRPr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b="1">
                          <a:latin typeface="Roboto"/>
                          <a:ea typeface="Roboto"/>
                          <a:cs typeface="Roboto"/>
                          <a:sym typeface="Roboto"/>
                        </a:rPr>
                        <a:t>&lt; 70% ADA</a:t>
                      </a:r>
                      <a:endParaRPr b="1">
                        <a:latin typeface="Roboto"/>
                        <a:ea typeface="Roboto"/>
                        <a:cs typeface="Roboto"/>
                        <a:sym typeface="Roboto"/>
                      </a:endParaRPr>
                    </a:p>
                  </a:txBody>
                  <a:tcPr marL="91425" marR="91425" marT="91425" marB="91425">
                    <a:solidFill>
                      <a:srgbClr val="CFE2F3"/>
                    </a:solidFill>
                  </a:tcPr>
                </a:tc>
                <a:extLst>
                  <a:ext uri="{0D108BD9-81ED-4DB2-BD59-A6C34878D82A}">
                    <a16:rowId xmlns:a16="http://schemas.microsoft.com/office/drawing/2014/main" val="10000"/>
                  </a:ext>
                </a:extLst>
              </a:tr>
              <a:tr h="612400">
                <a:tc>
                  <a:txBody>
                    <a:bodyPr/>
                    <a:lstStyle/>
                    <a:p>
                      <a:pPr marL="0" lvl="0" indent="0" algn="ctr" rtl="0">
                        <a:spcBef>
                          <a:spcPts val="0"/>
                        </a:spcBef>
                        <a:spcAft>
                          <a:spcPts val="0"/>
                        </a:spcAft>
                        <a:buNone/>
                      </a:pPr>
                      <a:r>
                        <a:rPr lang="en" b="1">
                          <a:latin typeface="Roboto"/>
                          <a:ea typeface="Roboto"/>
                          <a:cs typeface="Roboto"/>
                          <a:sym typeface="Roboto"/>
                        </a:rPr>
                        <a:t>Grade 6</a:t>
                      </a:r>
                      <a:endParaRPr b="1">
                        <a:latin typeface="Roboto"/>
                        <a:ea typeface="Roboto"/>
                        <a:cs typeface="Roboto"/>
                        <a:sym typeface="Roboto"/>
                      </a:endParaRPr>
                    </a:p>
                  </a:txBody>
                  <a:tcPr marL="91425" marR="91425" marT="91425" marB="91425">
                    <a:solidFill>
                      <a:srgbClr val="FCE5CD"/>
                    </a:solidFill>
                  </a:tcPr>
                </a:tc>
                <a:tc>
                  <a:txBody>
                    <a:bodyPr/>
                    <a:lstStyle/>
                    <a:p>
                      <a:pPr marL="0" lvl="0" indent="0" algn="ctr" rtl="0">
                        <a:spcBef>
                          <a:spcPts val="0"/>
                        </a:spcBef>
                        <a:spcAft>
                          <a:spcPts val="0"/>
                        </a:spcAft>
                        <a:buNone/>
                      </a:pPr>
                      <a:r>
                        <a:rPr lang="en" sz="1900">
                          <a:latin typeface="Roboto"/>
                          <a:ea typeface="Roboto"/>
                          <a:cs typeface="Roboto"/>
                          <a:sym typeface="Roboto"/>
                        </a:rPr>
                        <a:t>26%</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24/93</a:t>
                      </a:r>
                      <a:endParaRPr sz="1600">
                        <a:latin typeface="Roboto"/>
                        <a:ea typeface="Roboto"/>
                        <a:cs typeface="Roboto"/>
                        <a:sym typeface="Roboto"/>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35%</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33/93</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7%</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16/93</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b="1">
                          <a:latin typeface="Roboto"/>
                          <a:ea typeface="Roboto"/>
                          <a:cs typeface="Roboto"/>
                          <a:sym typeface="Roboto"/>
                        </a:rPr>
                        <a:t>16%</a:t>
                      </a:r>
                      <a:endParaRPr sz="1900"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sz="1800" b="1">
                          <a:latin typeface="Roboto"/>
                          <a:ea typeface="Roboto"/>
                          <a:cs typeface="Roboto"/>
                          <a:sym typeface="Roboto"/>
                        </a:rPr>
                        <a:t>15/93</a:t>
                      </a:r>
                      <a:endParaRPr sz="1800" b="1">
                        <a:latin typeface="Roboto"/>
                        <a:ea typeface="Roboto"/>
                        <a:cs typeface="Roboto"/>
                        <a:sym typeface="Roboto"/>
                      </a:endParaRPr>
                    </a:p>
                  </a:txBody>
                  <a:tcPr marL="91425" marR="91425" marT="91425" marB="91425">
                    <a:solidFill>
                      <a:srgbClr val="FFF2CC"/>
                    </a:solidFill>
                  </a:tcPr>
                </a:tc>
                <a:tc rowSpan="4">
                  <a:txBody>
                    <a:bodyPr/>
                    <a:lstStyle/>
                    <a:p>
                      <a:pPr marL="0" lvl="0" indent="0" algn="ctr" rtl="0">
                        <a:spcBef>
                          <a:spcPts val="0"/>
                        </a:spcBef>
                        <a:spcAft>
                          <a:spcPts val="0"/>
                        </a:spcAft>
                        <a:buNone/>
                      </a:pPr>
                      <a:endParaRPr sz="1900" b="1">
                        <a:latin typeface="Roboto"/>
                        <a:ea typeface="Roboto"/>
                        <a:cs typeface="Roboto"/>
                        <a:sym typeface="Roboto"/>
                      </a:endParaRPr>
                    </a:p>
                    <a:p>
                      <a:pPr marL="0" lvl="0" indent="0" algn="ctr" rtl="0">
                        <a:spcBef>
                          <a:spcPts val="0"/>
                        </a:spcBef>
                        <a:spcAft>
                          <a:spcPts val="0"/>
                        </a:spcAft>
                        <a:buNone/>
                      </a:pPr>
                      <a:endParaRPr sz="1900" b="1">
                        <a:latin typeface="Roboto"/>
                        <a:ea typeface="Roboto"/>
                        <a:cs typeface="Roboto"/>
                        <a:sym typeface="Roboto"/>
                      </a:endParaRPr>
                    </a:p>
                    <a:p>
                      <a:pPr marL="0" lvl="0" indent="0" algn="ctr" rtl="0">
                        <a:spcBef>
                          <a:spcPts val="0"/>
                        </a:spcBef>
                        <a:spcAft>
                          <a:spcPts val="0"/>
                        </a:spcAft>
                        <a:buNone/>
                      </a:pPr>
                      <a:r>
                        <a:rPr lang="en" sz="1900" b="1">
                          <a:latin typeface="Roboto"/>
                          <a:ea typeface="Roboto"/>
                          <a:cs typeface="Roboto"/>
                          <a:sym typeface="Roboto"/>
                        </a:rPr>
                        <a:t>6/294</a:t>
                      </a:r>
                      <a:endParaRPr sz="1900" b="1">
                        <a:latin typeface="Roboto"/>
                        <a:ea typeface="Roboto"/>
                        <a:cs typeface="Roboto"/>
                        <a:sym typeface="Roboto"/>
                      </a:endParaRPr>
                    </a:p>
                    <a:p>
                      <a:pPr marL="0" lvl="0" indent="0" algn="ctr" rtl="0">
                        <a:spcBef>
                          <a:spcPts val="0"/>
                        </a:spcBef>
                        <a:spcAft>
                          <a:spcPts val="0"/>
                        </a:spcAft>
                        <a:buNone/>
                      </a:pPr>
                      <a:endParaRPr sz="1900" b="1">
                        <a:latin typeface="Roboto"/>
                        <a:ea typeface="Roboto"/>
                        <a:cs typeface="Roboto"/>
                        <a:sym typeface="Roboto"/>
                      </a:endParaRPr>
                    </a:p>
                    <a:p>
                      <a:pPr marL="0" lvl="0" indent="0" algn="ctr" rtl="0">
                        <a:spcBef>
                          <a:spcPts val="0"/>
                        </a:spcBef>
                        <a:spcAft>
                          <a:spcPts val="0"/>
                        </a:spcAft>
                        <a:buNone/>
                      </a:pPr>
                      <a:r>
                        <a:rPr lang="en" sz="1600" b="1">
                          <a:latin typeface="Roboto"/>
                          <a:ea typeface="Roboto"/>
                          <a:cs typeface="Roboto"/>
                          <a:sym typeface="Roboto"/>
                        </a:rPr>
                        <a:t>6 - 1</a:t>
                      </a:r>
                      <a:endParaRPr sz="1600" b="1">
                        <a:latin typeface="Roboto"/>
                        <a:ea typeface="Roboto"/>
                        <a:cs typeface="Roboto"/>
                        <a:sym typeface="Roboto"/>
                      </a:endParaRPr>
                    </a:p>
                    <a:p>
                      <a:pPr marL="0" lvl="0" indent="0" algn="ctr" rtl="0">
                        <a:spcBef>
                          <a:spcPts val="0"/>
                        </a:spcBef>
                        <a:spcAft>
                          <a:spcPts val="0"/>
                        </a:spcAft>
                        <a:buNone/>
                      </a:pPr>
                      <a:r>
                        <a:rPr lang="en" sz="1600" b="1">
                          <a:latin typeface="Roboto"/>
                          <a:ea typeface="Roboto"/>
                          <a:cs typeface="Roboto"/>
                          <a:sym typeface="Roboto"/>
                        </a:rPr>
                        <a:t>7 - 3</a:t>
                      </a:r>
                      <a:endParaRPr sz="1600" b="1">
                        <a:latin typeface="Roboto"/>
                        <a:ea typeface="Roboto"/>
                        <a:cs typeface="Roboto"/>
                        <a:sym typeface="Roboto"/>
                      </a:endParaRPr>
                    </a:p>
                    <a:p>
                      <a:pPr marL="0" lvl="0" indent="0" algn="ctr" rtl="0">
                        <a:spcBef>
                          <a:spcPts val="0"/>
                        </a:spcBef>
                        <a:spcAft>
                          <a:spcPts val="0"/>
                        </a:spcAft>
                        <a:buNone/>
                      </a:pPr>
                      <a:r>
                        <a:rPr lang="en" sz="1600" b="1">
                          <a:latin typeface="Roboto"/>
                          <a:ea typeface="Roboto"/>
                          <a:cs typeface="Roboto"/>
                          <a:sym typeface="Roboto"/>
                        </a:rPr>
                        <a:t>8 - 2</a:t>
                      </a:r>
                      <a:endParaRPr sz="1600" b="1">
                        <a:latin typeface="Roboto"/>
                        <a:ea typeface="Roboto"/>
                        <a:cs typeface="Roboto"/>
                        <a:sym typeface="Roboto"/>
                      </a:endParaRPr>
                    </a:p>
                    <a:p>
                      <a:pPr marL="0" lvl="0" indent="0" algn="ctr" rtl="0">
                        <a:spcBef>
                          <a:spcPts val="0"/>
                        </a:spcBef>
                        <a:spcAft>
                          <a:spcPts val="0"/>
                        </a:spcAft>
                        <a:buNone/>
                      </a:pPr>
                      <a:r>
                        <a:rPr lang="en" sz="1600" b="1">
                          <a:latin typeface="Roboto"/>
                          <a:ea typeface="Roboto"/>
                          <a:cs typeface="Roboto"/>
                          <a:sym typeface="Roboto"/>
                        </a:rPr>
                        <a:t>_______</a:t>
                      </a:r>
                      <a:endParaRPr sz="1600" b="1">
                        <a:latin typeface="Roboto"/>
                        <a:ea typeface="Roboto"/>
                        <a:cs typeface="Roboto"/>
                        <a:sym typeface="Roboto"/>
                      </a:endParaRPr>
                    </a:p>
                    <a:p>
                      <a:pPr marL="0" lvl="0" indent="0" algn="l" rtl="0">
                        <a:spcBef>
                          <a:spcPts val="0"/>
                        </a:spcBef>
                        <a:spcAft>
                          <a:spcPts val="0"/>
                        </a:spcAft>
                        <a:buNone/>
                      </a:pPr>
                      <a:endParaRPr sz="1600" b="1">
                        <a:latin typeface="Roboto"/>
                        <a:ea typeface="Roboto"/>
                        <a:cs typeface="Roboto"/>
                        <a:sym typeface="Roboto"/>
                      </a:endParaRPr>
                    </a:p>
                  </a:txBody>
                  <a:tcPr marL="91425" marR="91425" marT="91425" marB="91425">
                    <a:solidFill>
                      <a:srgbClr val="CFE2F3"/>
                    </a:solidFill>
                  </a:tcPr>
                </a:tc>
                <a:extLst>
                  <a:ext uri="{0D108BD9-81ED-4DB2-BD59-A6C34878D82A}">
                    <a16:rowId xmlns:a16="http://schemas.microsoft.com/office/drawing/2014/main" val="10001"/>
                  </a:ext>
                </a:extLst>
              </a:tr>
              <a:tr h="612400">
                <a:tc>
                  <a:txBody>
                    <a:bodyPr/>
                    <a:lstStyle/>
                    <a:p>
                      <a:pPr marL="0" lvl="0" indent="0" algn="ctr" rtl="0">
                        <a:spcBef>
                          <a:spcPts val="0"/>
                        </a:spcBef>
                        <a:spcAft>
                          <a:spcPts val="0"/>
                        </a:spcAft>
                        <a:buNone/>
                      </a:pPr>
                      <a:r>
                        <a:rPr lang="en" b="1">
                          <a:latin typeface="Roboto"/>
                          <a:ea typeface="Roboto"/>
                          <a:cs typeface="Roboto"/>
                          <a:sym typeface="Roboto"/>
                        </a:rPr>
                        <a:t>Grade 7 </a:t>
                      </a:r>
                      <a:endParaRPr b="1">
                        <a:latin typeface="Roboto"/>
                        <a:ea typeface="Roboto"/>
                        <a:cs typeface="Roboto"/>
                        <a:sym typeface="Roboto"/>
                      </a:endParaRPr>
                    </a:p>
                  </a:txBody>
                  <a:tcPr marL="91425" marR="91425" marT="91425" marB="91425">
                    <a:solidFill>
                      <a:srgbClr val="FCE5CD"/>
                    </a:solidFill>
                  </a:tcPr>
                </a:tc>
                <a:tc>
                  <a:txBody>
                    <a:bodyPr/>
                    <a:lstStyle/>
                    <a:p>
                      <a:pPr marL="0" lvl="0" indent="0" algn="ctr" rtl="0">
                        <a:spcBef>
                          <a:spcPts val="0"/>
                        </a:spcBef>
                        <a:spcAft>
                          <a:spcPts val="0"/>
                        </a:spcAft>
                        <a:buNone/>
                      </a:pPr>
                      <a:r>
                        <a:rPr lang="en" sz="1900">
                          <a:latin typeface="Roboto"/>
                          <a:ea typeface="Roboto"/>
                          <a:cs typeface="Roboto"/>
                          <a:sym typeface="Roboto"/>
                        </a:rPr>
                        <a:t>24%</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25/103</a:t>
                      </a:r>
                      <a:endParaRPr sz="1600">
                        <a:latin typeface="Roboto"/>
                        <a:ea typeface="Roboto"/>
                        <a:cs typeface="Roboto"/>
                        <a:sym typeface="Roboto"/>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40%</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41/103</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9%</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18/103</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b="1">
                          <a:latin typeface="Roboto"/>
                          <a:ea typeface="Roboto"/>
                          <a:cs typeface="Roboto"/>
                          <a:sym typeface="Roboto"/>
                        </a:rPr>
                        <a:t>17%</a:t>
                      </a:r>
                      <a:endParaRPr sz="1900"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sz="1800" b="1">
                          <a:latin typeface="Roboto"/>
                          <a:ea typeface="Roboto"/>
                          <a:cs typeface="Roboto"/>
                          <a:sym typeface="Roboto"/>
                        </a:rPr>
                        <a:t>18/103</a:t>
                      </a:r>
                      <a:endParaRPr sz="1800" b="1">
                        <a:latin typeface="Roboto"/>
                        <a:ea typeface="Roboto"/>
                        <a:cs typeface="Roboto"/>
                        <a:sym typeface="Roboto"/>
                      </a:endParaRPr>
                    </a:p>
                  </a:txBody>
                  <a:tcPr marL="91425" marR="91425" marT="91425" marB="91425">
                    <a:solidFill>
                      <a:srgbClr val="FFF2CC"/>
                    </a:solidFill>
                  </a:tcPr>
                </a:tc>
                <a:tc vMerge="1">
                  <a:txBody>
                    <a:bodyPr/>
                    <a:lstStyle/>
                    <a:p>
                      <a:endParaRPr lang="en-US"/>
                    </a:p>
                  </a:txBody>
                  <a:tcPr/>
                </a:tc>
                <a:extLst>
                  <a:ext uri="{0D108BD9-81ED-4DB2-BD59-A6C34878D82A}">
                    <a16:rowId xmlns:a16="http://schemas.microsoft.com/office/drawing/2014/main" val="10002"/>
                  </a:ext>
                </a:extLst>
              </a:tr>
              <a:tr h="612400">
                <a:tc>
                  <a:txBody>
                    <a:bodyPr/>
                    <a:lstStyle/>
                    <a:p>
                      <a:pPr marL="0" lvl="0" indent="0" algn="ctr" rtl="0">
                        <a:spcBef>
                          <a:spcPts val="0"/>
                        </a:spcBef>
                        <a:spcAft>
                          <a:spcPts val="0"/>
                        </a:spcAft>
                        <a:buNone/>
                      </a:pPr>
                      <a:r>
                        <a:rPr lang="en" b="1">
                          <a:latin typeface="Roboto"/>
                          <a:ea typeface="Roboto"/>
                          <a:cs typeface="Roboto"/>
                          <a:sym typeface="Roboto"/>
                        </a:rPr>
                        <a:t>Grade 8</a:t>
                      </a:r>
                      <a:endParaRPr b="1">
                        <a:latin typeface="Roboto"/>
                        <a:ea typeface="Roboto"/>
                        <a:cs typeface="Roboto"/>
                        <a:sym typeface="Roboto"/>
                      </a:endParaRPr>
                    </a:p>
                  </a:txBody>
                  <a:tcPr marL="91425" marR="91425" marT="91425" marB="91425">
                    <a:solidFill>
                      <a:srgbClr val="FCE5CD"/>
                    </a:solidFill>
                  </a:tcPr>
                </a:tc>
                <a:tc>
                  <a:txBody>
                    <a:bodyPr/>
                    <a:lstStyle/>
                    <a:p>
                      <a:pPr marL="0" lvl="0" indent="0" algn="ctr" rtl="0">
                        <a:spcBef>
                          <a:spcPts val="0"/>
                        </a:spcBef>
                        <a:spcAft>
                          <a:spcPts val="0"/>
                        </a:spcAft>
                        <a:buNone/>
                      </a:pPr>
                      <a:r>
                        <a:rPr lang="en" sz="1900">
                          <a:latin typeface="Roboto"/>
                          <a:ea typeface="Roboto"/>
                          <a:cs typeface="Roboto"/>
                          <a:sym typeface="Roboto"/>
                        </a:rPr>
                        <a:t>22%</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22/98</a:t>
                      </a:r>
                      <a:endParaRPr sz="1600">
                        <a:latin typeface="Roboto"/>
                        <a:ea typeface="Roboto"/>
                        <a:cs typeface="Roboto"/>
                        <a:sym typeface="Roboto"/>
                      </a:endParaRPr>
                    </a:p>
                  </a:txBody>
                  <a:tcPr marL="91425" marR="91425" marT="91425" marB="91425" anchor="ctr">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39%</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38/98</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5%</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20/98</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b="1">
                          <a:latin typeface="Roboto"/>
                          <a:ea typeface="Roboto"/>
                          <a:cs typeface="Roboto"/>
                          <a:sym typeface="Roboto"/>
                        </a:rPr>
                        <a:t>23%</a:t>
                      </a:r>
                      <a:endParaRPr sz="1900"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sz="1800" b="1">
                          <a:latin typeface="Roboto"/>
                          <a:ea typeface="Roboto"/>
                          <a:cs typeface="Roboto"/>
                          <a:sym typeface="Roboto"/>
                        </a:rPr>
                        <a:t>23/98</a:t>
                      </a:r>
                      <a:endParaRPr sz="1800" b="1">
                        <a:latin typeface="Roboto"/>
                        <a:ea typeface="Roboto"/>
                        <a:cs typeface="Roboto"/>
                        <a:sym typeface="Roboto"/>
                      </a:endParaRPr>
                    </a:p>
                  </a:txBody>
                  <a:tcPr marL="91425" marR="91425" marT="91425" marB="91425">
                    <a:solidFill>
                      <a:srgbClr val="FFF2CC"/>
                    </a:solidFill>
                  </a:tcPr>
                </a:tc>
                <a:tc vMerge="1">
                  <a:txBody>
                    <a:bodyPr/>
                    <a:lstStyle/>
                    <a:p>
                      <a:endParaRPr lang="en-US"/>
                    </a:p>
                  </a:txBody>
                  <a:tcPr/>
                </a:tc>
                <a:extLst>
                  <a:ext uri="{0D108BD9-81ED-4DB2-BD59-A6C34878D82A}">
                    <a16:rowId xmlns:a16="http://schemas.microsoft.com/office/drawing/2014/main" val="10003"/>
                  </a:ext>
                </a:extLst>
              </a:tr>
              <a:tr h="744775">
                <a:tc>
                  <a:txBody>
                    <a:bodyPr/>
                    <a:lstStyle/>
                    <a:p>
                      <a:pPr marL="0" lvl="0" indent="0" algn="ctr" rtl="0">
                        <a:spcBef>
                          <a:spcPts val="0"/>
                        </a:spcBef>
                        <a:spcAft>
                          <a:spcPts val="0"/>
                        </a:spcAft>
                        <a:buNone/>
                      </a:pPr>
                      <a:r>
                        <a:rPr lang="en" b="1">
                          <a:latin typeface="Roboto"/>
                          <a:ea typeface="Roboto"/>
                          <a:cs typeface="Roboto"/>
                          <a:sym typeface="Roboto"/>
                        </a:rPr>
                        <a:t>Total</a:t>
                      </a:r>
                      <a:endParaRPr b="1">
                        <a:latin typeface="Roboto"/>
                        <a:ea typeface="Roboto"/>
                        <a:cs typeface="Roboto"/>
                        <a:sym typeface="Roboto"/>
                      </a:endParaRPr>
                    </a:p>
                  </a:txBody>
                  <a:tcPr marL="91425" marR="91425" marT="91425" marB="91425">
                    <a:solidFill>
                      <a:srgbClr val="FCE5CD"/>
                    </a:solidFill>
                  </a:tcPr>
                </a:tc>
                <a:tc>
                  <a:txBody>
                    <a:bodyPr/>
                    <a:lstStyle/>
                    <a:p>
                      <a:pPr marL="0" lvl="0" indent="0" algn="ctr" rtl="0">
                        <a:spcBef>
                          <a:spcPts val="0"/>
                        </a:spcBef>
                        <a:spcAft>
                          <a:spcPts val="0"/>
                        </a:spcAft>
                        <a:buNone/>
                      </a:pPr>
                      <a:r>
                        <a:rPr lang="en" sz="1900">
                          <a:latin typeface="Roboto"/>
                          <a:ea typeface="Roboto"/>
                          <a:cs typeface="Roboto"/>
                          <a:sym typeface="Roboto"/>
                        </a:rPr>
                        <a:t>24%</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71/294</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38%</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112/ 294</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18%</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600">
                          <a:latin typeface="Roboto"/>
                          <a:ea typeface="Roboto"/>
                          <a:cs typeface="Roboto"/>
                          <a:sym typeface="Roboto"/>
                        </a:rPr>
                        <a:t>54/ 294</a:t>
                      </a:r>
                      <a:endParaRPr sz="16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b="1">
                          <a:solidFill>
                            <a:srgbClr val="FF0000"/>
                          </a:solidFill>
                          <a:latin typeface="Roboto"/>
                          <a:ea typeface="Roboto"/>
                          <a:cs typeface="Roboto"/>
                          <a:sym typeface="Roboto"/>
                        </a:rPr>
                        <a:t>19%</a:t>
                      </a:r>
                      <a:endParaRPr sz="1900" b="1">
                        <a:solidFill>
                          <a:srgbClr val="FF0000"/>
                        </a:solidFill>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sz="1900" b="1">
                          <a:solidFill>
                            <a:srgbClr val="FF0000"/>
                          </a:solidFill>
                          <a:latin typeface="Roboto"/>
                          <a:ea typeface="Roboto"/>
                          <a:cs typeface="Roboto"/>
                          <a:sym typeface="Roboto"/>
                        </a:rPr>
                        <a:t>56/ 294</a:t>
                      </a:r>
                      <a:endParaRPr sz="1900" b="1">
                        <a:solidFill>
                          <a:srgbClr val="FF0000"/>
                        </a:solidFill>
                        <a:latin typeface="Roboto"/>
                        <a:ea typeface="Roboto"/>
                        <a:cs typeface="Roboto"/>
                        <a:sym typeface="Roboto"/>
                      </a:endParaRPr>
                    </a:p>
                  </a:txBody>
                  <a:tcPr marL="91425" marR="91425" marT="91425" marB="91425">
                    <a:solidFill>
                      <a:srgbClr val="FFF2CC"/>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180" name="Google Shape;180;p27"/>
          <p:cNvSpPr/>
          <p:nvPr/>
        </p:nvSpPr>
        <p:spPr>
          <a:xfrm>
            <a:off x="311700" y="10177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swald"/>
                <a:ea typeface="Oswald"/>
                <a:cs typeface="Oswald"/>
                <a:sym typeface="Oswald"/>
              </a:rPr>
              <a:t>GOAL = Less than 7.5% (22 students) </a:t>
            </a:r>
            <a:endParaRPr sz="2000" b="1">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ADA </a:t>
            </a:r>
            <a:endParaRPr sz="3020" b="1">
              <a:solidFill>
                <a:srgbClr val="CC0000"/>
              </a:solidFill>
              <a:latin typeface="Oswald"/>
              <a:ea typeface="Oswald"/>
              <a:cs typeface="Oswald"/>
              <a:sym typeface="Oswald"/>
            </a:endParaRPr>
          </a:p>
        </p:txBody>
      </p:sp>
      <p:pic>
        <p:nvPicPr>
          <p:cNvPr id="186" name="Google Shape;186;p28"/>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187" name="Google Shape;187;p28"/>
          <p:cNvGraphicFramePr/>
          <p:nvPr/>
        </p:nvGraphicFramePr>
        <p:xfrm>
          <a:off x="311700" y="1903713"/>
          <a:ext cx="3000000" cy="3000000"/>
        </p:xfrm>
        <a:graphic>
          <a:graphicData uri="http://schemas.openxmlformats.org/drawingml/2006/table">
            <a:tbl>
              <a:tblPr>
                <a:noFill/>
                <a:tableStyleId>{91407ECC-50DE-433E-8E6B-1A41FE3E1E7F}</a:tableStyleId>
              </a:tblPr>
              <a:tblGrid>
                <a:gridCol w="1252200">
                  <a:extLst>
                    <a:ext uri="{9D8B030D-6E8A-4147-A177-3AD203B41FA5}">
                      <a16:colId xmlns:a16="http://schemas.microsoft.com/office/drawing/2014/main" val="20000"/>
                    </a:ext>
                  </a:extLst>
                </a:gridCol>
                <a:gridCol w="1252200">
                  <a:extLst>
                    <a:ext uri="{9D8B030D-6E8A-4147-A177-3AD203B41FA5}">
                      <a16:colId xmlns:a16="http://schemas.microsoft.com/office/drawing/2014/main" val="20001"/>
                    </a:ext>
                  </a:extLst>
                </a:gridCol>
                <a:gridCol w="1252200">
                  <a:extLst>
                    <a:ext uri="{9D8B030D-6E8A-4147-A177-3AD203B41FA5}">
                      <a16:colId xmlns:a16="http://schemas.microsoft.com/office/drawing/2014/main" val="20002"/>
                    </a:ext>
                  </a:extLst>
                </a:gridCol>
                <a:gridCol w="1252200">
                  <a:extLst>
                    <a:ext uri="{9D8B030D-6E8A-4147-A177-3AD203B41FA5}">
                      <a16:colId xmlns:a16="http://schemas.microsoft.com/office/drawing/2014/main" val="20003"/>
                    </a:ext>
                  </a:extLst>
                </a:gridCol>
                <a:gridCol w="1252200">
                  <a:extLst>
                    <a:ext uri="{9D8B030D-6E8A-4147-A177-3AD203B41FA5}">
                      <a16:colId xmlns:a16="http://schemas.microsoft.com/office/drawing/2014/main" val="20004"/>
                    </a:ext>
                  </a:extLst>
                </a:gridCol>
              </a:tblGrid>
              <a:tr h="621925">
                <a:tc>
                  <a:txBody>
                    <a:bodyPr/>
                    <a:lstStyle/>
                    <a:p>
                      <a:pPr marL="0" lvl="0" indent="0" algn="ctr" rtl="0">
                        <a:spcBef>
                          <a:spcPts val="0"/>
                        </a:spcBef>
                        <a:spcAft>
                          <a:spcPts val="0"/>
                        </a:spcAft>
                        <a:buNone/>
                      </a:pP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August</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September</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October</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YTD</a:t>
                      </a:r>
                      <a:endParaRPr b="1">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(10.31)</a:t>
                      </a:r>
                      <a:endParaRPr b="1">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583200">
                <a:tc>
                  <a:txBody>
                    <a:bodyPr/>
                    <a:lstStyle/>
                    <a:p>
                      <a:pPr marL="0" lvl="0" indent="0" algn="ctr" rtl="0">
                        <a:spcBef>
                          <a:spcPts val="0"/>
                        </a:spcBef>
                        <a:spcAft>
                          <a:spcPts val="0"/>
                        </a:spcAft>
                        <a:buNone/>
                      </a:pPr>
                      <a:r>
                        <a:rPr lang="en" b="1">
                          <a:latin typeface="Roboto"/>
                          <a:ea typeface="Roboto"/>
                          <a:cs typeface="Roboto"/>
                          <a:sym typeface="Roboto"/>
                        </a:rPr>
                        <a:t>Grade 6</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95%</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93%</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94%</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b="1">
                          <a:latin typeface="Roboto"/>
                          <a:ea typeface="Roboto"/>
                          <a:cs typeface="Roboto"/>
                          <a:sym typeface="Roboto"/>
                        </a:rPr>
                        <a:t>94%</a:t>
                      </a:r>
                      <a:endParaRPr sz="2400" b="1">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1"/>
                  </a:ext>
                </a:extLst>
              </a:tr>
              <a:tr h="564525">
                <a:tc>
                  <a:txBody>
                    <a:bodyPr/>
                    <a:lstStyle/>
                    <a:p>
                      <a:pPr marL="0" lvl="0" indent="0" algn="ctr" rtl="0">
                        <a:spcBef>
                          <a:spcPts val="0"/>
                        </a:spcBef>
                        <a:spcAft>
                          <a:spcPts val="0"/>
                        </a:spcAft>
                        <a:buNone/>
                      </a:pPr>
                      <a:r>
                        <a:rPr lang="en" b="1">
                          <a:latin typeface="Roboto"/>
                          <a:ea typeface="Roboto"/>
                          <a:cs typeface="Roboto"/>
                          <a:sym typeface="Roboto"/>
                        </a:rPr>
                        <a:t>Grade 7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94%</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92%</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93%</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b="1">
                          <a:latin typeface="Roboto"/>
                          <a:ea typeface="Roboto"/>
                          <a:cs typeface="Roboto"/>
                          <a:sym typeface="Roboto"/>
                        </a:rPr>
                        <a:t>93%</a:t>
                      </a:r>
                      <a:endParaRPr sz="2400" b="1">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2"/>
                  </a:ext>
                </a:extLst>
              </a:tr>
              <a:tr h="564525">
                <a:tc>
                  <a:txBody>
                    <a:bodyPr/>
                    <a:lstStyle/>
                    <a:p>
                      <a:pPr marL="0" lvl="0" indent="0" algn="ctr" rtl="0">
                        <a:spcBef>
                          <a:spcPts val="0"/>
                        </a:spcBef>
                        <a:spcAft>
                          <a:spcPts val="0"/>
                        </a:spcAft>
                        <a:buNone/>
                      </a:pPr>
                      <a:r>
                        <a:rPr lang="en" b="1">
                          <a:latin typeface="Roboto"/>
                          <a:ea typeface="Roboto"/>
                          <a:cs typeface="Roboto"/>
                          <a:sym typeface="Roboto"/>
                        </a:rPr>
                        <a:t>Grade 8</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2400">
                          <a:solidFill>
                            <a:schemeClr val="dk1"/>
                          </a:solidFill>
                          <a:latin typeface="Roboto"/>
                          <a:ea typeface="Roboto"/>
                          <a:cs typeface="Roboto"/>
                          <a:sym typeface="Roboto"/>
                        </a:rPr>
                        <a:t>94%</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2400">
                          <a:solidFill>
                            <a:schemeClr val="dk1"/>
                          </a:solidFill>
                          <a:latin typeface="Roboto"/>
                          <a:ea typeface="Roboto"/>
                          <a:cs typeface="Roboto"/>
                          <a:sym typeface="Roboto"/>
                        </a:rPr>
                        <a:t>92%</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2400">
                          <a:solidFill>
                            <a:schemeClr val="dk1"/>
                          </a:solidFill>
                          <a:latin typeface="Roboto"/>
                          <a:ea typeface="Roboto"/>
                          <a:cs typeface="Roboto"/>
                          <a:sym typeface="Roboto"/>
                        </a:rPr>
                        <a:t>92%</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Clr>
                          <a:schemeClr val="dk1"/>
                        </a:buClr>
                        <a:buSzPts val="1100"/>
                        <a:buFont typeface="Arial"/>
                        <a:buNone/>
                      </a:pPr>
                      <a:r>
                        <a:rPr lang="en" sz="2400" b="1">
                          <a:solidFill>
                            <a:schemeClr val="dk1"/>
                          </a:solidFill>
                          <a:latin typeface="Roboto"/>
                          <a:ea typeface="Roboto"/>
                          <a:cs typeface="Roboto"/>
                          <a:sym typeface="Roboto"/>
                        </a:rPr>
                        <a:t>92%</a:t>
                      </a:r>
                      <a:endParaRPr sz="2400" b="1">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3"/>
                  </a:ext>
                </a:extLst>
              </a:tr>
              <a:tr h="564550">
                <a:tc>
                  <a:txBody>
                    <a:bodyPr/>
                    <a:lstStyle/>
                    <a:p>
                      <a:pPr marL="0" lvl="0" indent="0" algn="ctr" rtl="0">
                        <a:spcBef>
                          <a:spcPts val="0"/>
                        </a:spcBef>
                        <a:spcAft>
                          <a:spcPts val="0"/>
                        </a:spcAft>
                        <a:buNone/>
                      </a:pPr>
                      <a:r>
                        <a:rPr lang="en" b="1">
                          <a:latin typeface="Roboto"/>
                          <a:ea typeface="Roboto"/>
                          <a:cs typeface="Roboto"/>
                          <a:sym typeface="Roboto"/>
                        </a:rPr>
                        <a:t>Overall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94.3%</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92.3%</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a:latin typeface="Roboto"/>
                          <a:ea typeface="Roboto"/>
                          <a:cs typeface="Roboto"/>
                          <a:sym typeface="Roboto"/>
                        </a:rPr>
                        <a:t>93%</a:t>
                      </a:r>
                      <a:endParaRPr sz="24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2400" b="1">
                          <a:latin typeface="Roboto"/>
                          <a:ea typeface="Roboto"/>
                          <a:cs typeface="Roboto"/>
                          <a:sym typeface="Roboto"/>
                        </a:rPr>
                        <a:t>93%</a:t>
                      </a:r>
                      <a:endParaRPr sz="2400" b="1">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4"/>
                  </a:ext>
                </a:extLst>
              </a:tr>
            </a:tbl>
          </a:graphicData>
        </a:graphic>
      </p:graphicFrame>
      <p:sp>
        <p:nvSpPr>
          <p:cNvPr id="188" name="Google Shape;188;p28"/>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Oswald"/>
                <a:ea typeface="Oswald"/>
                <a:cs typeface="Oswald"/>
                <a:sym typeface="Oswald"/>
              </a:rPr>
              <a:t># of students with 100% ADA: </a:t>
            </a:r>
            <a:endParaRPr sz="2700">
              <a:latin typeface="Oswald"/>
              <a:ea typeface="Oswald"/>
              <a:cs typeface="Oswald"/>
              <a:sym typeface="Oswald"/>
            </a:endParaRPr>
          </a:p>
          <a:p>
            <a:pPr marL="0" lvl="0" indent="0" algn="ctr" rtl="0">
              <a:spcBef>
                <a:spcPts val="0"/>
              </a:spcBef>
              <a:spcAft>
                <a:spcPts val="0"/>
              </a:spcAft>
              <a:buNone/>
            </a:pPr>
            <a:endParaRPr sz="2700">
              <a:latin typeface="Oswald"/>
              <a:ea typeface="Oswald"/>
              <a:cs typeface="Oswald"/>
              <a:sym typeface="Oswald"/>
            </a:endParaRPr>
          </a:p>
          <a:p>
            <a:pPr marL="0" lvl="0" indent="0" algn="ctr" rtl="0">
              <a:spcBef>
                <a:spcPts val="0"/>
              </a:spcBef>
              <a:spcAft>
                <a:spcPts val="0"/>
              </a:spcAft>
              <a:buNone/>
            </a:pPr>
            <a:r>
              <a:rPr lang="en" sz="4600">
                <a:latin typeface="Oswald"/>
                <a:ea typeface="Oswald"/>
                <a:cs typeface="Oswald"/>
                <a:sym typeface="Oswald"/>
              </a:rPr>
              <a:t>58/294</a:t>
            </a:r>
            <a:endParaRPr sz="4600">
              <a:latin typeface="Oswald"/>
              <a:ea typeface="Oswald"/>
              <a:cs typeface="Oswald"/>
              <a:sym typeface="Oswald"/>
            </a:endParaRPr>
          </a:p>
        </p:txBody>
      </p:sp>
      <p:sp>
        <p:nvSpPr>
          <p:cNvPr id="189" name="Google Shape;189;p28"/>
          <p:cNvSpPr/>
          <p:nvPr/>
        </p:nvSpPr>
        <p:spPr>
          <a:xfrm>
            <a:off x="311700" y="10177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swald"/>
                <a:ea typeface="Oswald"/>
                <a:cs typeface="Oswald"/>
                <a:sym typeface="Oswald"/>
              </a:rPr>
              <a:t>GOAL = 92% ADA</a:t>
            </a:r>
            <a:endParaRPr sz="2000" b="1">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ctrTitle"/>
          </p:nvPr>
        </p:nvSpPr>
        <p:spPr>
          <a:xfrm>
            <a:off x="349125" y="997475"/>
            <a:ext cx="8520600" cy="238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SURVEYS</a:t>
            </a:r>
            <a:endParaRPr sz="8900" b="1">
              <a:solidFill>
                <a:srgbClr val="CC0000"/>
              </a:solidFill>
              <a:latin typeface="Oswald"/>
              <a:ea typeface="Oswald"/>
              <a:cs typeface="Oswald"/>
              <a:sym typeface="Oswa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Family Survey Data</a:t>
            </a:r>
            <a:endParaRPr sz="3020" b="1">
              <a:solidFill>
                <a:srgbClr val="CC0000"/>
              </a:solidFill>
              <a:latin typeface="Oswald"/>
              <a:ea typeface="Oswald"/>
              <a:cs typeface="Oswald"/>
              <a:sym typeface="Oswald"/>
            </a:endParaRPr>
          </a:p>
        </p:txBody>
      </p:sp>
      <p:pic>
        <p:nvPicPr>
          <p:cNvPr id="200" name="Google Shape;200;p30"/>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01" name="Google Shape;201;p30"/>
          <p:cNvSpPr txBox="1"/>
          <p:nvPr/>
        </p:nvSpPr>
        <p:spPr>
          <a:xfrm>
            <a:off x="733925" y="1273725"/>
            <a:ext cx="7850700" cy="7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Favorability Goal for Priority Questions:</a:t>
            </a:r>
            <a:r>
              <a:rPr lang="en"/>
              <a:t> 80% or higher</a:t>
            </a:r>
            <a:endParaRPr/>
          </a:p>
          <a:p>
            <a:pPr marL="0" lvl="0" indent="0" algn="l" rtl="0">
              <a:spcBef>
                <a:spcPts val="0"/>
              </a:spcBef>
              <a:spcAft>
                <a:spcPts val="0"/>
              </a:spcAft>
              <a:buNone/>
            </a:pPr>
            <a:endParaRPr/>
          </a:p>
        </p:txBody>
      </p:sp>
      <p:pic>
        <p:nvPicPr>
          <p:cNvPr id="202" name="Google Shape;202;p30"/>
          <p:cNvPicPr preferRelativeResize="0"/>
          <p:nvPr/>
        </p:nvPicPr>
        <p:blipFill>
          <a:blip r:embed="rId4">
            <a:alphaModFix/>
          </a:blip>
          <a:stretch>
            <a:fillRect/>
          </a:stretch>
        </p:blipFill>
        <p:spPr>
          <a:xfrm>
            <a:off x="108750" y="1984975"/>
            <a:ext cx="8839199" cy="1560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Staff Org Health</a:t>
            </a:r>
            <a:endParaRPr sz="3020" b="1">
              <a:solidFill>
                <a:srgbClr val="CC0000"/>
              </a:solidFill>
              <a:latin typeface="Oswald"/>
              <a:ea typeface="Oswald"/>
              <a:cs typeface="Oswald"/>
              <a:sym typeface="Oswald"/>
            </a:endParaRPr>
          </a:p>
        </p:txBody>
      </p:sp>
      <p:pic>
        <p:nvPicPr>
          <p:cNvPr id="208" name="Google Shape;208;p31"/>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209" name="Google Shape;209;p31"/>
          <p:cNvSpPr txBox="1"/>
          <p:nvPr/>
        </p:nvSpPr>
        <p:spPr>
          <a:xfrm>
            <a:off x="684050" y="1342300"/>
            <a:ext cx="7850700" cy="7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Favorability Goal for Priority Questions:</a:t>
            </a:r>
            <a:r>
              <a:rPr lang="en"/>
              <a:t> 80% or higher</a:t>
            </a:r>
            <a:endParaRPr/>
          </a:p>
          <a:p>
            <a:pPr marL="0" lvl="0" indent="0" algn="l" rtl="0">
              <a:spcBef>
                <a:spcPts val="0"/>
              </a:spcBef>
              <a:spcAft>
                <a:spcPts val="0"/>
              </a:spcAft>
              <a:buNone/>
            </a:pPr>
            <a:endParaRPr/>
          </a:p>
        </p:txBody>
      </p:sp>
      <p:pic>
        <p:nvPicPr>
          <p:cNvPr id="210" name="Google Shape;210;p31"/>
          <p:cNvPicPr preferRelativeResize="0"/>
          <p:nvPr/>
        </p:nvPicPr>
        <p:blipFill>
          <a:blip r:embed="rId4">
            <a:alphaModFix/>
          </a:blip>
          <a:stretch>
            <a:fillRect/>
          </a:stretch>
        </p:blipFill>
        <p:spPr>
          <a:xfrm>
            <a:off x="152400" y="1880000"/>
            <a:ext cx="8839199" cy="23767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2"/>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18</a:t>
            </a:fld>
            <a:endParaRPr sz="800" b="1" i="0" u="none" strike="noStrike" cap="none">
              <a:solidFill>
                <a:srgbClr val="4D4D4D"/>
              </a:solidFill>
              <a:latin typeface="Helvetica Neue"/>
              <a:ea typeface="Helvetica Neue"/>
              <a:cs typeface="Helvetica Neue"/>
              <a:sym typeface="Helvetica Neue"/>
            </a:endParaRPr>
          </a:p>
        </p:txBody>
      </p:sp>
      <p:cxnSp>
        <p:nvCxnSpPr>
          <p:cNvPr id="216" name="Google Shape;216;p32"/>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217" name="Google Shape;217;p32"/>
          <p:cNvPicPr preferRelativeResize="0"/>
          <p:nvPr/>
        </p:nvPicPr>
        <p:blipFill>
          <a:blip r:embed="rId3">
            <a:alphaModFix/>
          </a:blip>
          <a:stretch>
            <a:fillRect/>
          </a:stretch>
        </p:blipFill>
        <p:spPr>
          <a:xfrm>
            <a:off x="201581" y="75083"/>
            <a:ext cx="580668" cy="684769"/>
          </a:xfrm>
          <a:prstGeom prst="rect">
            <a:avLst/>
          </a:prstGeom>
          <a:noFill/>
          <a:ln>
            <a:noFill/>
          </a:ln>
        </p:spPr>
      </p:pic>
      <p:sp>
        <p:nvSpPr>
          <p:cNvPr id="218" name="Google Shape;218;p32"/>
          <p:cNvSpPr/>
          <p:nvPr/>
        </p:nvSpPr>
        <p:spPr>
          <a:xfrm>
            <a:off x="1053056" y="286622"/>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23-24 LA Goals</a:t>
            </a:r>
            <a:endParaRPr sz="2100" i="0" u="none" strike="noStrike" cap="none">
              <a:solidFill>
                <a:srgbClr val="980000"/>
              </a:solidFill>
              <a:latin typeface="Oswald"/>
              <a:ea typeface="Oswald"/>
              <a:cs typeface="Oswald"/>
              <a:sym typeface="Oswald"/>
            </a:endParaRPr>
          </a:p>
        </p:txBody>
      </p:sp>
      <p:pic>
        <p:nvPicPr>
          <p:cNvPr id="219" name="Google Shape;219;p32"/>
          <p:cNvPicPr preferRelativeResize="0"/>
          <p:nvPr/>
        </p:nvPicPr>
        <p:blipFill>
          <a:blip r:embed="rId4">
            <a:alphaModFix/>
          </a:blip>
          <a:stretch>
            <a:fillRect/>
          </a:stretch>
        </p:blipFill>
        <p:spPr>
          <a:xfrm>
            <a:off x="4392525" y="114300"/>
            <a:ext cx="2725093" cy="4914900"/>
          </a:xfrm>
          <a:prstGeom prst="rect">
            <a:avLst/>
          </a:prstGeom>
          <a:noFill/>
          <a:ln>
            <a:noFill/>
          </a:ln>
        </p:spPr>
      </p:pic>
      <p:pic>
        <p:nvPicPr>
          <p:cNvPr id="220" name="Google Shape;220;p32"/>
          <p:cNvPicPr preferRelativeResize="0"/>
          <p:nvPr/>
        </p:nvPicPr>
        <p:blipFill>
          <a:blip r:embed="rId5">
            <a:alphaModFix/>
          </a:blip>
          <a:stretch>
            <a:fillRect/>
          </a:stretch>
        </p:blipFill>
        <p:spPr>
          <a:xfrm>
            <a:off x="782250" y="1103820"/>
            <a:ext cx="3257550" cy="3629025"/>
          </a:xfrm>
          <a:prstGeom prst="rect">
            <a:avLst/>
          </a:prstGeom>
          <a:noFill/>
          <a:ln>
            <a:noFill/>
          </a:ln>
        </p:spPr>
      </p:pic>
      <p:sp>
        <p:nvSpPr>
          <p:cNvPr id="221" name="Google Shape;221;p32"/>
          <p:cNvSpPr/>
          <p:nvPr/>
        </p:nvSpPr>
        <p:spPr>
          <a:xfrm>
            <a:off x="4370981" y="3866194"/>
            <a:ext cx="2768100" cy="374700"/>
          </a:xfrm>
          <a:prstGeom prst="rect">
            <a:avLst/>
          </a:prstGeom>
          <a:noFill/>
          <a:ln w="38100" cap="flat" cmpd="sng">
            <a:solidFill>
              <a:srgbClr val="C71D39"/>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Calibri"/>
              <a:ea typeface="Calibri"/>
              <a:cs typeface="Calibri"/>
              <a:sym typeface="Calibri"/>
            </a:endParaRPr>
          </a:p>
        </p:txBody>
      </p:sp>
      <p:sp>
        <p:nvSpPr>
          <p:cNvPr id="222" name="Google Shape;222;p32"/>
          <p:cNvSpPr/>
          <p:nvPr/>
        </p:nvSpPr>
        <p:spPr>
          <a:xfrm rot="10800000">
            <a:off x="7267031" y="3866194"/>
            <a:ext cx="495600" cy="2115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Calibri"/>
              <a:ea typeface="Calibri"/>
              <a:cs typeface="Calibri"/>
              <a:sym typeface="Calibri"/>
            </a:endParaRPr>
          </a:p>
        </p:txBody>
      </p:sp>
      <p:sp>
        <p:nvSpPr>
          <p:cNvPr id="223" name="Google Shape;223;p32"/>
          <p:cNvSpPr/>
          <p:nvPr/>
        </p:nvSpPr>
        <p:spPr>
          <a:xfrm>
            <a:off x="7309294" y="3267825"/>
            <a:ext cx="1632000" cy="54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r>
              <a:rPr lang="en" sz="1100">
                <a:latin typeface="Calibri"/>
                <a:ea typeface="Calibri"/>
                <a:cs typeface="Calibri"/>
                <a:sym typeface="Calibri"/>
              </a:rPr>
              <a:t>These will be removed and points will be added to NM categories on report card.</a:t>
            </a:r>
            <a:endParaRPr sz="1100">
              <a:latin typeface="Calibri"/>
              <a:ea typeface="Calibri"/>
              <a:cs typeface="Calibri"/>
              <a:sym typeface="Calibri"/>
            </a:endParaRPr>
          </a:p>
        </p:txBody>
      </p:sp>
      <p:sp>
        <p:nvSpPr>
          <p:cNvPr id="224" name="Google Shape;224;p32"/>
          <p:cNvSpPr/>
          <p:nvPr/>
        </p:nvSpPr>
        <p:spPr>
          <a:xfrm>
            <a:off x="7354913" y="286631"/>
            <a:ext cx="1632000" cy="549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r>
              <a:rPr lang="en" sz="1100">
                <a:latin typeface="Calibri"/>
                <a:ea typeface="Calibri"/>
                <a:cs typeface="Calibri"/>
                <a:sym typeface="Calibri"/>
              </a:rPr>
              <a:t>MISSING:</a:t>
            </a:r>
            <a:endParaRPr sz="1100">
              <a:latin typeface="Calibri"/>
              <a:ea typeface="Calibri"/>
              <a:cs typeface="Calibri"/>
              <a:sym typeface="Calibri"/>
            </a:endParaRPr>
          </a:p>
          <a:p>
            <a:pPr marL="0" lvl="0" indent="0" algn="l" rtl="0">
              <a:spcBef>
                <a:spcPts val="0"/>
              </a:spcBef>
              <a:spcAft>
                <a:spcPts val="0"/>
              </a:spcAft>
              <a:buNone/>
            </a:pPr>
            <a:r>
              <a:rPr lang="en" sz="1100">
                <a:latin typeface="Calibri"/>
                <a:ea typeface="Calibri"/>
                <a:cs typeface="Calibri"/>
                <a:sym typeface="Calibri"/>
              </a:rPr>
              <a:t>ADA goal set at the number - 92%</a:t>
            </a:r>
            <a:endParaRPr sz="11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3"/>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19</a:t>
            </a:fld>
            <a:endParaRPr sz="800" b="1" i="0" u="none" strike="noStrike" cap="none">
              <a:solidFill>
                <a:srgbClr val="4D4D4D"/>
              </a:solidFill>
              <a:latin typeface="Helvetica Neue"/>
              <a:ea typeface="Helvetica Neue"/>
              <a:cs typeface="Helvetica Neue"/>
              <a:sym typeface="Helvetica Neue"/>
            </a:endParaRPr>
          </a:p>
        </p:txBody>
      </p:sp>
      <p:sp>
        <p:nvSpPr>
          <p:cNvPr id="230" name="Google Shape;230;p33"/>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231" name="Google Shape;231;p33"/>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232" name="Google Shape;232;p33"/>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233" name="Google Shape;233;p33"/>
          <p:cNvSpPr/>
          <p:nvPr/>
        </p:nvSpPr>
        <p:spPr>
          <a:xfrm>
            <a:off x="1066350" y="286631"/>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HIGHLIGHTS</a:t>
            </a:r>
            <a:endParaRPr sz="2100" i="0" u="none" strike="noStrike" cap="none">
              <a:solidFill>
                <a:srgbClr val="980000"/>
              </a:solidFill>
              <a:latin typeface="Oswald"/>
              <a:ea typeface="Oswald"/>
              <a:cs typeface="Oswald"/>
              <a:sym typeface="Oswald"/>
            </a:endParaRPr>
          </a:p>
        </p:txBody>
      </p:sp>
      <p:sp>
        <p:nvSpPr>
          <p:cNvPr id="234" name="Google Shape;234;p33"/>
          <p:cNvSpPr txBox="1"/>
          <p:nvPr/>
        </p:nvSpPr>
        <p:spPr>
          <a:xfrm>
            <a:off x="81206" y="895481"/>
            <a:ext cx="5550000" cy="42483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Clr>
                <a:schemeClr val="accent6"/>
              </a:buClr>
              <a:buSzPts val="1800"/>
              <a:buFont typeface="Roboto"/>
              <a:buChar char="●"/>
            </a:pPr>
            <a:r>
              <a:rPr lang="en" sz="1800" b="1">
                <a:solidFill>
                  <a:schemeClr val="accent6"/>
                </a:solidFill>
                <a:latin typeface="Roboto"/>
                <a:ea typeface="Roboto"/>
                <a:cs typeface="Roboto"/>
                <a:sym typeface="Roboto"/>
              </a:rPr>
              <a:t>IMPROVEMENTS IN INTELLECTUAL PREP</a:t>
            </a:r>
            <a:endParaRPr sz="1800" b="1">
              <a:solidFill>
                <a:schemeClr val="accent6"/>
              </a:solidFill>
              <a:latin typeface="Roboto"/>
              <a:ea typeface="Roboto"/>
              <a:cs typeface="Roboto"/>
              <a:sym typeface="Roboto"/>
            </a:endParaRPr>
          </a:p>
          <a:p>
            <a:pPr marL="685800" lvl="1" indent="-247650" algn="l" rtl="0">
              <a:spcBef>
                <a:spcPts val="0"/>
              </a:spcBef>
              <a:spcAft>
                <a:spcPts val="0"/>
              </a:spcAft>
              <a:buSzPts val="1300"/>
              <a:buFont typeface="Roboto"/>
              <a:buChar char="○"/>
            </a:pPr>
            <a:r>
              <a:rPr lang="en" sz="1300">
                <a:latin typeface="Roboto"/>
                <a:ea typeface="Roboto"/>
                <a:cs typeface="Roboto"/>
                <a:sym typeface="Roboto"/>
              </a:rPr>
              <a:t>We already have had  3-4 academic deep dives this year that revealed strong learnings + shifts re: IPP.</a:t>
            </a:r>
            <a:endParaRPr sz="1300">
              <a:latin typeface="Roboto"/>
              <a:ea typeface="Roboto"/>
              <a:cs typeface="Roboto"/>
              <a:sym typeface="Roboto"/>
            </a:endParaRPr>
          </a:p>
          <a:p>
            <a:pPr marL="685800" lvl="1" indent="-247650" algn="l" rtl="0">
              <a:spcBef>
                <a:spcPts val="0"/>
              </a:spcBef>
              <a:spcAft>
                <a:spcPts val="0"/>
              </a:spcAft>
              <a:buSzPts val="1300"/>
              <a:buFont typeface="Roboto"/>
              <a:buChar char="○"/>
            </a:pPr>
            <a:r>
              <a:rPr lang="en" sz="1300">
                <a:latin typeface="Roboto"/>
                <a:ea typeface="Roboto"/>
                <a:cs typeface="Roboto"/>
                <a:sym typeface="Roboto"/>
              </a:rPr>
              <a:t>Morning huddles &lt; M, W, F &gt; focus on IPP trends + create strong visibility into quality of teacher internalization</a:t>
            </a:r>
            <a:endParaRPr sz="1300">
              <a:latin typeface="Roboto"/>
              <a:ea typeface="Roboto"/>
              <a:cs typeface="Roboto"/>
              <a:sym typeface="Roboto"/>
            </a:endParaRPr>
          </a:p>
          <a:p>
            <a:pPr marL="685800" lvl="1" indent="-247650" algn="l" rtl="0">
              <a:spcBef>
                <a:spcPts val="0"/>
              </a:spcBef>
              <a:spcAft>
                <a:spcPts val="0"/>
              </a:spcAft>
              <a:buSzPts val="1300"/>
              <a:buFont typeface="Roboto"/>
              <a:buChar char="○"/>
            </a:pPr>
            <a:r>
              <a:rPr lang="en" sz="1300">
                <a:latin typeface="Roboto"/>
                <a:ea typeface="Roboto"/>
                <a:cs typeface="Roboto"/>
                <a:sym typeface="Roboto"/>
              </a:rPr>
              <a:t>Department Meetings are higher leverage + more purposefully designed given what we are seeing in huddles - leading to increased teaching quality.</a:t>
            </a:r>
            <a:endParaRPr sz="13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a:p>
            <a:pPr marL="342900" lvl="0" indent="-279400" algn="l" rtl="0">
              <a:spcBef>
                <a:spcPts val="0"/>
              </a:spcBef>
              <a:spcAft>
                <a:spcPts val="0"/>
              </a:spcAft>
              <a:buClr>
                <a:schemeClr val="accent6"/>
              </a:buClr>
              <a:buSzPts val="1800"/>
              <a:buFont typeface="Roboto"/>
              <a:buChar char="●"/>
            </a:pPr>
            <a:r>
              <a:rPr lang="en" sz="1800" b="1">
                <a:solidFill>
                  <a:schemeClr val="accent6"/>
                </a:solidFill>
                <a:latin typeface="Roboto"/>
                <a:ea typeface="Roboto"/>
                <a:cs typeface="Roboto"/>
                <a:sym typeface="Roboto"/>
              </a:rPr>
              <a:t>ADVISORY</a:t>
            </a:r>
            <a:endParaRPr sz="1200">
              <a:latin typeface="Roboto"/>
              <a:ea typeface="Roboto"/>
              <a:cs typeface="Roboto"/>
              <a:sym typeface="Roboto"/>
            </a:endParaRPr>
          </a:p>
          <a:p>
            <a:pPr marL="685800" lvl="1" indent="-247650" algn="l" rtl="0">
              <a:spcBef>
                <a:spcPts val="0"/>
              </a:spcBef>
              <a:spcAft>
                <a:spcPts val="0"/>
              </a:spcAft>
              <a:buSzPts val="1300"/>
              <a:buFont typeface="Roboto"/>
              <a:buChar char="○"/>
            </a:pPr>
            <a:r>
              <a:rPr lang="en" sz="1300">
                <a:latin typeface="Roboto"/>
                <a:ea typeface="Roboto"/>
                <a:cs typeface="Roboto"/>
                <a:sym typeface="Roboto"/>
              </a:rPr>
              <a:t>Data for items such as GPA + investment are at a much stronger place than they were last year</a:t>
            </a:r>
            <a:endParaRPr sz="1300">
              <a:latin typeface="Roboto"/>
              <a:ea typeface="Roboto"/>
              <a:cs typeface="Roboto"/>
              <a:sym typeface="Roboto"/>
            </a:endParaRPr>
          </a:p>
          <a:p>
            <a:pPr marL="685800" lvl="1" indent="-247650" algn="l" rtl="0">
              <a:spcBef>
                <a:spcPts val="0"/>
              </a:spcBef>
              <a:spcAft>
                <a:spcPts val="0"/>
              </a:spcAft>
              <a:buSzPts val="1300"/>
              <a:buFont typeface="Roboto"/>
              <a:buChar char="○"/>
            </a:pPr>
            <a:r>
              <a:rPr lang="en" sz="1300">
                <a:latin typeface="Roboto"/>
                <a:ea typeface="Roboto"/>
                <a:cs typeface="Roboto"/>
                <a:sym typeface="Roboto"/>
              </a:rPr>
              <a:t>While we are still working to crack the code on CA- confirmations have been significantly stronger due to advisor lean in. Resulting in greater movement with less buybacks being offered so far this year. </a:t>
            </a:r>
            <a:endParaRPr sz="1300">
              <a:latin typeface="Roboto"/>
              <a:ea typeface="Roboto"/>
              <a:cs typeface="Roboto"/>
              <a:sym typeface="Roboto"/>
            </a:endParaRPr>
          </a:p>
          <a:p>
            <a:pPr marL="685800" lvl="1" indent="-247650" algn="l" rtl="0">
              <a:spcBef>
                <a:spcPts val="0"/>
              </a:spcBef>
              <a:spcAft>
                <a:spcPts val="0"/>
              </a:spcAft>
              <a:buSzPts val="1300"/>
              <a:buFont typeface="Roboto"/>
              <a:buChar char="○"/>
            </a:pPr>
            <a:r>
              <a:rPr lang="en" sz="1300">
                <a:latin typeface="Roboto"/>
                <a:ea typeface="Roboto"/>
                <a:cs typeface="Roboto"/>
                <a:sym typeface="Roboto"/>
              </a:rPr>
              <a:t>Leaders are all in on coaching during this time + teachers are making consistent improvements in practices as a result.</a:t>
            </a:r>
            <a:endParaRPr sz="13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p:txBody>
      </p:sp>
      <p:pic>
        <p:nvPicPr>
          <p:cNvPr id="235" name="Google Shape;235;p33"/>
          <p:cNvPicPr preferRelativeResize="0"/>
          <p:nvPr/>
        </p:nvPicPr>
        <p:blipFill rotWithShape="1">
          <a:blip r:embed="rId4">
            <a:alphaModFix/>
          </a:blip>
          <a:srcRect l="11371"/>
          <a:stretch/>
        </p:blipFill>
        <p:spPr>
          <a:xfrm>
            <a:off x="5697075" y="971250"/>
            <a:ext cx="3268054" cy="39156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7" name="Google Shape;77;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8" name="Google Shape;78;p1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4"/>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20</a:t>
            </a:fld>
            <a:endParaRPr sz="800" b="1" i="0" u="none" strike="noStrike" cap="none">
              <a:solidFill>
                <a:srgbClr val="4D4D4D"/>
              </a:solidFill>
              <a:latin typeface="Helvetica Neue"/>
              <a:ea typeface="Helvetica Neue"/>
              <a:cs typeface="Helvetica Neue"/>
              <a:sym typeface="Helvetica Neue"/>
            </a:endParaRPr>
          </a:p>
        </p:txBody>
      </p:sp>
      <p:sp>
        <p:nvSpPr>
          <p:cNvPr id="241" name="Google Shape;241;p34"/>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242" name="Google Shape;242;p34"/>
          <p:cNvCxnSpPr/>
          <p:nvPr/>
        </p:nvCxnSpPr>
        <p:spPr>
          <a:xfrm>
            <a:off x="905991"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243" name="Google Shape;243;p34"/>
          <p:cNvPicPr preferRelativeResize="0"/>
          <p:nvPr/>
        </p:nvPicPr>
        <p:blipFill>
          <a:blip r:embed="rId3">
            <a:alphaModFix/>
          </a:blip>
          <a:stretch>
            <a:fillRect/>
          </a:stretch>
        </p:blipFill>
        <p:spPr>
          <a:xfrm>
            <a:off x="258993" y="75092"/>
            <a:ext cx="580668" cy="684769"/>
          </a:xfrm>
          <a:prstGeom prst="rect">
            <a:avLst/>
          </a:prstGeom>
          <a:noFill/>
          <a:ln>
            <a:noFill/>
          </a:ln>
        </p:spPr>
      </p:pic>
      <p:sp>
        <p:nvSpPr>
          <p:cNvPr id="244" name="Google Shape;244;p34"/>
          <p:cNvSpPr/>
          <p:nvPr/>
        </p:nvSpPr>
        <p:spPr>
          <a:xfrm>
            <a:off x="1072988" y="286631"/>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CHALLENGES</a:t>
            </a:r>
            <a:endParaRPr sz="2100" i="0" u="none" strike="noStrike" cap="none">
              <a:solidFill>
                <a:srgbClr val="980000"/>
              </a:solidFill>
              <a:latin typeface="Oswald"/>
              <a:ea typeface="Oswald"/>
              <a:cs typeface="Oswald"/>
              <a:sym typeface="Oswald"/>
            </a:endParaRPr>
          </a:p>
        </p:txBody>
      </p:sp>
      <p:sp>
        <p:nvSpPr>
          <p:cNvPr id="245" name="Google Shape;245;p34"/>
          <p:cNvSpPr txBox="1"/>
          <p:nvPr/>
        </p:nvSpPr>
        <p:spPr>
          <a:xfrm>
            <a:off x="75488" y="1069594"/>
            <a:ext cx="5545800" cy="39867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Clr>
                <a:schemeClr val="accent2"/>
              </a:buClr>
              <a:buSzPts val="1800"/>
              <a:buFont typeface="Roboto"/>
              <a:buChar char="●"/>
            </a:pPr>
            <a:r>
              <a:rPr lang="en" sz="1800" b="1">
                <a:solidFill>
                  <a:schemeClr val="accent2"/>
                </a:solidFill>
                <a:latin typeface="Roboto"/>
                <a:ea typeface="Roboto"/>
                <a:cs typeface="Roboto"/>
                <a:sym typeface="Roboto"/>
              </a:rPr>
              <a:t>LEADER TIME MANAGEMENT </a:t>
            </a:r>
            <a:endParaRPr sz="1800" b="1">
              <a:solidFill>
                <a:schemeClr val="accent2"/>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Effective this week leaders &lt; - MA + AK &gt; are teaching 2 or more blocks daily.</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Concerned about the impact of prep + teaching on leader time especially when thinking about coaching - self included.</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I need to effectively support them on time management so that we do not stagnant teacher growth + data movement. </a:t>
            </a:r>
            <a:endParaRPr sz="14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a:p>
            <a:pPr marL="342900" lvl="0" indent="-279400" algn="l" rtl="0">
              <a:spcBef>
                <a:spcPts val="0"/>
              </a:spcBef>
              <a:spcAft>
                <a:spcPts val="0"/>
              </a:spcAft>
              <a:buClr>
                <a:schemeClr val="accent2"/>
              </a:buClr>
              <a:buSzPts val="1800"/>
              <a:buFont typeface="Roboto"/>
              <a:buChar char="●"/>
            </a:pPr>
            <a:r>
              <a:rPr lang="en" sz="1800" b="1">
                <a:solidFill>
                  <a:schemeClr val="accent2"/>
                </a:solidFill>
                <a:latin typeface="Roboto"/>
                <a:ea typeface="Roboto"/>
                <a:cs typeface="Roboto"/>
                <a:sym typeface="Roboto"/>
              </a:rPr>
              <a:t>SCHOOL CULTURE &lt; PROACTIVE / REACTIVE &gt;</a:t>
            </a:r>
            <a:endParaRPr sz="1800" b="1">
              <a:solidFill>
                <a:schemeClr val="accent2"/>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With more new teachers than we have had over the last 2 years + a new leader owning that team - school culture is more unstable than its been.</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This is pulling on my capacity more than it should, resulting in less focused attention on academics. </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There are real questions here around whether people are in the right seats - driving the right goals. </a:t>
            </a:r>
            <a:endParaRPr sz="1400">
              <a:latin typeface="Roboto"/>
              <a:ea typeface="Roboto"/>
              <a:cs typeface="Roboto"/>
              <a:sym typeface="Roboto"/>
            </a:endParaRPr>
          </a:p>
        </p:txBody>
      </p:sp>
      <p:pic>
        <p:nvPicPr>
          <p:cNvPr id="246" name="Google Shape;246;p34"/>
          <p:cNvPicPr preferRelativeResize="0"/>
          <p:nvPr/>
        </p:nvPicPr>
        <p:blipFill rotWithShape="1">
          <a:blip r:embed="rId4">
            <a:alphaModFix/>
          </a:blip>
          <a:srcRect l="13354" r="35536" b="3025"/>
          <a:stretch/>
        </p:blipFill>
        <p:spPr>
          <a:xfrm>
            <a:off x="5717531" y="548306"/>
            <a:ext cx="3269307" cy="42328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5"/>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21</a:t>
            </a:fld>
            <a:endParaRPr sz="800" b="1" i="0" u="none" strike="noStrike" cap="none">
              <a:solidFill>
                <a:srgbClr val="4D4D4D"/>
              </a:solidFill>
              <a:latin typeface="Helvetica Neue"/>
              <a:ea typeface="Helvetica Neue"/>
              <a:cs typeface="Helvetica Neue"/>
              <a:sym typeface="Helvetica Neue"/>
            </a:endParaRPr>
          </a:p>
        </p:txBody>
      </p:sp>
      <p:sp>
        <p:nvSpPr>
          <p:cNvPr id="252" name="Google Shape;252;p35"/>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253" name="Google Shape;253;p35"/>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254" name="Google Shape;254;p35"/>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255" name="Google Shape;255;p35"/>
          <p:cNvSpPr/>
          <p:nvPr/>
        </p:nvSpPr>
        <p:spPr>
          <a:xfrm>
            <a:off x="1066350" y="286613"/>
            <a:ext cx="68301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 ON TRACK w/ REFLECTION </a:t>
            </a:r>
            <a:endParaRPr sz="2100" b="1" i="0" u="none" strike="noStrike" cap="none">
              <a:solidFill>
                <a:srgbClr val="980000"/>
              </a:solidFill>
              <a:latin typeface="Oswald"/>
              <a:ea typeface="Oswald"/>
              <a:cs typeface="Oswald"/>
              <a:sym typeface="Oswald"/>
            </a:endParaRPr>
          </a:p>
        </p:txBody>
      </p:sp>
      <p:graphicFrame>
        <p:nvGraphicFramePr>
          <p:cNvPr id="256" name="Google Shape;256;p35"/>
          <p:cNvGraphicFramePr/>
          <p:nvPr/>
        </p:nvGraphicFramePr>
        <p:xfrm>
          <a:off x="611672" y="759844"/>
          <a:ext cx="3000000" cy="3000000"/>
        </p:xfrm>
        <a:graphic>
          <a:graphicData uri="http://schemas.openxmlformats.org/drawingml/2006/table">
            <a:tbl>
              <a:tblPr>
                <a:noFill/>
                <a:tableStyleId>{91407ECC-50DE-433E-8E6B-1A41FE3E1E7F}</a:tableStyleId>
              </a:tblPr>
              <a:tblGrid>
                <a:gridCol w="1661175">
                  <a:extLst>
                    <a:ext uri="{9D8B030D-6E8A-4147-A177-3AD203B41FA5}">
                      <a16:colId xmlns:a16="http://schemas.microsoft.com/office/drawing/2014/main" val="20000"/>
                    </a:ext>
                  </a:extLst>
                </a:gridCol>
                <a:gridCol w="1266500">
                  <a:extLst>
                    <a:ext uri="{9D8B030D-6E8A-4147-A177-3AD203B41FA5}">
                      <a16:colId xmlns:a16="http://schemas.microsoft.com/office/drawing/2014/main" val="20001"/>
                    </a:ext>
                  </a:extLst>
                </a:gridCol>
                <a:gridCol w="5274425">
                  <a:extLst>
                    <a:ext uri="{9D8B030D-6E8A-4147-A177-3AD203B41FA5}">
                      <a16:colId xmlns:a16="http://schemas.microsoft.com/office/drawing/2014/main" val="20002"/>
                    </a:ext>
                  </a:extLst>
                </a:gridCol>
              </a:tblGrid>
              <a:tr h="427625">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DATA POINT</a:t>
                      </a:r>
                      <a:endParaRPr sz="11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STANDING</a:t>
                      </a:r>
                      <a:endParaRPr sz="11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REFLECTION</a:t>
                      </a:r>
                      <a:endParaRPr sz="1100" b="1">
                        <a:solidFill>
                          <a:schemeClr val="lt1"/>
                        </a:solidFill>
                        <a:latin typeface="Roboto"/>
                        <a:ea typeface="Roboto"/>
                        <a:cs typeface="Roboto"/>
                        <a:sym typeface="Roboto"/>
                      </a:endParaRPr>
                    </a:p>
                  </a:txBody>
                  <a:tcPr marL="68575" marR="68575" marT="68575" marB="68575">
                    <a:solidFill>
                      <a:srgbClr val="CC0000"/>
                    </a:solidFill>
                  </a:tcPr>
                </a:tc>
                <a:extLst>
                  <a:ext uri="{0D108BD9-81ED-4DB2-BD59-A6C34878D82A}">
                    <a16:rowId xmlns:a16="http://schemas.microsoft.com/office/drawing/2014/main" val="10000"/>
                  </a:ext>
                </a:extLst>
              </a:tr>
              <a:tr h="411800">
                <a:tc>
                  <a:txBody>
                    <a:bodyPr/>
                    <a:lstStyle/>
                    <a:p>
                      <a:pPr marL="0" lvl="0" indent="0" algn="l" rtl="0">
                        <a:spcBef>
                          <a:spcPts val="0"/>
                        </a:spcBef>
                        <a:spcAft>
                          <a:spcPts val="0"/>
                        </a:spcAft>
                        <a:buNone/>
                      </a:pPr>
                      <a:r>
                        <a:rPr lang="en" sz="1100"/>
                        <a:t>Compliance (90%)</a:t>
                      </a:r>
                      <a:endParaRPr sz="1100"/>
                    </a:p>
                  </a:txBody>
                  <a:tcPr marL="68575" marR="68575" marT="68575" marB="68575"/>
                </a:tc>
                <a:tc>
                  <a:txBody>
                    <a:bodyPr/>
                    <a:lstStyle/>
                    <a:p>
                      <a:pPr marL="0" lvl="0" indent="0" algn="l" rtl="0">
                        <a:spcBef>
                          <a:spcPts val="0"/>
                        </a:spcBef>
                        <a:spcAft>
                          <a:spcPts val="0"/>
                        </a:spcAft>
                        <a:buNone/>
                      </a:pPr>
                      <a:r>
                        <a:rPr lang="en" sz="1100"/>
                        <a:t>93% - STRONG</a:t>
                      </a:r>
                      <a:endParaRPr sz="1100"/>
                    </a:p>
                  </a:txBody>
                  <a:tcPr marL="68575" marR="68575" marT="68575" marB="68575"/>
                </a:tc>
                <a:tc>
                  <a:txBody>
                    <a:bodyPr/>
                    <a:lstStyle/>
                    <a:p>
                      <a:pPr marL="0" lvl="0" indent="0" algn="l" rtl="0">
                        <a:spcBef>
                          <a:spcPts val="0"/>
                        </a:spcBef>
                        <a:spcAft>
                          <a:spcPts val="0"/>
                        </a:spcAft>
                        <a:buNone/>
                      </a:pPr>
                      <a:r>
                        <a:rPr lang="en" sz="1100"/>
                        <a:t>NS has been doing a good job in making and sustaining traction in. Better forward thinking + SST PD needs to be done to ensure the goal doesn't slip. </a:t>
                      </a:r>
                      <a:endParaRPr sz="1100"/>
                    </a:p>
                  </a:txBody>
                  <a:tcPr marL="68575" marR="68575" marT="68575" marB="68575"/>
                </a:tc>
                <a:extLst>
                  <a:ext uri="{0D108BD9-81ED-4DB2-BD59-A6C34878D82A}">
                    <a16:rowId xmlns:a16="http://schemas.microsoft.com/office/drawing/2014/main" val="10001"/>
                  </a:ext>
                </a:extLst>
              </a:tr>
              <a:tr h="411800">
                <a:tc>
                  <a:txBody>
                    <a:bodyPr/>
                    <a:lstStyle/>
                    <a:p>
                      <a:pPr marL="0" lvl="0" indent="0" algn="l" rtl="0">
                        <a:spcBef>
                          <a:spcPts val="0"/>
                        </a:spcBef>
                        <a:spcAft>
                          <a:spcPts val="0"/>
                        </a:spcAft>
                        <a:buNone/>
                      </a:pPr>
                      <a:r>
                        <a:rPr lang="en" sz="1100"/>
                        <a:t>% Student Attrition (5%)</a:t>
                      </a:r>
                      <a:endParaRPr sz="1100"/>
                    </a:p>
                  </a:txBody>
                  <a:tcPr marL="68575" marR="68575" marT="68575" marB="68575"/>
                </a:tc>
                <a:tc>
                  <a:txBody>
                    <a:bodyPr/>
                    <a:lstStyle/>
                    <a:p>
                      <a:pPr marL="0" lvl="0" indent="0" algn="l" rtl="0">
                        <a:spcBef>
                          <a:spcPts val="0"/>
                        </a:spcBef>
                        <a:spcAft>
                          <a:spcPts val="0"/>
                        </a:spcAft>
                        <a:buNone/>
                      </a:pPr>
                      <a:r>
                        <a:rPr lang="en" sz="1100"/>
                        <a:t>1.7% - EXEMPL.</a:t>
                      </a:r>
                      <a:endParaRPr sz="1100"/>
                    </a:p>
                  </a:txBody>
                  <a:tcPr marL="68575" marR="68575" marT="68575" marB="68575"/>
                </a:tc>
                <a:tc>
                  <a:txBody>
                    <a:bodyPr/>
                    <a:lstStyle/>
                    <a:p>
                      <a:pPr marL="0" lvl="0" indent="0" algn="l" rtl="0">
                        <a:spcBef>
                          <a:spcPts val="0"/>
                        </a:spcBef>
                        <a:spcAft>
                          <a:spcPts val="0"/>
                        </a:spcAft>
                        <a:buNone/>
                      </a:pPr>
                      <a:r>
                        <a:rPr lang="en" sz="1100"/>
                        <a:t>We continue to have strong follow up with parents re: withdrawal flags. Need to be mindful of how things like clubs + E.Cs impact parent experience however.</a:t>
                      </a:r>
                      <a:endParaRPr sz="1100"/>
                    </a:p>
                  </a:txBody>
                  <a:tcPr marL="68575" marR="68575" marT="68575" marB="68575"/>
                </a:tc>
                <a:extLst>
                  <a:ext uri="{0D108BD9-81ED-4DB2-BD59-A6C34878D82A}">
                    <a16:rowId xmlns:a16="http://schemas.microsoft.com/office/drawing/2014/main" val="10002"/>
                  </a:ext>
                </a:extLst>
              </a:tr>
              <a:tr h="411800">
                <a:tc>
                  <a:txBody>
                    <a:bodyPr/>
                    <a:lstStyle/>
                    <a:p>
                      <a:pPr marL="0" lvl="0" indent="0" algn="l" rtl="0">
                        <a:spcBef>
                          <a:spcPts val="0"/>
                        </a:spcBef>
                        <a:spcAft>
                          <a:spcPts val="0"/>
                        </a:spcAft>
                        <a:buNone/>
                      </a:pPr>
                      <a:r>
                        <a:rPr lang="en" sz="1100"/>
                        <a:t>% Student OSS (7.5%)</a:t>
                      </a:r>
                      <a:endParaRPr sz="1100"/>
                    </a:p>
                  </a:txBody>
                  <a:tcPr marL="68575" marR="6857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2.4% - ON TRACK</a:t>
                      </a:r>
                      <a:endParaRPr sz="1100"/>
                    </a:p>
                  </a:txBody>
                  <a:tcPr marL="68575" marR="68575" marT="68575" marB="68575"/>
                </a:tc>
                <a:tc>
                  <a:txBody>
                    <a:bodyPr/>
                    <a:lstStyle/>
                    <a:p>
                      <a:pPr marL="0" lvl="0" indent="0" algn="l" rtl="0">
                        <a:spcBef>
                          <a:spcPts val="0"/>
                        </a:spcBef>
                        <a:spcAft>
                          <a:spcPts val="0"/>
                        </a:spcAft>
                        <a:buNone/>
                      </a:pPr>
                      <a:r>
                        <a:rPr lang="en" sz="1100"/>
                        <a:t>We are still thoughtfully using our discretion on these decisions. All but 1 OSS were to high fliers who would tend to have the repeated behaviors. </a:t>
                      </a:r>
                      <a:endParaRPr sz="1100"/>
                    </a:p>
                  </a:txBody>
                  <a:tcPr marL="68575" marR="68575" marT="68575" marB="68575"/>
                </a:tc>
                <a:extLst>
                  <a:ext uri="{0D108BD9-81ED-4DB2-BD59-A6C34878D82A}">
                    <a16:rowId xmlns:a16="http://schemas.microsoft.com/office/drawing/2014/main" val="10003"/>
                  </a:ext>
                </a:extLst>
              </a:tr>
              <a:tr h="411800">
                <a:tc>
                  <a:txBody>
                    <a:bodyPr/>
                    <a:lstStyle/>
                    <a:p>
                      <a:pPr marL="0" lvl="0" indent="0" algn="l" rtl="0">
                        <a:spcBef>
                          <a:spcPts val="0"/>
                        </a:spcBef>
                        <a:spcAft>
                          <a:spcPts val="0"/>
                        </a:spcAft>
                        <a:buNone/>
                      </a:pPr>
                      <a:r>
                        <a:rPr lang="en" sz="1100"/>
                        <a:t>Parent Survey (90%)</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90% - STRONG</a:t>
                      </a:r>
                      <a:endParaRPr sz="1100"/>
                    </a:p>
                  </a:txBody>
                  <a:tcPr marL="68575" marR="68575" marT="68575" marB="68575">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OPS effectively leaning in and partnering with advisors to ensure this was done. Daily tracking + reporting between MA + YC helped significantly. </a:t>
                      </a:r>
                      <a:endParaRPr sz="1100"/>
                    </a:p>
                  </a:txBody>
                  <a:tcPr marL="68575" marR="68575" marT="68575" marB="6857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11800">
                <a:tc>
                  <a:txBody>
                    <a:bodyPr/>
                    <a:lstStyle/>
                    <a:p>
                      <a:pPr marL="0" lvl="0" indent="0" algn="l" rtl="0">
                        <a:spcBef>
                          <a:spcPts val="0"/>
                        </a:spcBef>
                        <a:spcAft>
                          <a:spcPts val="0"/>
                        </a:spcAft>
                        <a:buNone/>
                      </a:pPr>
                      <a:r>
                        <a:rPr lang="en" sz="1100"/>
                        <a:t>% A+B Parents (85%)</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86% - STRONG</a:t>
                      </a:r>
                      <a:endParaRPr sz="1100"/>
                    </a:p>
                  </a:txBody>
                  <a:tcPr marL="68575" marR="68575" marT="68575" marB="6857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Advisors have been doing a good job communicating with families. This is still not as consistent as it should be though - we need to be thoughtful of up’ing posis to balance the culture flags/detention calls. </a:t>
                      </a:r>
                      <a:endParaRPr sz="1100"/>
                    </a:p>
                  </a:txBody>
                  <a:tcPr marL="68575" marR="68575" marT="68575" marB="6857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11800">
                <a:tc>
                  <a:txBody>
                    <a:bodyPr/>
                    <a:lstStyle/>
                    <a:p>
                      <a:pPr marL="0" lvl="0" indent="0" algn="l" rtl="0">
                        <a:spcBef>
                          <a:spcPts val="0"/>
                        </a:spcBef>
                        <a:spcAft>
                          <a:spcPts val="0"/>
                        </a:spcAft>
                        <a:buNone/>
                      </a:pPr>
                      <a:r>
                        <a:rPr lang="en" sz="1100"/>
                        <a:t>Org Health PQ (75%)</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93% - EXEMPL.</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Leaders have done a good job follow up with their people and leveraging 1:1 checkins to unpack how people are feeling + accurately designing supports. </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11800">
                <a:tc>
                  <a:txBody>
                    <a:bodyPr/>
                    <a:lstStyle/>
                    <a:p>
                      <a:pPr marL="0" lvl="0" indent="0" algn="l" rtl="0">
                        <a:spcBef>
                          <a:spcPts val="0"/>
                        </a:spcBef>
                        <a:spcAft>
                          <a:spcPts val="0"/>
                        </a:spcAft>
                        <a:buNone/>
                      </a:pPr>
                      <a:r>
                        <a:rPr lang="en" sz="1100"/>
                        <a:t>Teacher Retention</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ON TRACK</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We have had 4 transitions this year. None of the transitions were surprises given the lack of mindset fit. Conversations are happening</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411800">
                <a:tc>
                  <a:txBody>
                    <a:bodyPr/>
                    <a:lstStyle/>
                    <a:p>
                      <a:pPr marL="0" lvl="0" indent="0" algn="l" rtl="0">
                        <a:spcBef>
                          <a:spcPts val="0"/>
                        </a:spcBef>
                        <a:spcAft>
                          <a:spcPts val="0"/>
                        </a:spcAft>
                        <a:buNone/>
                      </a:pPr>
                      <a:r>
                        <a:rPr lang="en" sz="1100">
                          <a:latin typeface="Roboto"/>
                          <a:ea typeface="Roboto"/>
                          <a:cs typeface="Roboto"/>
                          <a:sym typeface="Roboto"/>
                        </a:rPr>
                        <a:t>ADA (92%)</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93% - STRONG</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We have worked to close the gap on systems that were working against us re: attendance. MA + AK need to feel more ownership here though. </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6"/>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22</a:t>
            </a:fld>
            <a:endParaRPr sz="800" b="1" i="0" u="none" strike="noStrike" cap="none">
              <a:solidFill>
                <a:srgbClr val="4D4D4D"/>
              </a:solidFill>
              <a:latin typeface="Helvetica Neue"/>
              <a:ea typeface="Helvetica Neue"/>
              <a:cs typeface="Helvetica Neue"/>
              <a:sym typeface="Helvetica Neue"/>
            </a:endParaRPr>
          </a:p>
        </p:txBody>
      </p:sp>
      <p:sp>
        <p:nvSpPr>
          <p:cNvPr id="262" name="Google Shape;262;p36"/>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263" name="Google Shape;263;p36"/>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264" name="Google Shape;264;p36"/>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265" name="Google Shape;265;p36"/>
          <p:cNvSpPr/>
          <p:nvPr/>
        </p:nvSpPr>
        <p:spPr>
          <a:xfrm>
            <a:off x="1066350" y="286613"/>
            <a:ext cx="68301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 ON TRACK w/ REFLECTION </a:t>
            </a:r>
            <a:endParaRPr sz="2100" b="1" i="0" u="none" strike="noStrike" cap="none">
              <a:solidFill>
                <a:srgbClr val="980000"/>
              </a:solidFill>
              <a:latin typeface="Oswald"/>
              <a:ea typeface="Oswald"/>
              <a:cs typeface="Oswald"/>
              <a:sym typeface="Oswald"/>
            </a:endParaRPr>
          </a:p>
        </p:txBody>
      </p:sp>
      <p:graphicFrame>
        <p:nvGraphicFramePr>
          <p:cNvPr id="266" name="Google Shape;266;p36"/>
          <p:cNvGraphicFramePr/>
          <p:nvPr/>
        </p:nvGraphicFramePr>
        <p:xfrm>
          <a:off x="580613" y="900544"/>
          <a:ext cx="3000000" cy="3000000"/>
        </p:xfrm>
        <a:graphic>
          <a:graphicData uri="http://schemas.openxmlformats.org/drawingml/2006/table">
            <a:tbl>
              <a:tblPr>
                <a:noFill/>
                <a:tableStyleId>{91407ECC-50DE-433E-8E6B-1A41FE3E1E7F}</a:tableStyleId>
              </a:tblPr>
              <a:tblGrid>
                <a:gridCol w="1645325">
                  <a:extLst>
                    <a:ext uri="{9D8B030D-6E8A-4147-A177-3AD203B41FA5}">
                      <a16:colId xmlns:a16="http://schemas.microsoft.com/office/drawing/2014/main" val="20000"/>
                    </a:ext>
                  </a:extLst>
                </a:gridCol>
                <a:gridCol w="1254400">
                  <a:extLst>
                    <a:ext uri="{9D8B030D-6E8A-4147-A177-3AD203B41FA5}">
                      <a16:colId xmlns:a16="http://schemas.microsoft.com/office/drawing/2014/main" val="20001"/>
                    </a:ext>
                  </a:extLst>
                </a:gridCol>
                <a:gridCol w="5224050">
                  <a:extLst>
                    <a:ext uri="{9D8B030D-6E8A-4147-A177-3AD203B41FA5}">
                      <a16:colId xmlns:a16="http://schemas.microsoft.com/office/drawing/2014/main" val="20002"/>
                    </a:ext>
                  </a:extLst>
                </a:gridCol>
              </a:tblGrid>
              <a:tr h="381800">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DATA POINT</a:t>
                      </a:r>
                      <a:endParaRPr sz="11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STANDING</a:t>
                      </a:r>
                      <a:endParaRPr sz="11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REFLECTION</a:t>
                      </a:r>
                      <a:endParaRPr sz="1100" b="1">
                        <a:solidFill>
                          <a:schemeClr val="lt1"/>
                        </a:solidFill>
                        <a:latin typeface="Roboto"/>
                        <a:ea typeface="Roboto"/>
                        <a:cs typeface="Roboto"/>
                        <a:sym typeface="Roboto"/>
                      </a:endParaRPr>
                    </a:p>
                  </a:txBody>
                  <a:tcPr marL="68575" marR="68575" marT="68575" marB="68575">
                    <a:solidFill>
                      <a:srgbClr val="CC0000"/>
                    </a:solidFill>
                  </a:tcPr>
                </a:tc>
                <a:extLst>
                  <a:ext uri="{0D108BD9-81ED-4DB2-BD59-A6C34878D82A}">
                    <a16:rowId xmlns:a16="http://schemas.microsoft.com/office/drawing/2014/main" val="10000"/>
                  </a:ext>
                </a:extLst>
              </a:tr>
              <a:tr h="543950">
                <a:tc>
                  <a:txBody>
                    <a:bodyPr/>
                    <a:lstStyle/>
                    <a:p>
                      <a:pPr marL="0" lvl="0" indent="0" algn="l" rtl="0">
                        <a:spcBef>
                          <a:spcPts val="0"/>
                        </a:spcBef>
                        <a:spcAft>
                          <a:spcPts val="0"/>
                        </a:spcAft>
                        <a:buNone/>
                      </a:pPr>
                      <a:r>
                        <a:rPr lang="en" sz="1100">
                          <a:latin typeface="Roboto"/>
                          <a:ea typeface="Roboto"/>
                          <a:cs typeface="Roboto"/>
                          <a:sym typeface="Roboto"/>
                        </a:rPr>
                        <a:t>MCAS ELA 6 - M </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rowSpan="6">
                  <a:txBody>
                    <a:bodyPr/>
                    <a:lstStyle/>
                    <a:p>
                      <a:pPr marL="0" lvl="0" indent="0" algn="l" rtl="0">
                        <a:spcBef>
                          <a:spcPts val="0"/>
                        </a:spcBef>
                        <a:spcAft>
                          <a:spcPts val="0"/>
                        </a:spcAft>
                        <a:buNone/>
                      </a:pPr>
                      <a:r>
                        <a:rPr lang="en" sz="1100">
                          <a:latin typeface="Roboto"/>
                          <a:ea typeface="Roboto"/>
                          <a:cs typeface="Roboto"/>
                          <a:sym typeface="Roboto"/>
                        </a:rPr>
                        <a:t>ON TRACK</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rowSpan="3">
                  <a:txBody>
                    <a:bodyPr/>
                    <a:lstStyle/>
                    <a:p>
                      <a:pPr marL="0" lvl="0" indent="0" algn="l" rtl="0">
                        <a:spcBef>
                          <a:spcPts val="0"/>
                        </a:spcBef>
                        <a:spcAft>
                          <a:spcPts val="0"/>
                        </a:spcAft>
                        <a:buNone/>
                      </a:pPr>
                      <a:r>
                        <a:rPr lang="en" sz="1100">
                          <a:latin typeface="Roboto"/>
                          <a:ea typeface="Roboto"/>
                          <a:cs typeface="Roboto"/>
                          <a:sym typeface="Roboto"/>
                        </a:rPr>
                        <a:t>This year we took an old released MCAS test vs. ANET. While we do not have direct comparative data - the rigor of the test was harder than before. Even with that, we saw all of these categories before BETTER than they did for last year’s IA. </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None/>
                      </a:pPr>
                      <a:r>
                        <a:rPr lang="en" sz="1100">
                          <a:latin typeface="Roboto"/>
                          <a:ea typeface="Roboto"/>
                          <a:cs typeface="Roboto"/>
                          <a:sym typeface="Roboto"/>
                        </a:rPr>
                        <a:t>7th grade is performing immensely well - this is a huge testament to what Erika is doing in those spaces + Malanga’s SST supports. We need to bring more of the small group strength to 8th grade to lock us in at goal + have VY do class observations of Erika when possible in order to tighten debrief strength. </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43950">
                <a:tc>
                  <a:txBody>
                    <a:bodyPr/>
                    <a:lstStyle/>
                    <a:p>
                      <a:pPr marL="0" lvl="0" indent="0" algn="l" rtl="0">
                        <a:spcBef>
                          <a:spcPts val="0"/>
                        </a:spcBef>
                        <a:spcAft>
                          <a:spcPts val="0"/>
                        </a:spcAft>
                        <a:buNone/>
                      </a:pPr>
                      <a:r>
                        <a:rPr lang="en" sz="1100">
                          <a:latin typeface="Roboto"/>
                          <a:ea typeface="Roboto"/>
                          <a:cs typeface="Roboto"/>
                          <a:sym typeface="Roboto"/>
                        </a:rPr>
                        <a:t>MCAS ELA 7 - M + NM</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43950">
                <a:tc>
                  <a:txBody>
                    <a:bodyPr/>
                    <a:lstStyle/>
                    <a:p>
                      <a:pPr marL="0" lvl="0" indent="0" algn="l" rtl="0">
                        <a:spcBef>
                          <a:spcPts val="0"/>
                        </a:spcBef>
                        <a:spcAft>
                          <a:spcPts val="0"/>
                        </a:spcAft>
                        <a:buNone/>
                      </a:pPr>
                      <a:r>
                        <a:rPr lang="en" sz="1100">
                          <a:latin typeface="Roboto"/>
                          <a:ea typeface="Roboto"/>
                          <a:cs typeface="Roboto"/>
                          <a:sym typeface="Roboto"/>
                        </a:rPr>
                        <a:t>MCAS ELA 8 - NM</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626925">
                <a:tc>
                  <a:txBody>
                    <a:bodyPr/>
                    <a:lstStyle/>
                    <a:p>
                      <a:pPr marL="0" lvl="0" indent="0" algn="l" rtl="0">
                        <a:spcBef>
                          <a:spcPts val="0"/>
                        </a:spcBef>
                        <a:spcAft>
                          <a:spcPts val="0"/>
                        </a:spcAft>
                        <a:buNone/>
                      </a:pPr>
                      <a:r>
                        <a:rPr lang="en" sz="1100">
                          <a:latin typeface="Roboto"/>
                          <a:ea typeface="Roboto"/>
                          <a:cs typeface="Roboto"/>
                          <a:sym typeface="Roboto"/>
                        </a:rPr>
                        <a:t>MCAS MATH 6 - M + NM</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rowSpan="2">
                  <a:txBody>
                    <a:bodyPr/>
                    <a:lstStyle/>
                    <a:p>
                      <a:pPr marL="0" lvl="0" indent="0" algn="l" rtl="0">
                        <a:spcBef>
                          <a:spcPts val="0"/>
                        </a:spcBef>
                        <a:spcAft>
                          <a:spcPts val="0"/>
                        </a:spcAft>
                        <a:buNone/>
                      </a:pPr>
                      <a:r>
                        <a:rPr lang="en" sz="1100">
                          <a:latin typeface="Roboto"/>
                          <a:ea typeface="Roboto"/>
                          <a:cs typeface="Roboto"/>
                          <a:sym typeface="Roboto"/>
                        </a:rPr>
                        <a:t>NM %s hit goals that were set and were stronger than last year with more rigorous exams that were MCAS aligned. </a:t>
                      </a:r>
                      <a:endParaRPr sz="1100">
                        <a:latin typeface="Roboto"/>
                        <a:ea typeface="Roboto"/>
                        <a:cs typeface="Roboto"/>
                        <a:sym typeface="Roboto"/>
                      </a:endParaRPr>
                    </a:p>
                    <a:p>
                      <a:pPr marL="0" lvl="0" indent="0" algn="l" rtl="0">
                        <a:spcBef>
                          <a:spcPts val="0"/>
                        </a:spcBef>
                        <a:spcAft>
                          <a:spcPts val="0"/>
                        </a:spcAft>
                        <a:buNone/>
                      </a:pPr>
                      <a:endParaRPr sz="1100">
                        <a:latin typeface="Roboto"/>
                        <a:ea typeface="Roboto"/>
                        <a:cs typeface="Roboto"/>
                        <a:sym typeface="Roboto"/>
                      </a:endParaRPr>
                    </a:p>
                    <a:p>
                      <a:pPr marL="0" lvl="0" indent="0" algn="l" rtl="0">
                        <a:spcBef>
                          <a:spcPts val="0"/>
                        </a:spcBef>
                        <a:spcAft>
                          <a:spcPts val="0"/>
                        </a:spcAft>
                        <a:buNone/>
                      </a:pPr>
                      <a:r>
                        <a:rPr lang="en" sz="1100">
                          <a:latin typeface="Roboto"/>
                          <a:ea typeface="Roboto"/>
                          <a:cs typeface="Roboto"/>
                          <a:sym typeface="Roboto"/>
                        </a:rPr>
                        <a:t>M% on 6th Math was 6% from goal however % stronger than last year with more rigorous test and historical data has shown that lower % trend still yields 30%+ on MCAS from Gardner. Optimistic about how it is trending. </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626925">
                <a:tc>
                  <a:txBody>
                    <a:bodyPr/>
                    <a:lstStyle/>
                    <a:p>
                      <a:pPr marL="0" lvl="0" indent="0" algn="l" rtl="0">
                        <a:spcBef>
                          <a:spcPts val="0"/>
                        </a:spcBef>
                        <a:spcAft>
                          <a:spcPts val="0"/>
                        </a:spcAft>
                        <a:buNone/>
                      </a:pPr>
                      <a:r>
                        <a:rPr lang="en" sz="1100">
                          <a:latin typeface="Roboto"/>
                          <a:ea typeface="Roboto"/>
                          <a:cs typeface="Roboto"/>
                          <a:sym typeface="Roboto"/>
                        </a:rPr>
                        <a:t>MCAS MATH 8 - NM</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r h="681050">
                <a:tc>
                  <a:txBody>
                    <a:bodyPr/>
                    <a:lstStyle/>
                    <a:p>
                      <a:pPr marL="0" lvl="0" indent="0" algn="l" rtl="0">
                        <a:spcBef>
                          <a:spcPts val="0"/>
                        </a:spcBef>
                        <a:spcAft>
                          <a:spcPts val="0"/>
                        </a:spcAft>
                        <a:buNone/>
                      </a:pPr>
                      <a:r>
                        <a:rPr lang="en" sz="1100">
                          <a:latin typeface="Roboto"/>
                          <a:ea typeface="Roboto"/>
                          <a:cs typeface="Roboto"/>
                          <a:sym typeface="Roboto"/>
                        </a:rPr>
                        <a:t>MCAS SCI 8 - M</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sz="1100">
                          <a:latin typeface="Roboto"/>
                          <a:ea typeface="Roboto"/>
                          <a:cs typeface="Roboto"/>
                          <a:sym typeface="Roboto"/>
                        </a:rPr>
                        <a:t>Q1 exam had released MCAS questions this round and more rigorous OERs. Pass % hit with necessary priority students. This cohort is also performing better on sci/tech questions which is what will </a:t>
                      </a:r>
                      <a:endParaRPr sz="1100">
                        <a:latin typeface="Roboto"/>
                        <a:ea typeface="Roboto"/>
                        <a:cs typeface="Roboto"/>
                        <a:sym typeface="Roboto"/>
                      </a:endParaRPr>
                    </a:p>
                  </a:txBody>
                  <a:tcPr marL="68575" marR="68575" marT="68575" marB="6857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7"/>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23</a:t>
            </a:fld>
            <a:endParaRPr sz="800" b="1" i="0" u="none" strike="noStrike" cap="none">
              <a:solidFill>
                <a:srgbClr val="4D4D4D"/>
              </a:solidFill>
              <a:latin typeface="Helvetica Neue"/>
              <a:ea typeface="Helvetica Neue"/>
              <a:cs typeface="Helvetica Neue"/>
              <a:sym typeface="Helvetica Neue"/>
            </a:endParaRPr>
          </a:p>
        </p:txBody>
      </p:sp>
      <p:sp>
        <p:nvSpPr>
          <p:cNvPr id="272" name="Google Shape;272;p37"/>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273" name="Google Shape;273;p37"/>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274" name="Google Shape;274;p37"/>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275" name="Google Shape;275;p37"/>
          <p:cNvSpPr/>
          <p:nvPr/>
        </p:nvSpPr>
        <p:spPr>
          <a:xfrm>
            <a:off x="997631" y="404288"/>
            <a:ext cx="70296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 OFF TRACK w/ REFLECTION </a:t>
            </a:r>
            <a:endParaRPr sz="2100" b="1">
              <a:solidFill>
                <a:srgbClr val="98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100"/>
              <a:buFont typeface="Arial"/>
              <a:buNone/>
            </a:pPr>
            <a:endParaRPr sz="2300">
              <a:solidFill>
                <a:srgbClr val="980000"/>
              </a:solidFill>
              <a:latin typeface="Raleway"/>
              <a:ea typeface="Raleway"/>
              <a:cs typeface="Raleway"/>
              <a:sym typeface="Raleway"/>
            </a:endParaRPr>
          </a:p>
        </p:txBody>
      </p:sp>
      <p:graphicFrame>
        <p:nvGraphicFramePr>
          <p:cNvPr id="276" name="Google Shape;276;p37"/>
          <p:cNvGraphicFramePr/>
          <p:nvPr/>
        </p:nvGraphicFramePr>
        <p:xfrm>
          <a:off x="646875" y="857250"/>
          <a:ext cx="3000000" cy="3000000"/>
        </p:xfrm>
        <a:graphic>
          <a:graphicData uri="http://schemas.openxmlformats.org/drawingml/2006/table">
            <a:tbl>
              <a:tblPr>
                <a:noFill/>
                <a:tableStyleId>{91407ECC-50DE-433E-8E6B-1A41FE3E1E7F}</a:tableStyleId>
              </a:tblPr>
              <a:tblGrid>
                <a:gridCol w="1739375">
                  <a:extLst>
                    <a:ext uri="{9D8B030D-6E8A-4147-A177-3AD203B41FA5}">
                      <a16:colId xmlns:a16="http://schemas.microsoft.com/office/drawing/2014/main" val="20000"/>
                    </a:ext>
                  </a:extLst>
                </a:gridCol>
                <a:gridCol w="1160350">
                  <a:extLst>
                    <a:ext uri="{9D8B030D-6E8A-4147-A177-3AD203B41FA5}">
                      <a16:colId xmlns:a16="http://schemas.microsoft.com/office/drawing/2014/main" val="20001"/>
                    </a:ext>
                  </a:extLst>
                </a:gridCol>
                <a:gridCol w="5224050">
                  <a:extLst>
                    <a:ext uri="{9D8B030D-6E8A-4147-A177-3AD203B41FA5}">
                      <a16:colId xmlns:a16="http://schemas.microsoft.com/office/drawing/2014/main" val="20002"/>
                    </a:ext>
                  </a:extLst>
                </a:gridCol>
              </a:tblGrid>
              <a:tr h="285750">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DATA POINT</a:t>
                      </a:r>
                      <a:endParaRPr sz="11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STANDING</a:t>
                      </a:r>
                      <a:endParaRPr sz="11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REFLECTION</a:t>
                      </a:r>
                      <a:endParaRPr sz="1100" b="1">
                        <a:solidFill>
                          <a:schemeClr val="lt1"/>
                        </a:solidFill>
                        <a:latin typeface="Roboto"/>
                        <a:ea typeface="Roboto"/>
                        <a:cs typeface="Roboto"/>
                        <a:sym typeface="Roboto"/>
                      </a:endParaRPr>
                    </a:p>
                  </a:txBody>
                  <a:tcPr marL="68575" marR="68575" marT="68575" marB="68575">
                    <a:solidFill>
                      <a:srgbClr val="CC0000"/>
                    </a:solidFill>
                  </a:tcPr>
                </a:tc>
                <a:extLst>
                  <a:ext uri="{0D108BD9-81ED-4DB2-BD59-A6C34878D82A}">
                    <a16:rowId xmlns:a16="http://schemas.microsoft.com/office/drawing/2014/main" val="10000"/>
                  </a:ext>
                </a:extLst>
              </a:tr>
              <a:tr h="285750">
                <a:tc>
                  <a:txBody>
                    <a:bodyPr/>
                    <a:lstStyle/>
                    <a:p>
                      <a:pPr marL="0" lvl="0" indent="0" algn="l" rtl="0">
                        <a:spcBef>
                          <a:spcPts val="0"/>
                        </a:spcBef>
                        <a:spcAft>
                          <a:spcPts val="0"/>
                        </a:spcAft>
                        <a:buNone/>
                      </a:pPr>
                      <a:r>
                        <a:rPr lang="en" sz="1100"/>
                        <a:t>Advisor Strength</a:t>
                      </a:r>
                      <a:endParaRPr sz="1100"/>
                    </a:p>
                  </a:txBody>
                  <a:tcPr marL="68575" marR="68575" marT="68575" marB="68575"/>
                </a:tc>
                <a:tc>
                  <a:txBody>
                    <a:bodyPr/>
                    <a:lstStyle/>
                    <a:p>
                      <a:pPr marL="0" lvl="0" indent="0" algn="l" rtl="0">
                        <a:spcBef>
                          <a:spcPts val="0"/>
                        </a:spcBef>
                        <a:spcAft>
                          <a:spcPts val="0"/>
                        </a:spcAft>
                        <a:buNone/>
                      </a:pPr>
                      <a:r>
                        <a:rPr lang="en" sz="1100"/>
                        <a:t>33% - POOR</a:t>
                      </a:r>
                      <a:endParaRPr sz="1100"/>
                    </a:p>
                  </a:txBody>
                  <a:tcPr marL="68575" marR="68575" marT="68575" marB="68575"/>
                </a:tc>
                <a:tc>
                  <a:txBody>
                    <a:bodyPr/>
                    <a:lstStyle/>
                    <a:p>
                      <a:pPr marL="0" lvl="0" indent="0" algn="l" rtl="0">
                        <a:spcBef>
                          <a:spcPts val="0"/>
                        </a:spcBef>
                        <a:spcAft>
                          <a:spcPts val="0"/>
                        </a:spcAft>
                        <a:buNone/>
                      </a:pPr>
                      <a:r>
                        <a:rPr lang="en" sz="1100"/>
                        <a:t>We need to consider thinking about metrics on GPA - this was the category that most people lost points.</a:t>
                      </a:r>
                      <a:endParaRPr sz="1100"/>
                    </a:p>
                  </a:txBody>
                  <a:tcPr marL="68575" marR="68575" marT="68575" marB="68575"/>
                </a:tc>
                <a:extLst>
                  <a:ext uri="{0D108BD9-81ED-4DB2-BD59-A6C34878D82A}">
                    <a16:rowId xmlns:a16="http://schemas.microsoft.com/office/drawing/2014/main" val="10001"/>
                  </a:ext>
                </a:extLst>
              </a:tr>
              <a:tr h="285750">
                <a:tc>
                  <a:txBody>
                    <a:bodyPr/>
                    <a:lstStyle/>
                    <a:p>
                      <a:pPr marL="0" lvl="0" indent="0" algn="l" rtl="0">
                        <a:spcBef>
                          <a:spcPts val="0"/>
                        </a:spcBef>
                        <a:spcAft>
                          <a:spcPts val="0"/>
                        </a:spcAft>
                        <a:buNone/>
                      </a:pPr>
                      <a:r>
                        <a:rPr lang="en" sz="1100"/>
                        <a:t>% meeting progress metrics (ELL - 48%)</a:t>
                      </a:r>
                      <a:endParaRPr sz="1100"/>
                    </a:p>
                  </a:txBody>
                  <a:tcPr marL="68575" marR="68575" marT="68575" marB="68575"/>
                </a:tc>
                <a:tc>
                  <a:txBody>
                    <a:bodyPr/>
                    <a:lstStyle/>
                    <a:p>
                      <a:pPr marL="0" lvl="0" indent="0" algn="l" rtl="0">
                        <a:spcBef>
                          <a:spcPts val="0"/>
                        </a:spcBef>
                        <a:spcAft>
                          <a:spcPts val="0"/>
                        </a:spcAft>
                        <a:buNone/>
                      </a:pPr>
                      <a:r>
                        <a:rPr lang="en" sz="1100"/>
                        <a:t>33% - DEVELOP</a:t>
                      </a:r>
                      <a:endParaRPr sz="1100"/>
                    </a:p>
                  </a:txBody>
                  <a:tcPr marL="68575" marR="68575" marT="68575" marB="68575"/>
                </a:tc>
                <a:tc>
                  <a:txBody>
                    <a:bodyPr/>
                    <a:lstStyle/>
                    <a:p>
                      <a:pPr marL="0" lvl="0" indent="0" algn="l" rtl="0">
                        <a:spcBef>
                          <a:spcPts val="0"/>
                        </a:spcBef>
                        <a:spcAft>
                          <a:spcPts val="0"/>
                        </a:spcAft>
                        <a:buNone/>
                      </a:pPr>
                      <a:r>
                        <a:rPr lang="en" sz="1100"/>
                        <a:t>More urgent coaching needs to happen of this team especially within consults. Unless we are ACTIVELY making day over day pushes - we will remain stagnant. </a:t>
                      </a:r>
                      <a:endParaRPr sz="1100"/>
                    </a:p>
                  </a:txBody>
                  <a:tcPr marL="68575" marR="68575" marT="68575" marB="68575"/>
                </a:tc>
                <a:extLst>
                  <a:ext uri="{0D108BD9-81ED-4DB2-BD59-A6C34878D82A}">
                    <a16:rowId xmlns:a16="http://schemas.microsoft.com/office/drawing/2014/main" val="10002"/>
                  </a:ext>
                </a:extLst>
              </a:tr>
              <a:tr h="285750">
                <a:tc>
                  <a:txBody>
                    <a:bodyPr/>
                    <a:lstStyle/>
                    <a:p>
                      <a:pPr marL="0" lvl="0" indent="0" algn="l" rtl="0">
                        <a:spcBef>
                          <a:spcPts val="0"/>
                        </a:spcBef>
                        <a:spcAft>
                          <a:spcPts val="0"/>
                        </a:spcAft>
                        <a:buNone/>
                      </a:pPr>
                      <a:r>
                        <a:rPr lang="en" sz="1100"/>
                        <a:t>ICS (10%)</a:t>
                      </a:r>
                      <a:endParaRPr sz="1100"/>
                    </a:p>
                  </a:txBody>
                  <a:tcPr marL="68575" marR="68575" marT="68575" marB="68575"/>
                </a:tc>
                <a:tc>
                  <a:txBody>
                    <a:bodyPr/>
                    <a:lstStyle/>
                    <a:p>
                      <a:pPr marL="0" lvl="0" indent="0" algn="l" rtl="0">
                        <a:spcBef>
                          <a:spcPts val="0"/>
                        </a:spcBef>
                        <a:spcAft>
                          <a:spcPts val="0"/>
                        </a:spcAft>
                        <a:buNone/>
                      </a:pPr>
                      <a:r>
                        <a:rPr lang="en" sz="1100"/>
                        <a:t>5.8% - OFF </a:t>
                      </a:r>
                      <a:endParaRPr sz="1100"/>
                    </a:p>
                  </a:txBody>
                  <a:tcPr marL="68575" marR="68575" marT="68575" marB="68575"/>
                </a:tc>
                <a:tc>
                  <a:txBody>
                    <a:bodyPr/>
                    <a:lstStyle/>
                    <a:p>
                      <a:pPr marL="0" lvl="0" indent="0" algn="l" rtl="0">
                        <a:spcBef>
                          <a:spcPts val="0"/>
                        </a:spcBef>
                        <a:spcAft>
                          <a:spcPts val="0"/>
                        </a:spcAft>
                        <a:buNone/>
                      </a:pPr>
                      <a:r>
                        <a:rPr lang="en" sz="1100"/>
                        <a:t>We have already used half of potential ICS. We need to continue to be creative with what we are doing so that we are not overryling on ICS. </a:t>
                      </a:r>
                      <a:endParaRPr sz="1100"/>
                    </a:p>
                  </a:txBody>
                  <a:tcPr marL="68575" marR="68575" marT="68575" marB="68575"/>
                </a:tc>
                <a:extLst>
                  <a:ext uri="{0D108BD9-81ED-4DB2-BD59-A6C34878D82A}">
                    <a16:rowId xmlns:a16="http://schemas.microsoft.com/office/drawing/2014/main" val="10003"/>
                  </a:ext>
                </a:extLst>
              </a:tr>
              <a:tr h="285750">
                <a:tc>
                  <a:txBody>
                    <a:bodyPr/>
                    <a:lstStyle/>
                    <a:p>
                      <a:pPr marL="0" lvl="0" indent="0" algn="l" rtl="0">
                        <a:spcBef>
                          <a:spcPts val="0"/>
                        </a:spcBef>
                        <a:spcAft>
                          <a:spcPts val="0"/>
                        </a:spcAft>
                        <a:buNone/>
                      </a:pPr>
                      <a:r>
                        <a:rPr lang="en" sz="1100"/>
                        <a:t>MCAS ELA 6 - NM</a:t>
                      </a:r>
                      <a:endParaRPr sz="1100"/>
                    </a:p>
                  </a:txBody>
                  <a:tcPr marL="68575" marR="68575" marT="68575" marB="68575">
                    <a:lnB w="9525" cap="flat" cmpd="sng">
                      <a:solidFill>
                        <a:srgbClr val="9E9E9E"/>
                      </a:solidFill>
                      <a:prstDash val="solid"/>
                      <a:round/>
                      <a:headEnd type="none" w="sm" len="sm"/>
                      <a:tailEnd type="none" w="sm" len="sm"/>
                    </a:lnB>
                  </a:tcPr>
                </a:tc>
                <a:tc rowSpan="4">
                  <a:txBody>
                    <a:bodyPr/>
                    <a:lstStyle/>
                    <a:p>
                      <a:pPr marL="0" lvl="0" indent="0" algn="l" rtl="0">
                        <a:spcBef>
                          <a:spcPts val="0"/>
                        </a:spcBef>
                        <a:spcAft>
                          <a:spcPts val="0"/>
                        </a:spcAft>
                        <a:buNone/>
                      </a:pPr>
                      <a:r>
                        <a:rPr lang="en" sz="1100"/>
                        <a:t>ELA 6 NM + MATH 7 M - POOR</a:t>
                      </a:r>
                      <a:endParaRPr sz="1100"/>
                    </a:p>
                    <a:p>
                      <a:pPr marL="0" lvl="0" indent="0" algn="l" rtl="0">
                        <a:spcBef>
                          <a:spcPts val="0"/>
                        </a:spcBef>
                        <a:spcAft>
                          <a:spcPts val="0"/>
                        </a:spcAft>
                        <a:buNone/>
                      </a:pPr>
                      <a:endParaRPr sz="1100"/>
                    </a:p>
                    <a:p>
                      <a:pPr marL="0" lvl="0" indent="0" algn="l" rtl="0">
                        <a:spcBef>
                          <a:spcPts val="0"/>
                        </a:spcBef>
                        <a:spcAft>
                          <a:spcPts val="0"/>
                        </a:spcAft>
                        <a:buNone/>
                      </a:pPr>
                      <a:r>
                        <a:rPr lang="en" sz="1100"/>
                        <a:t>ALL OTHERS - DEVELOPING</a:t>
                      </a:r>
                      <a:endParaRPr sz="1100"/>
                    </a:p>
                  </a:txBody>
                  <a:tcPr marL="68575" marR="6857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There is a HUGE number of students currently tracked as NM in 6th. We need to strategically increase the focus on cusp students for both AM + VY. </a:t>
                      </a:r>
                      <a:endParaRPr sz="1100"/>
                    </a:p>
                  </a:txBody>
                  <a:tcPr marL="68575" marR="68575" marT="68575" marB="6857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5750">
                <a:tc>
                  <a:txBody>
                    <a:bodyPr/>
                    <a:lstStyle/>
                    <a:p>
                      <a:pPr marL="0" lvl="0" indent="0" algn="l" rtl="0">
                        <a:spcBef>
                          <a:spcPts val="0"/>
                        </a:spcBef>
                        <a:spcAft>
                          <a:spcPts val="0"/>
                        </a:spcAft>
                        <a:buNone/>
                      </a:pPr>
                      <a:r>
                        <a:rPr lang="en" sz="1100"/>
                        <a:t>MCAS ELA 8 - M</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sz="1100"/>
                        <a:t>While this can technically be considered on track comparatively - the weakness of the teacher in that seat prior + the current jigsaw being done leaves me cautious. </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5750">
                <a:tc>
                  <a:txBody>
                    <a:bodyPr/>
                    <a:lstStyle/>
                    <a:p>
                      <a:pPr marL="0" lvl="0" indent="0" algn="l" rtl="0">
                        <a:spcBef>
                          <a:spcPts val="0"/>
                        </a:spcBef>
                        <a:spcAft>
                          <a:spcPts val="0"/>
                        </a:spcAft>
                        <a:buNone/>
                      </a:pPr>
                      <a:r>
                        <a:rPr lang="en" sz="1100"/>
                        <a:t>MCAS MATH 7 - M + NM</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rowSpan="2">
                  <a:txBody>
                    <a:bodyPr/>
                    <a:lstStyle/>
                    <a:p>
                      <a:pPr marL="0" lvl="0" indent="0" algn="l" rtl="0">
                        <a:spcBef>
                          <a:spcPts val="0"/>
                        </a:spcBef>
                        <a:spcAft>
                          <a:spcPts val="0"/>
                        </a:spcAft>
                        <a:buNone/>
                      </a:pPr>
                      <a:r>
                        <a:rPr lang="en" sz="1100"/>
                        <a:t>Kids MC + OER is stronger than last year however it is still not where it needs to be. While culture is set - we need to more effectively close gaps through data centered practices and push students to perform. </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5750">
                <a:tc>
                  <a:txBody>
                    <a:bodyPr/>
                    <a:lstStyle/>
                    <a:p>
                      <a:pPr marL="0" lvl="0" indent="0" algn="l" rtl="0">
                        <a:spcBef>
                          <a:spcPts val="0"/>
                        </a:spcBef>
                        <a:spcAft>
                          <a:spcPts val="0"/>
                        </a:spcAft>
                        <a:buNone/>
                      </a:pPr>
                      <a:r>
                        <a:rPr lang="en" sz="1100">
                          <a:latin typeface="Roboto"/>
                          <a:ea typeface="Roboto"/>
                          <a:cs typeface="Roboto"/>
                          <a:sym typeface="Roboto"/>
                        </a:rPr>
                        <a:t>MCAS MATH 8 - M</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7"/>
                  </a:ext>
                </a:extLst>
              </a:tr>
              <a:tr h="285750">
                <a:tc>
                  <a:txBody>
                    <a:bodyPr/>
                    <a:lstStyle/>
                    <a:p>
                      <a:pPr marL="0" lvl="0" indent="0" algn="l" rtl="0">
                        <a:spcBef>
                          <a:spcPts val="0"/>
                        </a:spcBef>
                        <a:spcAft>
                          <a:spcPts val="0"/>
                        </a:spcAft>
                        <a:buNone/>
                      </a:pPr>
                      <a:r>
                        <a:rPr lang="en" sz="1100">
                          <a:latin typeface="Roboto"/>
                          <a:ea typeface="Roboto"/>
                          <a:cs typeface="Roboto"/>
                          <a:sym typeface="Roboto"/>
                        </a:rPr>
                        <a:t>Chronic Absenteeism (7.5)</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19% - POOR</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We are in a better spot than we were this time last year, however we need to continue to strategically hold buybacks to support kids in stabilizing their %s. This time of year is really difficult given that every day has a much larger impact on attendance, </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8"/>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24</a:t>
            </a:fld>
            <a:endParaRPr sz="800" b="1" i="0" u="none" strike="noStrike" cap="none">
              <a:solidFill>
                <a:srgbClr val="4D4D4D"/>
              </a:solidFill>
              <a:latin typeface="Helvetica Neue"/>
              <a:ea typeface="Helvetica Neue"/>
              <a:cs typeface="Helvetica Neue"/>
              <a:sym typeface="Helvetica Neue"/>
            </a:endParaRPr>
          </a:p>
        </p:txBody>
      </p:sp>
      <p:sp>
        <p:nvSpPr>
          <p:cNvPr id="282" name="Google Shape;282;p38"/>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283" name="Google Shape;283;p38"/>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284" name="Google Shape;284;p38"/>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285" name="Google Shape;285;p38"/>
          <p:cNvSpPr txBox="1"/>
          <p:nvPr/>
        </p:nvSpPr>
        <p:spPr>
          <a:xfrm>
            <a:off x="-235519" y="659456"/>
            <a:ext cx="4067700" cy="4598700"/>
          </a:xfrm>
          <a:prstGeom prst="rect">
            <a:avLst/>
          </a:prstGeom>
          <a:noFill/>
          <a:ln>
            <a:noFill/>
          </a:ln>
        </p:spPr>
        <p:txBody>
          <a:bodyPr spcFirstLastPara="1" wrap="square" lIns="68575" tIns="34275" rIns="68575" bIns="34275" anchor="t" anchorCtr="0">
            <a:noAutofit/>
          </a:bodyPr>
          <a:lstStyle/>
          <a:p>
            <a:pPr marL="520700" lvl="1" indent="0" algn="ctr" rtl="0">
              <a:spcBef>
                <a:spcPts val="0"/>
              </a:spcBef>
              <a:spcAft>
                <a:spcPts val="0"/>
              </a:spcAft>
              <a:buClr>
                <a:schemeClr val="dk1"/>
              </a:buClr>
              <a:buSzPts val="2000"/>
              <a:buFont typeface="Fira Sans"/>
              <a:buNone/>
            </a:pPr>
            <a:endParaRPr sz="2000">
              <a:solidFill>
                <a:schemeClr val="dk1"/>
              </a:solidFill>
              <a:latin typeface="Oswald"/>
              <a:ea typeface="Oswald"/>
              <a:cs typeface="Oswald"/>
              <a:sym typeface="Oswald"/>
            </a:endParaRPr>
          </a:p>
          <a:p>
            <a:pPr marL="520700" lvl="1" indent="0" algn="ctr" rtl="0">
              <a:spcBef>
                <a:spcPts val="0"/>
              </a:spcBef>
              <a:spcAft>
                <a:spcPts val="0"/>
              </a:spcAft>
              <a:buClr>
                <a:schemeClr val="dk1"/>
              </a:buClr>
              <a:buSzPts val="2000"/>
              <a:buFont typeface="Fira Sans"/>
              <a:buNone/>
            </a:pPr>
            <a:endParaRPr sz="2200" i="1">
              <a:solidFill>
                <a:schemeClr val="dk1"/>
              </a:solidFill>
              <a:latin typeface="Raleway"/>
              <a:ea typeface="Raleway"/>
              <a:cs typeface="Raleway"/>
              <a:sym typeface="Raleway"/>
            </a:endParaRPr>
          </a:p>
        </p:txBody>
      </p:sp>
      <p:sp>
        <p:nvSpPr>
          <p:cNvPr id="286" name="Google Shape;286;p38"/>
          <p:cNvSpPr/>
          <p:nvPr/>
        </p:nvSpPr>
        <p:spPr>
          <a:xfrm>
            <a:off x="1059450" y="286631"/>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WHAT MUST BE IN Q2</a:t>
            </a:r>
            <a:r>
              <a:rPr lang="en" sz="2100">
                <a:solidFill>
                  <a:srgbClr val="980000"/>
                </a:solidFill>
                <a:latin typeface="Oswald"/>
                <a:ea typeface="Oswald"/>
                <a:cs typeface="Oswald"/>
                <a:sym typeface="Oswald"/>
              </a:rPr>
              <a:t> </a:t>
            </a:r>
            <a:endParaRPr sz="2100" i="0" u="none" strike="noStrike" cap="none">
              <a:solidFill>
                <a:srgbClr val="980000"/>
              </a:solidFill>
              <a:latin typeface="Oswald"/>
              <a:ea typeface="Oswald"/>
              <a:cs typeface="Oswald"/>
              <a:sym typeface="Oswald"/>
            </a:endParaRPr>
          </a:p>
        </p:txBody>
      </p:sp>
      <p:sp>
        <p:nvSpPr>
          <p:cNvPr id="287" name="Google Shape;287;p38"/>
          <p:cNvSpPr txBox="1"/>
          <p:nvPr/>
        </p:nvSpPr>
        <p:spPr>
          <a:xfrm>
            <a:off x="275925" y="1552913"/>
            <a:ext cx="3890700" cy="415500"/>
          </a:xfrm>
          <a:prstGeom prst="rect">
            <a:avLst/>
          </a:prstGeom>
          <a:noFill/>
          <a:ln>
            <a:noFill/>
          </a:ln>
        </p:spPr>
        <p:txBody>
          <a:bodyPr spcFirstLastPara="1" wrap="square" lIns="68575" tIns="68575" rIns="68575" bIns="68575" anchor="t" anchorCtr="0">
            <a:spAutoFit/>
          </a:bodyPr>
          <a:lstStyle/>
          <a:p>
            <a:pPr marL="342900" lvl="0" indent="0" algn="l" rtl="0">
              <a:spcBef>
                <a:spcPts val="0"/>
              </a:spcBef>
              <a:spcAft>
                <a:spcPts val="0"/>
              </a:spcAft>
              <a:buNone/>
            </a:pPr>
            <a:endParaRPr sz="1800">
              <a:latin typeface="Raleway"/>
              <a:ea typeface="Raleway"/>
              <a:cs typeface="Raleway"/>
              <a:sym typeface="Raleway"/>
            </a:endParaRPr>
          </a:p>
        </p:txBody>
      </p:sp>
      <p:sp>
        <p:nvSpPr>
          <p:cNvPr id="288" name="Google Shape;288;p38"/>
          <p:cNvSpPr txBox="1"/>
          <p:nvPr/>
        </p:nvSpPr>
        <p:spPr>
          <a:xfrm>
            <a:off x="0" y="1038019"/>
            <a:ext cx="5648100" cy="4325400"/>
          </a:xfrm>
          <a:prstGeom prst="rect">
            <a:avLst/>
          </a:prstGeom>
          <a:noFill/>
          <a:ln>
            <a:noFill/>
          </a:ln>
        </p:spPr>
        <p:txBody>
          <a:bodyPr spcFirstLastPara="1" wrap="square" lIns="68575" tIns="68575" rIns="68575" bIns="68575" anchor="t" anchorCtr="0">
            <a:spAutoFit/>
          </a:bodyPr>
          <a:lstStyle/>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MAXIMIZING COACHING EFFORTS</a:t>
            </a:r>
            <a:endParaRPr sz="1700" b="1">
              <a:solidFill>
                <a:srgbClr val="351C75"/>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Leaders need to set their calendars weekly to maximize who and what they are coaching + I need to be religiously giving feedback/spot checking</a:t>
            </a:r>
            <a:endParaRPr sz="1200">
              <a:solidFill>
                <a:schemeClr val="dk1"/>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Data needs to drive strategic decision making </a:t>
            </a:r>
            <a:endParaRPr sz="1200">
              <a:solidFill>
                <a:schemeClr val="dk1"/>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Action Plan tracking needs to be made visible to YC regularly </a:t>
            </a:r>
            <a:endParaRPr sz="1200">
              <a:solidFill>
                <a:schemeClr val="dk1"/>
              </a:solidFill>
              <a:latin typeface="Roboto"/>
              <a:ea typeface="Roboto"/>
              <a:cs typeface="Roboto"/>
              <a:sym typeface="Roboto"/>
            </a:endParaRPr>
          </a:p>
          <a:p>
            <a:pPr marL="685800" lvl="0" indent="0" algn="l" rtl="0">
              <a:spcBef>
                <a:spcPts val="0"/>
              </a:spcBef>
              <a:spcAft>
                <a:spcPts val="0"/>
              </a:spcAft>
              <a:buNone/>
            </a:pPr>
            <a:endParaRPr sz="1200">
              <a:solidFill>
                <a:schemeClr val="dk1"/>
              </a:solidFill>
              <a:latin typeface="Roboto"/>
              <a:ea typeface="Roboto"/>
              <a:cs typeface="Roboto"/>
              <a:sym typeface="Roboto"/>
            </a:endParaRPr>
          </a:p>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CULTURE TEAM NEEDS TO BE PUSHED OR CHANGED</a:t>
            </a:r>
            <a:endParaRPr sz="1700" b="1">
              <a:solidFill>
                <a:srgbClr val="351C75"/>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We need culture to stabilize and squash non-negotiables now</a:t>
            </a:r>
            <a:endParaRPr sz="1200">
              <a:solidFill>
                <a:schemeClr val="dk1"/>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Culture team needs to more effectively set the bar and shut-ish down </a:t>
            </a:r>
            <a:endParaRPr sz="1200">
              <a:solidFill>
                <a:schemeClr val="dk1"/>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Changes need to be made if culture doesn’t stabilize or sustain by 11/9</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GET CO-TEACHING RIGHT</a:t>
            </a:r>
            <a:endParaRPr sz="1700" b="1">
              <a:solidFill>
                <a:srgbClr val="351C75"/>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Special ed teachers need to be receiving active coaching on their supports of students in classroom</a:t>
            </a:r>
            <a:endParaRPr sz="1200">
              <a:solidFill>
                <a:schemeClr val="dk1"/>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We need to apply the same data and feedback practices to special supports teachers</a:t>
            </a:r>
            <a:endParaRPr sz="1200">
              <a:solidFill>
                <a:schemeClr val="dk1"/>
              </a:solidFill>
              <a:latin typeface="Roboto"/>
              <a:ea typeface="Roboto"/>
              <a:cs typeface="Roboto"/>
              <a:sym typeface="Roboto"/>
            </a:endParaRPr>
          </a:p>
          <a:p>
            <a:pPr marL="685800" lvl="1" indent="-241300" algn="l" rtl="0">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We need to urgently + consistently close gaps through co-teaching walk-thru weekly</a:t>
            </a:r>
            <a:endParaRPr sz="1200">
              <a:solidFill>
                <a:schemeClr val="dk1"/>
              </a:solidFill>
              <a:latin typeface="Roboto"/>
              <a:ea typeface="Roboto"/>
              <a:cs typeface="Roboto"/>
              <a:sym typeface="Roboto"/>
            </a:endParaRPr>
          </a:p>
          <a:p>
            <a:pPr marL="685800" lvl="0" indent="0" algn="l" rtl="0">
              <a:spcBef>
                <a:spcPts val="0"/>
              </a:spcBef>
              <a:spcAft>
                <a:spcPts val="0"/>
              </a:spcAft>
              <a:buNone/>
            </a:pPr>
            <a:endParaRPr sz="1200">
              <a:solidFill>
                <a:schemeClr val="dk1"/>
              </a:solidFill>
              <a:latin typeface="Roboto"/>
              <a:ea typeface="Roboto"/>
              <a:cs typeface="Roboto"/>
              <a:sym typeface="Roboto"/>
            </a:endParaRPr>
          </a:p>
        </p:txBody>
      </p:sp>
      <p:pic>
        <p:nvPicPr>
          <p:cNvPr id="289" name="Google Shape;289;p38"/>
          <p:cNvPicPr preferRelativeResize="0"/>
          <p:nvPr/>
        </p:nvPicPr>
        <p:blipFill rotWithShape="1">
          <a:blip r:embed="rId4">
            <a:alphaModFix/>
          </a:blip>
          <a:srcRect t="11079"/>
          <a:stretch/>
        </p:blipFill>
        <p:spPr>
          <a:xfrm>
            <a:off x="5648175" y="1229156"/>
            <a:ext cx="3327394" cy="32591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9"/>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25</a:t>
            </a:fld>
            <a:endParaRPr sz="800" b="1" i="0" u="none" strike="noStrike" cap="none">
              <a:solidFill>
                <a:srgbClr val="4D4D4D"/>
              </a:solidFill>
              <a:latin typeface="Helvetica Neue"/>
              <a:ea typeface="Helvetica Neue"/>
              <a:cs typeface="Helvetica Neue"/>
              <a:sym typeface="Helvetica Neue"/>
            </a:endParaRPr>
          </a:p>
        </p:txBody>
      </p:sp>
      <p:sp>
        <p:nvSpPr>
          <p:cNvPr id="295" name="Google Shape;295;p39"/>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296" name="Google Shape;296;p39"/>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297" name="Google Shape;297;p39"/>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298" name="Google Shape;298;p39"/>
          <p:cNvSpPr txBox="1"/>
          <p:nvPr/>
        </p:nvSpPr>
        <p:spPr>
          <a:xfrm>
            <a:off x="-203269" y="437531"/>
            <a:ext cx="3669000" cy="4598700"/>
          </a:xfrm>
          <a:prstGeom prst="rect">
            <a:avLst/>
          </a:prstGeom>
          <a:noFill/>
          <a:ln>
            <a:noFill/>
          </a:ln>
        </p:spPr>
        <p:txBody>
          <a:bodyPr spcFirstLastPara="1" wrap="square" lIns="68575" tIns="34275" rIns="68575" bIns="34275" anchor="t" anchorCtr="0">
            <a:noAutofit/>
          </a:bodyPr>
          <a:lstStyle/>
          <a:p>
            <a:pPr marL="520700" lvl="1" indent="0" algn="ctr" rtl="0">
              <a:spcBef>
                <a:spcPts val="0"/>
              </a:spcBef>
              <a:spcAft>
                <a:spcPts val="0"/>
              </a:spcAft>
              <a:buClr>
                <a:schemeClr val="dk1"/>
              </a:buClr>
              <a:buSzPts val="2000"/>
              <a:buFont typeface="Fira Sans"/>
              <a:buNone/>
            </a:pPr>
            <a:endParaRPr sz="1500">
              <a:solidFill>
                <a:schemeClr val="dk1"/>
              </a:solidFill>
              <a:latin typeface="Oswald"/>
              <a:ea typeface="Oswald"/>
              <a:cs typeface="Oswald"/>
              <a:sym typeface="Oswald"/>
            </a:endParaRPr>
          </a:p>
          <a:p>
            <a:pPr marL="520700" lvl="1" indent="0" algn="l" rtl="0">
              <a:spcBef>
                <a:spcPts val="0"/>
              </a:spcBef>
              <a:spcAft>
                <a:spcPts val="0"/>
              </a:spcAft>
              <a:buClr>
                <a:schemeClr val="dk1"/>
              </a:buClr>
              <a:buSzPts val="2000"/>
              <a:buFont typeface="Fira Sans"/>
              <a:buNone/>
            </a:pPr>
            <a:endParaRPr sz="2000">
              <a:solidFill>
                <a:schemeClr val="dk1"/>
              </a:solidFill>
              <a:latin typeface="Raleway"/>
              <a:ea typeface="Raleway"/>
              <a:cs typeface="Raleway"/>
              <a:sym typeface="Raleway"/>
            </a:endParaRPr>
          </a:p>
        </p:txBody>
      </p:sp>
      <p:sp>
        <p:nvSpPr>
          <p:cNvPr id="299" name="Google Shape;299;p39"/>
          <p:cNvSpPr txBox="1"/>
          <p:nvPr/>
        </p:nvSpPr>
        <p:spPr>
          <a:xfrm>
            <a:off x="305344" y="1364156"/>
            <a:ext cx="2880300" cy="250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solidFill>
                  <a:schemeClr val="dk1"/>
                </a:solidFill>
                <a:latin typeface="Raleway"/>
                <a:ea typeface="Raleway"/>
                <a:cs typeface="Raleway"/>
                <a:sym typeface="Raleway"/>
              </a:rPr>
              <a:t>Upper Academy </a:t>
            </a:r>
            <a:endParaRPr sz="4100">
              <a:solidFill>
                <a:schemeClr val="dk1"/>
              </a:solidFill>
              <a:latin typeface="Raleway"/>
              <a:ea typeface="Raleway"/>
              <a:cs typeface="Raleway"/>
              <a:sym typeface="Raleway"/>
            </a:endParaRPr>
          </a:p>
          <a:p>
            <a:pPr marL="0" lvl="0" indent="0" algn="ctr" rtl="0">
              <a:spcBef>
                <a:spcPts val="0"/>
              </a:spcBef>
              <a:spcAft>
                <a:spcPts val="0"/>
              </a:spcAft>
              <a:buNone/>
            </a:pPr>
            <a:r>
              <a:rPr lang="en" sz="2300" i="1">
                <a:solidFill>
                  <a:schemeClr val="dk1"/>
                </a:solidFill>
                <a:latin typeface="Raleway"/>
                <a:ea typeface="Raleway"/>
                <a:cs typeface="Raleway"/>
                <a:sym typeface="Raleway"/>
              </a:rPr>
              <a:t>2023-2024</a:t>
            </a:r>
            <a:endParaRPr sz="2300" i="1">
              <a:solidFill>
                <a:schemeClr val="dk1"/>
              </a:solidFill>
              <a:latin typeface="Raleway"/>
              <a:ea typeface="Raleway"/>
              <a:cs typeface="Raleway"/>
              <a:sym typeface="Raleway"/>
            </a:endParaRPr>
          </a:p>
          <a:p>
            <a:pPr marL="0" lvl="0" indent="0" algn="ctr" rtl="0">
              <a:spcBef>
                <a:spcPts val="0"/>
              </a:spcBef>
              <a:spcAft>
                <a:spcPts val="0"/>
              </a:spcAft>
              <a:buNone/>
            </a:pPr>
            <a:r>
              <a:rPr lang="en" sz="4600" b="1">
                <a:solidFill>
                  <a:schemeClr val="dk1"/>
                </a:solidFill>
              </a:rPr>
              <a:t> </a:t>
            </a:r>
            <a:endParaRPr sz="3600" i="1">
              <a:solidFill>
                <a:schemeClr val="dk1"/>
              </a:solidFill>
            </a:endParaRPr>
          </a:p>
        </p:txBody>
      </p:sp>
      <p:pic>
        <p:nvPicPr>
          <p:cNvPr id="300" name="Google Shape;300;p39"/>
          <p:cNvPicPr preferRelativeResize="0"/>
          <p:nvPr/>
        </p:nvPicPr>
        <p:blipFill>
          <a:blip r:embed="rId4">
            <a:alphaModFix/>
          </a:blip>
          <a:stretch>
            <a:fillRect/>
          </a:stretch>
        </p:blipFill>
        <p:spPr>
          <a:xfrm>
            <a:off x="3185569" y="569888"/>
            <a:ext cx="5844132" cy="418310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cxnSp>
        <p:nvCxnSpPr>
          <p:cNvPr id="305" name="Google Shape;305;p40"/>
          <p:cNvCxnSpPr/>
          <p:nvPr/>
        </p:nvCxnSpPr>
        <p:spPr>
          <a:xfrm>
            <a:off x="913969" y="169340"/>
            <a:ext cx="0" cy="274800"/>
          </a:xfrm>
          <a:prstGeom prst="straightConnector1">
            <a:avLst/>
          </a:prstGeom>
          <a:noFill/>
          <a:ln w="12700" cap="flat" cmpd="sng">
            <a:solidFill>
              <a:srgbClr val="A5A5A5"/>
            </a:solidFill>
            <a:prstDash val="solid"/>
            <a:miter lim="800000"/>
            <a:headEnd type="none" w="sm" len="sm"/>
            <a:tailEnd type="none" w="sm" len="sm"/>
          </a:ln>
        </p:spPr>
      </p:cxnSp>
      <p:sp>
        <p:nvSpPr>
          <p:cNvPr id="306" name="Google Shape;306;p40"/>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26</a:t>
            </a:fld>
            <a:endParaRPr sz="800" b="1" i="0" u="none" strike="noStrike" cap="none">
              <a:solidFill>
                <a:srgbClr val="4D4D4D"/>
              </a:solidFill>
              <a:latin typeface="Helvetica Neue"/>
              <a:ea typeface="Helvetica Neue"/>
              <a:cs typeface="Helvetica Neue"/>
              <a:sym typeface="Helvetica Neue"/>
            </a:endParaRPr>
          </a:p>
        </p:txBody>
      </p:sp>
      <p:pic>
        <p:nvPicPr>
          <p:cNvPr id="307" name="Google Shape;307;p40" descr="https://lh3.googleusercontent.com/9jfKdmPvYZRKxFl3bdt0cbt_9VqrTmQ64MuxYpPQIiKK3ll-MWBtxDBx2Qwc5zv_tnc_NZo6bWfOnmaH6hde1q8dBlICaRX6Zs3yQ4FnKOG6x_WTWiwvNusLQnQ4gm9DDD31-256c4PfFv3Iyw"/>
          <p:cNvPicPr preferRelativeResize="0"/>
          <p:nvPr/>
        </p:nvPicPr>
        <p:blipFill rotWithShape="1">
          <a:blip r:embed="rId3">
            <a:alphaModFix/>
          </a:blip>
          <a:srcRect r="69155" b="10458"/>
          <a:stretch/>
        </p:blipFill>
        <p:spPr>
          <a:xfrm>
            <a:off x="136594" y="105196"/>
            <a:ext cx="555262" cy="402994"/>
          </a:xfrm>
          <a:prstGeom prst="rect">
            <a:avLst/>
          </a:prstGeom>
          <a:noFill/>
          <a:ln>
            <a:noFill/>
          </a:ln>
        </p:spPr>
      </p:pic>
      <p:sp>
        <p:nvSpPr>
          <p:cNvPr id="308" name="Google Shape;308;p40"/>
          <p:cNvSpPr txBox="1"/>
          <p:nvPr/>
        </p:nvSpPr>
        <p:spPr>
          <a:xfrm>
            <a:off x="79406" y="728775"/>
            <a:ext cx="3726300" cy="4423800"/>
          </a:xfrm>
          <a:prstGeom prst="rect">
            <a:avLst/>
          </a:prstGeom>
          <a:noFill/>
          <a:ln>
            <a:noFill/>
          </a:ln>
        </p:spPr>
        <p:txBody>
          <a:bodyPr spcFirstLastPara="1" wrap="square" lIns="68575" tIns="34275" rIns="68575" bIns="34275" anchor="t" anchorCtr="0">
            <a:noAutofit/>
          </a:bodyPr>
          <a:lstStyle/>
          <a:p>
            <a:pPr marL="685800" marR="0" lvl="1" indent="-165100" algn="l" rtl="0">
              <a:spcBef>
                <a:spcPts val="0"/>
              </a:spcBef>
              <a:spcAft>
                <a:spcPts val="0"/>
              </a:spcAft>
              <a:buClr>
                <a:schemeClr val="dk1"/>
              </a:buClr>
              <a:buSzPts val="2000"/>
              <a:buFont typeface="Fira Sans"/>
              <a:buNone/>
            </a:pPr>
            <a:endParaRPr sz="2400" b="0" i="0" u="none" strike="noStrike" cap="none">
              <a:solidFill>
                <a:schemeClr val="dk1"/>
              </a:solidFill>
              <a:latin typeface="Fira Sans"/>
              <a:ea typeface="Fira Sans"/>
              <a:cs typeface="Fira Sans"/>
              <a:sym typeface="Fira Sans"/>
            </a:endParaRPr>
          </a:p>
          <a:p>
            <a:pPr marL="0" lvl="0" indent="0" algn="l" rtl="0">
              <a:lnSpc>
                <a:spcPct val="115000"/>
              </a:lnSpc>
              <a:spcBef>
                <a:spcPts val="0"/>
              </a:spcBef>
              <a:spcAft>
                <a:spcPts val="0"/>
              </a:spcAft>
              <a:buNone/>
            </a:pPr>
            <a:endParaRPr sz="14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400" b="1">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2300" b="1">
              <a:solidFill>
                <a:schemeClr val="dk1"/>
              </a:solidFill>
              <a:latin typeface="Oswald"/>
              <a:ea typeface="Oswald"/>
              <a:cs typeface="Oswald"/>
              <a:sym typeface="Oswald"/>
            </a:endParaRPr>
          </a:p>
          <a:p>
            <a:pPr marL="0" lvl="0" indent="0" algn="ctr" rtl="0">
              <a:lnSpc>
                <a:spcPct val="115000"/>
              </a:lnSpc>
              <a:spcBef>
                <a:spcPts val="0"/>
              </a:spcBef>
              <a:spcAft>
                <a:spcPts val="0"/>
              </a:spcAft>
              <a:buNone/>
            </a:pPr>
            <a:endParaRPr sz="2300" b="1">
              <a:solidFill>
                <a:schemeClr val="dk1"/>
              </a:solidFill>
              <a:latin typeface="Oswald"/>
              <a:ea typeface="Oswald"/>
              <a:cs typeface="Oswald"/>
              <a:sym typeface="Oswald"/>
            </a:endParaRPr>
          </a:p>
          <a:p>
            <a:pPr marL="0" lvl="0" indent="0" algn="ctr" rtl="0">
              <a:lnSpc>
                <a:spcPct val="115000"/>
              </a:lnSpc>
              <a:spcBef>
                <a:spcPts val="0"/>
              </a:spcBef>
              <a:spcAft>
                <a:spcPts val="0"/>
              </a:spcAft>
              <a:buNone/>
            </a:pPr>
            <a:r>
              <a:rPr lang="en" sz="2300" b="1">
                <a:solidFill>
                  <a:schemeClr val="dk1"/>
                </a:solidFill>
                <a:latin typeface="Oswald"/>
                <a:ea typeface="Oswald"/>
                <a:cs typeface="Oswald"/>
                <a:sym typeface="Oswald"/>
              </a:rPr>
              <a:t>Q1 Data</a:t>
            </a:r>
            <a:endParaRPr sz="2900" b="1">
              <a:solidFill>
                <a:schemeClr val="dk1"/>
              </a:solidFill>
              <a:latin typeface="Oswald"/>
              <a:ea typeface="Oswald"/>
              <a:cs typeface="Oswald"/>
              <a:sym typeface="Oswald"/>
            </a:endParaRPr>
          </a:p>
          <a:p>
            <a:pPr marL="647700" marR="0" lvl="1" indent="-127000" algn="l" rtl="0">
              <a:spcBef>
                <a:spcPts val="0"/>
              </a:spcBef>
              <a:spcAft>
                <a:spcPts val="0"/>
              </a:spcAft>
              <a:buClr>
                <a:schemeClr val="dk1"/>
              </a:buClr>
              <a:buSzPts val="2000"/>
              <a:buFont typeface="Arial"/>
              <a:buNone/>
            </a:pPr>
            <a:endParaRPr sz="1500" b="1" i="1" u="none" strike="noStrike" cap="none">
              <a:solidFill>
                <a:schemeClr val="dk1"/>
              </a:solidFill>
              <a:latin typeface="Fira Sans"/>
              <a:ea typeface="Fira Sans"/>
              <a:cs typeface="Fira Sans"/>
              <a:sym typeface="Fira Sans"/>
            </a:endParaRPr>
          </a:p>
          <a:p>
            <a:pPr marL="647700" marR="0" lvl="1" indent="-127000" algn="l" rtl="0">
              <a:spcBef>
                <a:spcPts val="0"/>
              </a:spcBef>
              <a:spcAft>
                <a:spcPts val="0"/>
              </a:spcAft>
              <a:buClr>
                <a:schemeClr val="dk1"/>
              </a:buClr>
              <a:buSzPts val="2000"/>
              <a:buFont typeface="Arial"/>
              <a:buNone/>
            </a:pPr>
            <a:endParaRPr sz="1500" b="1" i="0" u="none" strike="noStrike" cap="none">
              <a:solidFill>
                <a:schemeClr val="dk1"/>
              </a:solidFill>
              <a:latin typeface="Fira Sans"/>
              <a:ea typeface="Fira Sans"/>
              <a:cs typeface="Fira Sans"/>
              <a:sym typeface="Fira Sans"/>
            </a:endParaRPr>
          </a:p>
          <a:p>
            <a:pPr marL="647700" marR="0" lvl="1" indent="-127000" algn="l" rtl="0">
              <a:spcBef>
                <a:spcPts val="0"/>
              </a:spcBef>
              <a:spcAft>
                <a:spcPts val="0"/>
              </a:spcAft>
              <a:buClr>
                <a:schemeClr val="dk1"/>
              </a:buClr>
              <a:buSzPts val="2000"/>
              <a:buFont typeface="Arial"/>
              <a:buNone/>
            </a:pPr>
            <a:endParaRPr sz="1500" b="1" i="0" u="none" strike="noStrike" cap="none">
              <a:solidFill>
                <a:schemeClr val="dk1"/>
              </a:solidFill>
              <a:latin typeface="Fira Sans"/>
              <a:ea typeface="Fira Sans"/>
              <a:cs typeface="Fira Sans"/>
              <a:sym typeface="Fira Sans"/>
            </a:endParaRPr>
          </a:p>
          <a:p>
            <a:pPr marL="685800" marR="0" lvl="1" indent="-165100" algn="l" rtl="0">
              <a:lnSpc>
                <a:spcPct val="100000"/>
              </a:lnSpc>
              <a:spcBef>
                <a:spcPts val="0"/>
              </a:spcBef>
              <a:spcAft>
                <a:spcPts val="0"/>
              </a:spcAft>
              <a:buClr>
                <a:schemeClr val="dk1"/>
              </a:buClr>
              <a:buSzPts val="2000"/>
              <a:buFont typeface="Fira Sans"/>
              <a:buNone/>
            </a:pPr>
            <a:endParaRPr sz="2000" b="0" i="0" u="none" strike="noStrike" cap="none">
              <a:solidFill>
                <a:schemeClr val="dk1"/>
              </a:solidFill>
              <a:latin typeface="Fira Sans"/>
              <a:ea typeface="Fira Sans"/>
              <a:cs typeface="Fira Sans"/>
              <a:sym typeface="Fira Sans"/>
            </a:endParaRPr>
          </a:p>
        </p:txBody>
      </p:sp>
      <p:pic>
        <p:nvPicPr>
          <p:cNvPr id="309" name="Google Shape;309;p40"/>
          <p:cNvPicPr preferRelativeResize="0"/>
          <p:nvPr/>
        </p:nvPicPr>
        <p:blipFill>
          <a:blip r:embed="rId4">
            <a:alphaModFix/>
          </a:blip>
          <a:stretch>
            <a:fillRect/>
          </a:stretch>
        </p:blipFill>
        <p:spPr>
          <a:xfrm>
            <a:off x="3958100" y="152400"/>
            <a:ext cx="5033501" cy="4675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1"/>
          <p:cNvSpPr txBox="1">
            <a:spLocks noGrp="1"/>
          </p:cNvSpPr>
          <p:nvPr>
            <p:ph type="ctrTitle"/>
          </p:nvPr>
        </p:nvSpPr>
        <p:spPr>
          <a:xfrm>
            <a:off x="311700" y="1209450"/>
            <a:ext cx="8520600" cy="238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Q1 Culture Data</a:t>
            </a:r>
            <a:endParaRPr sz="8900" b="1">
              <a:solidFill>
                <a:srgbClr val="CC0000"/>
              </a:solidFill>
              <a:latin typeface="Oswald"/>
              <a:ea typeface="Oswald"/>
              <a:cs typeface="Oswald"/>
              <a:sym typeface="Oswald"/>
            </a:endParaRPr>
          </a:p>
        </p:txBody>
      </p:sp>
      <p:pic>
        <p:nvPicPr>
          <p:cNvPr id="315" name="Google Shape;315;p41"/>
          <p:cNvPicPr preferRelativeResize="0"/>
          <p:nvPr/>
        </p:nvPicPr>
        <p:blipFill>
          <a:blip r:embed="rId3">
            <a:alphaModFix/>
          </a:blip>
          <a:stretch>
            <a:fillRect/>
          </a:stretch>
        </p:blipFill>
        <p:spPr>
          <a:xfrm>
            <a:off x="1" y="0"/>
            <a:ext cx="1890550" cy="2231450"/>
          </a:xfrm>
          <a:prstGeom prst="rect">
            <a:avLst/>
          </a:prstGeom>
          <a:noFill/>
          <a:ln>
            <a:noFill/>
          </a:ln>
        </p:spPr>
      </p:pic>
      <p:pic>
        <p:nvPicPr>
          <p:cNvPr id="316" name="Google Shape;316;p41"/>
          <p:cNvPicPr preferRelativeResize="0"/>
          <p:nvPr/>
        </p:nvPicPr>
        <p:blipFill>
          <a:blip r:embed="rId3">
            <a:alphaModFix/>
          </a:blip>
          <a:stretch>
            <a:fillRect/>
          </a:stretch>
        </p:blipFill>
        <p:spPr>
          <a:xfrm>
            <a:off x="7253451" y="0"/>
            <a:ext cx="1890550" cy="2231450"/>
          </a:xfrm>
          <a:prstGeom prst="rect">
            <a:avLst/>
          </a:prstGeom>
          <a:noFill/>
          <a:ln>
            <a:noFill/>
          </a:ln>
        </p:spPr>
      </p:pic>
      <p:sp>
        <p:nvSpPr>
          <p:cNvPr id="317" name="Google Shape;317;p41"/>
          <p:cNvSpPr/>
          <p:nvPr/>
        </p:nvSpPr>
        <p:spPr>
          <a:xfrm>
            <a:off x="299950" y="3943725"/>
            <a:ext cx="2044200" cy="9999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swald"/>
                <a:ea typeface="Oswald"/>
                <a:cs typeface="Oswald"/>
                <a:sym typeface="Oswald"/>
              </a:rPr>
              <a:t>Bright spots worth celebrating?</a:t>
            </a:r>
            <a:endParaRPr sz="1800" b="1">
              <a:latin typeface="Oswald"/>
              <a:ea typeface="Oswald"/>
              <a:cs typeface="Oswald"/>
              <a:sym typeface="Oswald"/>
            </a:endParaRPr>
          </a:p>
        </p:txBody>
      </p:sp>
      <p:sp>
        <p:nvSpPr>
          <p:cNvPr id="318" name="Google Shape;318;p41"/>
          <p:cNvSpPr/>
          <p:nvPr/>
        </p:nvSpPr>
        <p:spPr>
          <a:xfrm>
            <a:off x="3549900" y="3943725"/>
            <a:ext cx="2044200" cy="9999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swald"/>
                <a:ea typeface="Oswald"/>
                <a:cs typeface="Oswald"/>
                <a:sym typeface="Oswald"/>
              </a:rPr>
              <a:t>Gaps we must address in Q2?</a:t>
            </a:r>
            <a:endParaRPr sz="1800" b="1">
              <a:latin typeface="Oswald"/>
              <a:ea typeface="Oswald"/>
              <a:cs typeface="Oswald"/>
              <a:sym typeface="Oswald"/>
            </a:endParaRPr>
          </a:p>
        </p:txBody>
      </p:sp>
      <p:sp>
        <p:nvSpPr>
          <p:cNvPr id="319" name="Google Shape;319;p41"/>
          <p:cNvSpPr/>
          <p:nvPr/>
        </p:nvSpPr>
        <p:spPr>
          <a:xfrm>
            <a:off x="6788100" y="3943725"/>
            <a:ext cx="2044200" cy="9999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swald"/>
                <a:ea typeface="Oswald"/>
                <a:cs typeface="Oswald"/>
                <a:sym typeface="Oswald"/>
              </a:rPr>
              <a:t>Story of our school?</a:t>
            </a:r>
            <a:endParaRPr sz="1800" b="1">
              <a:latin typeface="Oswald"/>
              <a:ea typeface="Oswald"/>
              <a:cs typeface="Oswald"/>
              <a:sym typeface="Oswa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2"/>
          <p:cNvSpPr txBox="1">
            <a:spLocks noGrp="1"/>
          </p:cNvSpPr>
          <p:nvPr>
            <p:ph type="title"/>
          </p:nvPr>
        </p:nvSpPr>
        <p:spPr>
          <a:xfrm>
            <a:off x="311700" y="96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Q1 Advisory Data</a:t>
            </a:r>
            <a:endParaRPr sz="3020" b="1">
              <a:solidFill>
                <a:srgbClr val="CC0000"/>
              </a:solidFill>
              <a:latin typeface="Oswald"/>
              <a:ea typeface="Oswald"/>
              <a:cs typeface="Oswald"/>
              <a:sym typeface="Oswald"/>
            </a:endParaRPr>
          </a:p>
        </p:txBody>
      </p:sp>
      <p:pic>
        <p:nvPicPr>
          <p:cNvPr id="325" name="Google Shape;325;p42"/>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26" name="Google Shape;326;p42"/>
          <p:cNvSpPr/>
          <p:nvPr/>
        </p:nvSpPr>
        <p:spPr>
          <a:xfrm>
            <a:off x="311725" y="951975"/>
            <a:ext cx="8267100" cy="516300"/>
          </a:xfrm>
          <a:prstGeom prst="rect">
            <a:avLst/>
          </a:prstGeom>
          <a:solidFill>
            <a:srgbClr val="D9D9D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swald"/>
                <a:ea typeface="Oswald"/>
                <a:cs typeface="Oswald"/>
                <a:sym typeface="Oswald"/>
              </a:rPr>
              <a:t>GOAL = 80% of advisories at 6/8 on Advisory Rubric</a:t>
            </a:r>
            <a:endParaRPr sz="2000" b="1">
              <a:latin typeface="Oswald"/>
              <a:ea typeface="Oswald"/>
              <a:cs typeface="Oswald"/>
              <a:sym typeface="Oswald"/>
            </a:endParaRPr>
          </a:p>
        </p:txBody>
      </p:sp>
      <p:graphicFrame>
        <p:nvGraphicFramePr>
          <p:cNvPr id="327" name="Google Shape;327;p42"/>
          <p:cNvGraphicFramePr/>
          <p:nvPr/>
        </p:nvGraphicFramePr>
        <p:xfrm>
          <a:off x="770175" y="1627200"/>
          <a:ext cx="3000000" cy="3000000"/>
        </p:xfrm>
        <a:graphic>
          <a:graphicData uri="http://schemas.openxmlformats.org/drawingml/2006/table">
            <a:tbl>
              <a:tblPr>
                <a:noFill/>
                <a:tableStyleId>{91407ECC-50DE-433E-8E6B-1A41FE3E1E7F}</a:tableStyleId>
              </a:tblPr>
              <a:tblGrid>
                <a:gridCol w="1181025">
                  <a:extLst>
                    <a:ext uri="{9D8B030D-6E8A-4147-A177-3AD203B41FA5}">
                      <a16:colId xmlns:a16="http://schemas.microsoft.com/office/drawing/2014/main" val="20000"/>
                    </a:ext>
                  </a:extLst>
                </a:gridCol>
                <a:gridCol w="1181025">
                  <a:extLst>
                    <a:ext uri="{9D8B030D-6E8A-4147-A177-3AD203B41FA5}">
                      <a16:colId xmlns:a16="http://schemas.microsoft.com/office/drawing/2014/main" val="20001"/>
                    </a:ext>
                  </a:extLst>
                </a:gridCol>
                <a:gridCol w="1181025">
                  <a:extLst>
                    <a:ext uri="{9D8B030D-6E8A-4147-A177-3AD203B41FA5}">
                      <a16:colId xmlns:a16="http://schemas.microsoft.com/office/drawing/2014/main" val="20002"/>
                    </a:ext>
                  </a:extLst>
                </a:gridCol>
                <a:gridCol w="1181025">
                  <a:extLst>
                    <a:ext uri="{9D8B030D-6E8A-4147-A177-3AD203B41FA5}">
                      <a16:colId xmlns:a16="http://schemas.microsoft.com/office/drawing/2014/main" val="20003"/>
                    </a:ext>
                  </a:extLst>
                </a:gridCol>
                <a:gridCol w="1445050">
                  <a:extLst>
                    <a:ext uri="{9D8B030D-6E8A-4147-A177-3AD203B41FA5}">
                      <a16:colId xmlns:a16="http://schemas.microsoft.com/office/drawing/2014/main" val="20004"/>
                    </a:ext>
                  </a:extLst>
                </a:gridCol>
                <a:gridCol w="1181025">
                  <a:extLst>
                    <a:ext uri="{9D8B030D-6E8A-4147-A177-3AD203B41FA5}">
                      <a16:colId xmlns:a16="http://schemas.microsoft.com/office/drawing/2014/main" val="20005"/>
                    </a:ext>
                  </a:extLst>
                </a:gridCol>
              </a:tblGrid>
              <a:tr h="614650">
                <a:tc>
                  <a:txBody>
                    <a:bodyPr/>
                    <a:lstStyle/>
                    <a:p>
                      <a:pPr marL="0" lvl="0" indent="0" algn="ctr" rtl="0">
                        <a:spcBef>
                          <a:spcPts val="0"/>
                        </a:spcBef>
                        <a:spcAft>
                          <a:spcPts val="0"/>
                        </a:spcAft>
                        <a:buNone/>
                      </a:pPr>
                      <a:r>
                        <a:rPr lang="en" b="1">
                          <a:latin typeface="Roboto"/>
                          <a:ea typeface="Roboto"/>
                          <a:cs typeface="Roboto"/>
                          <a:sym typeface="Roboto"/>
                        </a:rPr>
                        <a:t>Grade</a:t>
                      </a:r>
                      <a:endParaRPr b="1">
                        <a:latin typeface="Roboto"/>
                        <a:ea typeface="Roboto"/>
                        <a:cs typeface="Roboto"/>
                        <a:sym typeface="Roboto"/>
                      </a:endParaRPr>
                    </a:p>
                  </a:txBody>
                  <a:tcPr marL="91425" marR="91425" marT="91425" marB="91425">
                    <a:solidFill>
                      <a:srgbClr val="CFE2F3"/>
                    </a:solidFill>
                  </a:tcPr>
                </a:tc>
                <a:tc>
                  <a:txBody>
                    <a:bodyPr/>
                    <a:lstStyle/>
                    <a:p>
                      <a:pPr marL="0" lvl="0" indent="0" algn="ctr" rtl="0">
                        <a:spcBef>
                          <a:spcPts val="0"/>
                        </a:spcBef>
                        <a:spcAft>
                          <a:spcPts val="0"/>
                        </a:spcAft>
                        <a:buNone/>
                      </a:pPr>
                      <a:r>
                        <a:rPr lang="en" b="1">
                          <a:latin typeface="Roboto"/>
                          <a:ea typeface="Roboto"/>
                          <a:cs typeface="Roboto"/>
                          <a:sym typeface="Roboto"/>
                        </a:rPr>
                        <a:t># meeting GPA Goal</a:t>
                      </a:r>
                      <a:endParaRPr b="1">
                        <a:latin typeface="Roboto"/>
                        <a:ea typeface="Roboto"/>
                        <a:cs typeface="Roboto"/>
                        <a:sym typeface="Roboto"/>
                      </a:endParaRPr>
                    </a:p>
                  </a:txBody>
                  <a:tcPr marL="91425" marR="91425" marT="91425" marB="91425">
                    <a:solidFill>
                      <a:srgbClr val="CFE2F3"/>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 meeting Attn Goal</a:t>
                      </a:r>
                      <a:endParaRPr b="1">
                        <a:latin typeface="Roboto"/>
                        <a:ea typeface="Roboto"/>
                        <a:cs typeface="Roboto"/>
                        <a:sym typeface="Roboto"/>
                      </a:endParaRPr>
                    </a:p>
                  </a:txBody>
                  <a:tcPr marL="91425" marR="91425" marT="91425" marB="91425">
                    <a:solidFill>
                      <a:srgbClr val="CFE2F3"/>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 meeting HW Goal</a:t>
                      </a:r>
                      <a:endParaRPr b="1">
                        <a:latin typeface="Roboto"/>
                        <a:ea typeface="Roboto"/>
                        <a:cs typeface="Roboto"/>
                        <a:sym typeface="Roboto"/>
                      </a:endParaRPr>
                    </a:p>
                  </a:txBody>
                  <a:tcPr marL="91425" marR="91425" marT="91425" marB="91425">
                    <a:solidFill>
                      <a:srgbClr val="CFE2F3"/>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 meeting SI Goal</a:t>
                      </a:r>
                      <a:endParaRPr b="1">
                        <a:latin typeface="Roboto"/>
                        <a:ea typeface="Roboto"/>
                        <a:cs typeface="Roboto"/>
                        <a:sym typeface="Roboto"/>
                      </a:endParaRPr>
                    </a:p>
                  </a:txBody>
                  <a:tcPr marL="91425" marR="91425" marT="91425" marB="91425">
                    <a:solidFill>
                      <a:srgbClr val="CFE2F3"/>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 meeting 6/8 goal</a:t>
                      </a:r>
                      <a:endParaRPr b="1">
                        <a:latin typeface="Roboto"/>
                        <a:ea typeface="Roboto"/>
                        <a:cs typeface="Roboto"/>
                        <a:sym typeface="Roboto"/>
                      </a:endParaRPr>
                    </a:p>
                  </a:txBody>
                  <a:tcPr marL="91425" marR="91425" marT="91425" marB="91425">
                    <a:solidFill>
                      <a:srgbClr val="CFE2F3"/>
                    </a:solidFill>
                  </a:tcPr>
                </a:tc>
                <a:extLst>
                  <a:ext uri="{0D108BD9-81ED-4DB2-BD59-A6C34878D82A}">
                    <a16:rowId xmlns:a16="http://schemas.microsoft.com/office/drawing/2014/main" val="10000"/>
                  </a:ext>
                </a:extLst>
              </a:tr>
              <a:tr h="614650">
                <a:tc>
                  <a:txBody>
                    <a:bodyPr/>
                    <a:lstStyle/>
                    <a:p>
                      <a:pPr marL="0" lvl="0" indent="0" algn="ctr" rtl="0">
                        <a:spcBef>
                          <a:spcPts val="0"/>
                        </a:spcBef>
                        <a:spcAft>
                          <a:spcPts val="0"/>
                        </a:spcAft>
                        <a:buNone/>
                      </a:pPr>
                      <a:r>
                        <a:rPr lang="en" b="1">
                          <a:latin typeface="Roboto"/>
                          <a:ea typeface="Roboto"/>
                          <a:cs typeface="Roboto"/>
                          <a:sym typeface="Roboto"/>
                        </a:rPr>
                        <a:t>Grade 9</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4</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3</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1</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6</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2</a:t>
                      </a:r>
                      <a:endParaRPr sz="3000" b="1">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614650">
                <a:tc>
                  <a:txBody>
                    <a:bodyPr/>
                    <a:lstStyle/>
                    <a:p>
                      <a:pPr marL="0" lvl="0" indent="0" algn="ctr" rtl="0">
                        <a:spcBef>
                          <a:spcPts val="0"/>
                        </a:spcBef>
                        <a:spcAft>
                          <a:spcPts val="0"/>
                        </a:spcAft>
                        <a:buNone/>
                      </a:pPr>
                      <a:r>
                        <a:rPr lang="en" b="1">
                          <a:latin typeface="Roboto"/>
                          <a:ea typeface="Roboto"/>
                          <a:cs typeface="Roboto"/>
                          <a:sym typeface="Roboto"/>
                        </a:rPr>
                        <a:t>Grade 10</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3</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4</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0</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6</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2</a:t>
                      </a:r>
                      <a:endParaRPr sz="3000" b="1">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614650">
                <a:tc>
                  <a:txBody>
                    <a:bodyPr/>
                    <a:lstStyle/>
                    <a:p>
                      <a:pPr marL="0" lvl="0" indent="0" algn="ctr" rtl="0">
                        <a:spcBef>
                          <a:spcPts val="0"/>
                        </a:spcBef>
                        <a:spcAft>
                          <a:spcPts val="0"/>
                        </a:spcAft>
                        <a:buNone/>
                      </a:pPr>
                      <a:r>
                        <a:rPr lang="en" b="1">
                          <a:latin typeface="Roboto"/>
                          <a:ea typeface="Roboto"/>
                          <a:cs typeface="Roboto"/>
                          <a:sym typeface="Roboto"/>
                        </a:rPr>
                        <a:t>Grade 11</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1</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1</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0</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5</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1</a:t>
                      </a:r>
                      <a:endParaRPr sz="3000" b="1">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r h="614650">
                <a:tc>
                  <a:txBody>
                    <a:bodyPr/>
                    <a:lstStyle/>
                    <a:p>
                      <a:pPr marL="0" lvl="0" indent="0" algn="ctr" rtl="0">
                        <a:spcBef>
                          <a:spcPts val="0"/>
                        </a:spcBef>
                        <a:spcAft>
                          <a:spcPts val="0"/>
                        </a:spcAft>
                        <a:buNone/>
                      </a:pPr>
                      <a:r>
                        <a:rPr lang="en" b="1">
                          <a:latin typeface="Roboto"/>
                          <a:ea typeface="Roboto"/>
                          <a:cs typeface="Roboto"/>
                          <a:sym typeface="Roboto"/>
                        </a:rPr>
                        <a:t>TOTAL</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8/23</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8/23</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1/23</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17/23</a:t>
                      </a:r>
                      <a:endParaRPr sz="3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3000" b="1">
                          <a:latin typeface="Roboto"/>
                          <a:ea typeface="Roboto"/>
                          <a:cs typeface="Roboto"/>
                          <a:sym typeface="Roboto"/>
                        </a:rPr>
                        <a:t>5/23</a:t>
                      </a:r>
                      <a:endParaRPr sz="3000" b="1">
                        <a:latin typeface="Roboto"/>
                        <a:ea typeface="Roboto"/>
                        <a:cs typeface="Roboto"/>
                        <a:sym typeface="Roboto"/>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Chronic Absenteeism </a:t>
            </a:r>
            <a:endParaRPr sz="3020" b="1">
              <a:solidFill>
                <a:srgbClr val="CC0000"/>
              </a:solidFill>
              <a:latin typeface="Oswald"/>
              <a:ea typeface="Oswald"/>
              <a:cs typeface="Oswald"/>
              <a:sym typeface="Oswald"/>
            </a:endParaRPr>
          </a:p>
        </p:txBody>
      </p:sp>
      <p:pic>
        <p:nvPicPr>
          <p:cNvPr id="333" name="Google Shape;333;p43"/>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334" name="Google Shape;334;p43"/>
          <p:cNvGraphicFramePr/>
          <p:nvPr/>
        </p:nvGraphicFramePr>
        <p:xfrm>
          <a:off x="58250" y="1696713"/>
          <a:ext cx="3000000" cy="3000000"/>
        </p:xfrm>
        <a:graphic>
          <a:graphicData uri="http://schemas.openxmlformats.org/drawingml/2006/table">
            <a:tbl>
              <a:tblPr>
                <a:noFill/>
                <a:tableStyleId>{91407ECC-50DE-433E-8E6B-1A41FE3E1E7F}</a:tableStyleId>
              </a:tblPr>
              <a:tblGrid>
                <a:gridCol w="736200">
                  <a:extLst>
                    <a:ext uri="{9D8B030D-6E8A-4147-A177-3AD203B41FA5}">
                      <a16:colId xmlns:a16="http://schemas.microsoft.com/office/drawing/2014/main" val="20000"/>
                    </a:ext>
                  </a:extLst>
                </a:gridCol>
                <a:gridCol w="858625">
                  <a:extLst>
                    <a:ext uri="{9D8B030D-6E8A-4147-A177-3AD203B41FA5}">
                      <a16:colId xmlns:a16="http://schemas.microsoft.com/office/drawing/2014/main" val="20001"/>
                    </a:ext>
                  </a:extLst>
                </a:gridCol>
                <a:gridCol w="858625">
                  <a:extLst>
                    <a:ext uri="{9D8B030D-6E8A-4147-A177-3AD203B41FA5}">
                      <a16:colId xmlns:a16="http://schemas.microsoft.com/office/drawing/2014/main" val="20002"/>
                    </a:ext>
                  </a:extLst>
                </a:gridCol>
                <a:gridCol w="858625">
                  <a:extLst>
                    <a:ext uri="{9D8B030D-6E8A-4147-A177-3AD203B41FA5}">
                      <a16:colId xmlns:a16="http://schemas.microsoft.com/office/drawing/2014/main" val="20003"/>
                    </a:ext>
                  </a:extLst>
                </a:gridCol>
                <a:gridCol w="858625">
                  <a:extLst>
                    <a:ext uri="{9D8B030D-6E8A-4147-A177-3AD203B41FA5}">
                      <a16:colId xmlns:a16="http://schemas.microsoft.com/office/drawing/2014/main" val="20004"/>
                    </a:ext>
                  </a:extLst>
                </a:gridCol>
                <a:gridCol w="858625">
                  <a:extLst>
                    <a:ext uri="{9D8B030D-6E8A-4147-A177-3AD203B41FA5}">
                      <a16:colId xmlns:a16="http://schemas.microsoft.com/office/drawing/2014/main" val="20005"/>
                    </a:ext>
                  </a:extLst>
                </a:gridCol>
                <a:gridCol w="858625">
                  <a:extLst>
                    <a:ext uri="{9D8B030D-6E8A-4147-A177-3AD203B41FA5}">
                      <a16:colId xmlns:a16="http://schemas.microsoft.com/office/drawing/2014/main" val="20006"/>
                    </a:ext>
                  </a:extLst>
                </a:gridCol>
                <a:gridCol w="1284275">
                  <a:extLst>
                    <a:ext uri="{9D8B030D-6E8A-4147-A177-3AD203B41FA5}">
                      <a16:colId xmlns:a16="http://schemas.microsoft.com/office/drawing/2014/main" val="20007"/>
                    </a:ext>
                  </a:extLst>
                </a:gridCol>
                <a:gridCol w="929350">
                  <a:extLst>
                    <a:ext uri="{9D8B030D-6E8A-4147-A177-3AD203B41FA5}">
                      <a16:colId xmlns:a16="http://schemas.microsoft.com/office/drawing/2014/main" val="20008"/>
                    </a:ext>
                  </a:extLst>
                </a:gridCol>
                <a:gridCol w="929350">
                  <a:extLst>
                    <a:ext uri="{9D8B030D-6E8A-4147-A177-3AD203B41FA5}">
                      <a16:colId xmlns:a16="http://schemas.microsoft.com/office/drawing/2014/main" val="20009"/>
                    </a:ext>
                  </a:extLst>
                </a:gridCol>
              </a:tblGrid>
              <a:tr h="590950">
                <a:tc>
                  <a:txBody>
                    <a:bodyPr/>
                    <a:lstStyle/>
                    <a:p>
                      <a:pPr marL="0" lvl="0" indent="0" algn="ctr" rtl="0">
                        <a:spcBef>
                          <a:spcPts val="0"/>
                        </a:spcBef>
                        <a:spcAft>
                          <a:spcPts val="0"/>
                        </a:spcAft>
                        <a:buNone/>
                      </a:pP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Aug %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Aug #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Sept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Sept #</a:t>
                      </a:r>
                      <a:endParaRPr b="1">
                        <a:latin typeface="Roboto"/>
                        <a:ea typeface="Roboto"/>
                        <a:cs typeface="Roboto"/>
                        <a:sym typeface="Roboto"/>
                      </a:endParaRPr>
                    </a:p>
                    <a:p>
                      <a:pPr marL="0" lvl="0" indent="0" algn="ctr" rtl="0">
                        <a:spcBef>
                          <a:spcPts val="0"/>
                        </a:spcBef>
                        <a:spcAft>
                          <a:spcPts val="0"/>
                        </a:spcAft>
                        <a:buNone/>
                      </a:pPr>
                      <a:r>
                        <a:rPr lang="en" b="1">
                          <a:latin typeface="Roboto"/>
                          <a:ea typeface="Roboto"/>
                          <a:cs typeface="Roboto"/>
                          <a:sym typeface="Roboto"/>
                        </a:rPr>
                        <a:t>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Oct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Oct #</a:t>
                      </a:r>
                      <a:endParaRPr b="1">
                        <a:latin typeface="Roboto"/>
                        <a:ea typeface="Roboto"/>
                        <a:cs typeface="Roboto"/>
                        <a:sym typeface="Robot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Roboto"/>
                          <a:ea typeface="Roboto"/>
                          <a:cs typeface="Roboto"/>
                          <a:sym typeface="Roboto"/>
                        </a:rPr>
                        <a:t>YTD % </a:t>
                      </a:r>
                      <a:endParaRPr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b="1">
                          <a:latin typeface="Roboto"/>
                          <a:ea typeface="Roboto"/>
                          <a:cs typeface="Roboto"/>
                          <a:sym typeface="Roboto"/>
                        </a:rPr>
                        <a:t>YTD # </a:t>
                      </a:r>
                      <a:endParaRPr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b="1">
                          <a:latin typeface="Roboto"/>
                          <a:ea typeface="Roboto"/>
                          <a:cs typeface="Roboto"/>
                          <a:sym typeface="Roboto"/>
                        </a:rPr>
                        <a:t>&lt; 70% ADA</a:t>
                      </a:r>
                      <a:endParaRPr b="1">
                        <a:latin typeface="Roboto"/>
                        <a:ea typeface="Roboto"/>
                        <a:cs typeface="Roboto"/>
                        <a:sym typeface="Roboto"/>
                      </a:endParaRPr>
                    </a:p>
                  </a:txBody>
                  <a:tcPr marL="91425" marR="91425" marT="91425" marB="91425">
                    <a:solidFill>
                      <a:srgbClr val="CFE2F3"/>
                    </a:solidFill>
                  </a:tcPr>
                </a:tc>
                <a:extLst>
                  <a:ext uri="{0D108BD9-81ED-4DB2-BD59-A6C34878D82A}">
                    <a16:rowId xmlns:a16="http://schemas.microsoft.com/office/drawing/2014/main" val="10000"/>
                  </a:ext>
                </a:extLst>
              </a:tr>
              <a:tr h="612400">
                <a:tc>
                  <a:txBody>
                    <a:bodyPr/>
                    <a:lstStyle/>
                    <a:p>
                      <a:pPr marL="0" lvl="0" indent="0" algn="ctr" rtl="0">
                        <a:spcBef>
                          <a:spcPts val="0"/>
                        </a:spcBef>
                        <a:spcAft>
                          <a:spcPts val="0"/>
                        </a:spcAft>
                        <a:buNone/>
                      </a:pPr>
                      <a:r>
                        <a:rPr lang="en" b="1">
                          <a:latin typeface="Roboto"/>
                          <a:ea typeface="Roboto"/>
                          <a:cs typeface="Roboto"/>
                          <a:sym typeface="Roboto"/>
                        </a:rPr>
                        <a:t>Grade 9</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9%</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9/91</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38%</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35/91</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7%</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7/91</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b="1">
                          <a:latin typeface="Roboto"/>
                          <a:ea typeface="Roboto"/>
                          <a:cs typeface="Roboto"/>
                          <a:sym typeface="Roboto"/>
                        </a:rPr>
                        <a:t>18%</a:t>
                      </a:r>
                      <a:endParaRPr sz="1900"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sz="1900" b="1">
                          <a:latin typeface="Roboto"/>
                          <a:ea typeface="Roboto"/>
                          <a:cs typeface="Roboto"/>
                          <a:sym typeface="Roboto"/>
                        </a:rPr>
                        <a:t>17/91</a:t>
                      </a:r>
                      <a:endParaRPr sz="1900" b="1">
                        <a:latin typeface="Roboto"/>
                        <a:ea typeface="Roboto"/>
                        <a:cs typeface="Roboto"/>
                        <a:sym typeface="Roboto"/>
                      </a:endParaRPr>
                    </a:p>
                  </a:txBody>
                  <a:tcPr marL="91425" marR="91425" marT="91425" marB="91425">
                    <a:solidFill>
                      <a:srgbClr val="FFF2CC"/>
                    </a:solidFill>
                  </a:tcPr>
                </a:tc>
                <a:tc rowSpan="4">
                  <a:txBody>
                    <a:bodyPr/>
                    <a:lstStyle/>
                    <a:p>
                      <a:pPr marL="0" lvl="0" indent="0" algn="ctr" rtl="0">
                        <a:spcBef>
                          <a:spcPts val="0"/>
                        </a:spcBef>
                        <a:spcAft>
                          <a:spcPts val="0"/>
                        </a:spcAft>
                        <a:buNone/>
                      </a:pPr>
                      <a:r>
                        <a:rPr lang="en" sz="1900" b="1">
                          <a:latin typeface="Roboto"/>
                          <a:ea typeface="Roboto"/>
                          <a:cs typeface="Roboto"/>
                          <a:sym typeface="Roboto"/>
                        </a:rPr>
                        <a:t>4/225</a:t>
                      </a:r>
                      <a:endParaRPr sz="1900" b="1">
                        <a:latin typeface="Roboto"/>
                        <a:ea typeface="Roboto"/>
                        <a:cs typeface="Roboto"/>
                        <a:sym typeface="Roboto"/>
                      </a:endParaRPr>
                    </a:p>
                    <a:p>
                      <a:pPr marL="0" lvl="0" indent="0" algn="ctr" rtl="0">
                        <a:spcBef>
                          <a:spcPts val="0"/>
                        </a:spcBef>
                        <a:spcAft>
                          <a:spcPts val="0"/>
                        </a:spcAft>
                        <a:buNone/>
                      </a:pPr>
                      <a:endParaRPr sz="1900" b="1">
                        <a:latin typeface="Roboto"/>
                        <a:ea typeface="Roboto"/>
                        <a:cs typeface="Roboto"/>
                        <a:sym typeface="Roboto"/>
                      </a:endParaRPr>
                    </a:p>
                    <a:p>
                      <a:pPr marL="0" lvl="0" indent="0" algn="ctr" rtl="0">
                        <a:spcBef>
                          <a:spcPts val="0"/>
                        </a:spcBef>
                        <a:spcAft>
                          <a:spcPts val="0"/>
                        </a:spcAft>
                        <a:buNone/>
                      </a:pPr>
                      <a:r>
                        <a:rPr lang="en" sz="1600" b="1">
                          <a:latin typeface="Roboto"/>
                          <a:ea typeface="Roboto"/>
                          <a:cs typeface="Roboto"/>
                          <a:sym typeface="Roboto"/>
                        </a:rPr>
                        <a:t>Josten, Jahmir, Joniell, Luis</a:t>
                      </a:r>
                      <a:endParaRPr sz="1600" b="1">
                        <a:latin typeface="Roboto"/>
                        <a:ea typeface="Roboto"/>
                        <a:cs typeface="Roboto"/>
                        <a:sym typeface="Roboto"/>
                      </a:endParaRPr>
                    </a:p>
                  </a:txBody>
                  <a:tcPr marL="91425" marR="91425" marT="91425" marB="91425">
                    <a:solidFill>
                      <a:srgbClr val="CFE2F3"/>
                    </a:solidFill>
                  </a:tcPr>
                </a:tc>
                <a:extLst>
                  <a:ext uri="{0D108BD9-81ED-4DB2-BD59-A6C34878D82A}">
                    <a16:rowId xmlns:a16="http://schemas.microsoft.com/office/drawing/2014/main" val="10001"/>
                  </a:ext>
                </a:extLst>
              </a:tr>
              <a:tr h="612400">
                <a:tc>
                  <a:txBody>
                    <a:bodyPr/>
                    <a:lstStyle/>
                    <a:p>
                      <a:pPr marL="0" lvl="0" indent="0" algn="ctr" rtl="0">
                        <a:spcBef>
                          <a:spcPts val="0"/>
                        </a:spcBef>
                        <a:spcAft>
                          <a:spcPts val="0"/>
                        </a:spcAft>
                        <a:buNone/>
                      </a:pPr>
                      <a:r>
                        <a:rPr lang="en" b="1">
                          <a:latin typeface="Roboto"/>
                          <a:ea typeface="Roboto"/>
                          <a:cs typeface="Roboto"/>
                          <a:sym typeface="Roboto"/>
                        </a:rPr>
                        <a:t>Grade 10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4%</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3/66</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31%</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21/66</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9%</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6/66</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b="1">
                          <a:latin typeface="Roboto"/>
                          <a:ea typeface="Roboto"/>
                          <a:cs typeface="Roboto"/>
                          <a:sym typeface="Roboto"/>
                        </a:rPr>
                        <a:t>10%</a:t>
                      </a:r>
                      <a:endParaRPr sz="1900"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sz="1900" b="1">
                          <a:latin typeface="Roboto"/>
                          <a:ea typeface="Roboto"/>
                          <a:cs typeface="Roboto"/>
                          <a:sym typeface="Roboto"/>
                        </a:rPr>
                        <a:t>7/66</a:t>
                      </a:r>
                      <a:endParaRPr sz="1900" b="1">
                        <a:latin typeface="Roboto"/>
                        <a:ea typeface="Roboto"/>
                        <a:cs typeface="Roboto"/>
                        <a:sym typeface="Roboto"/>
                      </a:endParaRPr>
                    </a:p>
                  </a:txBody>
                  <a:tcPr marL="91425" marR="91425" marT="91425" marB="91425">
                    <a:solidFill>
                      <a:srgbClr val="FFF2CC"/>
                    </a:solidFill>
                  </a:tcPr>
                </a:tc>
                <a:tc vMerge="1">
                  <a:txBody>
                    <a:bodyPr/>
                    <a:lstStyle/>
                    <a:p>
                      <a:endParaRPr lang="en-US"/>
                    </a:p>
                  </a:txBody>
                  <a:tcPr/>
                </a:tc>
                <a:extLst>
                  <a:ext uri="{0D108BD9-81ED-4DB2-BD59-A6C34878D82A}">
                    <a16:rowId xmlns:a16="http://schemas.microsoft.com/office/drawing/2014/main" val="10002"/>
                  </a:ext>
                </a:extLst>
              </a:tr>
              <a:tr h="612400">
                <a:tc>
                  <a:txBody>
                    <a:bodyPr/>
                    <a:lstStyle/>
                    <a:p>
                      <a:pPr marL="0" lvl="0" indent="0" algn="ctr" rtl="0">
                        <a:spcBef>
                          <a:spcPts val="0"/>
                        </a:spcBef>
                        <a:spcAft>
                          <a:spcPts val="0"/>
                        </a:spcAft>
                        <a:buNone/>
                      </a:pPr>
                      <a:r>
                        <a:rPr lang="en" b="1">
                          <a:latin typeface="Roboto"/>
                          <a:ea typeface="Roboto"/>
                          <a:cs typeface="Roboto"/>
                          <a:sym typeface="Roboto"/>
                        </a:rPr>
                        <a:t>Grade 11</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10%</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7/68</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30%</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21/68</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5%</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4/68</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b="1">
                          <a:latin typeface="Roboto"/>
                          <a:ea typeface="Roboto"/>
                          <a:cs typeface="Roboto"/>
                          <a:sym typeface="Roboto"/>
                        </a:rPr>
                        <a:t>11%</a:t>
                      </a:r>
                      <a:endParaRPr sz="1900" b="1">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sz="1900" b="1">
                          <a:latin typeface="Roboto"/>
                          <a:ea typeface="Roboto"/>
                          <a:cs typeface="Roboto"/>
                          <a:sym typeface="Roboto"/>
                        </a:rPr>
                        <a:t>8/68</a:t>
                      </a:r>
                      <a:endParaRPr sz="1900" b="1">
                        <a:latin typeface="Roboto"/>
                        <a:ea typeface="Roboto"/>
                        <a:cs typeface="Roboto"/>
                        <a:sym typeface="Roboto"/>
                      </a:endParaRPr>
                    </a:p>
                  </a:txBody>
                  <a:tcPr marL="91425" marR="91425" marT="91425" marB="91425">
                    <a:solidFill>
                      <a:srgbClr val="FFF2CC"/>
                    </a:solidFill>
                  </a:tcPr>
                </a:tc>
                <a:tc vMerge="1">
                  <a:txBody>
                    <a:bodyPr/>
                    <a:lstStyle/>
                    <a:p>
                      <a:endParaRPr lang="en-US"/>
                    </a:p>
                  </a:txBody>
                  <a:tcPr/>
                </a:tc>
                <a:extLst>
                  <a:ext uri="{0D108BD9-81ED-4DB2-BD59-A6C34878D82A}">
                    <a16:rowId xmlns:a16="http://schemas.microsoft.com/office/drawing/2014/main" val="10003"/>
                  </a:ext>
                </a:extLst>
              </a:tr>
              <a:tr h="744775">
                <a:tc>
                  <a:txBody>
                    <a:bodyPr/>
                    <a:lstStyle/>
                    <a:p>
                      <a:pPr marL="0" lvl="0" indent="0" algn="ctr" rtl="0">
                        <a:spcBef>
                          <a:spcPts val="0"/>
                        </a:spcBef>
                        <a:spcAft>
                          <a:spcPts val="0"/>
                        </a:spcAft>
                        <a:buNone/>
                      </a:pPr>
                      <a:r>
                        <a:rPr lang="en" b="1">
                          <a:latin typeface="Roboto"/>
                          <a:ea typeface="Roboto"/>
                          <a:cs typeface="Roboto"/>
                          <a:sym typeface="Roboto"/>
                        </a:rPr>
                        <a:t>Total</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8%</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19/ 225</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34%</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77/ 225</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7.5%</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a:latin typeface="Roboto"/>
                          <a:ea typeface="Roboto"/>
                          <a:cs typeface="Roboto"/>
                          <a:sym typeface="Roboto"/>
                        </a:rPr>
                        <a:t>17/ 225</a:t>
                      </a:r>
                      <a:endParaRPr sz="19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1900" b="1">
                          <a:solidFill>
                            <a:srgbClr val="FF0000"/>
                          </a:solidFill>
                          <a:latin typeface="Roboto"/>
                          <a:ea typeface="Roboto"/>
                          <a:cs typeface="Roboto"/>
                          <a:sym typeface="Roboto"/>
                        </a:rPr>
                        <a:t>14%</a:t>
                      </a:r>
                      <a:endParaRPr sz="1900" b="1">
                        <a:solidFill>
                          <a:srgbClr val="FF0000"/>
                        </a:solidFill>
                        <a:latin typeface="Roboto"/>
                        <a:ea typeface="Roboto"/>
                        <a:cs typeface="Roboto"/>
                        <a:sym typeface="Roboto"/>
                      </a:endParaRPr>
                    </a:p>
                  </a:txBody>
                  <a:tcPr marL="91425" marR="91425" marT="91425" marB="91425">
                    <a:solidFill>
                      <a:srgbClr val="FFF2CC"/>
                    </a:solidFill>
                  </a:tcPr>
                </a:tc>
                <a:tc>
                  <a:txBody>
                    <a:bodyPr/>
                    <a:lstStyle/>
                    <a:p>
                      <a:pPr marL="0" lvl="0" indent="0" algn="ctr" rtl="0">
                        <a:spcBef>
                          <a:spcPts val="0"/>
                        </a:spcBef>
                        <a:spcAft>
                          <a:spcPts val="0"/>
                        </a:spcAft>
                        <a:buNone/>
                      </a:pPr>
                      <a:r>
                        <a:rPr lang="en" sz="1900" b="1">
                          <a:solidFill>
                            <a:srgbClr val="FF0000"/>
                          </a:solidFill>
                          <a:latin typeface="Roboto"/>
                          <a:ea typeface="Roboto"/>
                          <a:cs typeface="Roboto"/>
                          <a:sym typeface="Roboto"/>
                        </a:rPr>
                        <a:t>32/ 225</a:t>
                      </a:r>
                      <a:endParaRPr sz="1900" b="1">
                        <a:solidFill>
                          <a:srgbClr val="FF0000"/>
                        </a:solidFill>
                        <a:latin typeface="Roboto"/>
                        <a:ea typeface="Roboto"/>
                        <a:cs typeface="Roboto"/>
                        <a:sym typeface="Roboto"/>
                      </a:endParaRPr>
                    </a:p>
                  </a:txBody>
                  <a:tcPr marL="91425" marR="91425" marT="91425" marB="91425">
                    <a:solidFill>
                      <a:srgbClr val="FFF2CC"/>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335" name="Google Shape;335;p43"/>
          <p:cNvSpPr/>
          <p:nvPr/>
        </p:nvSpPr>
        <p:spPr>
          <a:xfrm>
            <a:off x="311700" y="10177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swald"/>
                <a:ea typeface="Oswald"/>
                <a:cs typeface="Oswald"/>
                <a:sym typeface="Oswald"/>
              </a:rPr>
              <a:t>GOAL = Less than 7.5% (17 students) </a:t>
            </a:r>
            <a:endParaRPr sz="2000" b="1">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cxnSp>
        <p:nvCxnSpPr>
          <p:cNvPr id="83" name="Google Shape;83;p17"/>
          <p:cNvCxnSpPr/>
          <p:nvPr/>
        </p:nvCxnSpPr>
        <p:spPr>
          <a:xfrm flipH="1">
            <a:off x="911269" y="169340"/>
            <a:ext cx="2700" cy="742200"/>
          </a:xfrm>
          <a:prstGeom prst="straightConnector1">
            <a:avLst/>
          </a:prstGeom>
          <a:noFill/>
          <a:ln w="12700" cap="flat" cmpd="sng">
            <a:solidFill>
              <a:srgbClr val="A5A5A5"/>
            </a:solidFill>
            <a:prstDash val="solid"/>
            <a:miter lim="800000"/>
            <a:headEnd type="none" w="sm" len="sm"/>
            <a:tailEnd type="none" w="sm" len="sm"/>
          </a:ln>
        </p:spPr>
      </p:cxnSp>
      <p:sp>
        <p:nvSpPr>
          <p:cNvPr id="84" name="Google Shape;84;p17"/>
          <p:cNvSpPr txBox="1">
            <a:spLocks noGrp="1"/>
          </p:cNvSpPr>
          <p:nvPr>
            <p:ph type="sldNum" idx="12"/>
          </p:nvPr>
        </p:nvSpPr>
        <p:spPr>
          <a:xfrm>
            <a:off x="8472458" y="4663217"/>
            <a:ext cx="548700" cy="393600"/>
          </a:xfrm>
          <a:prstGeom prst="rect">
            <a:avLst/>
          </a:prstGeom>
          <a:noFill/>
          <a:ln>
            <a:noFill/>
          </a:ln>
        </p:spPr>
        <p:txBody>
          <a:bodyPr spcFirstLastPara="1" wrap="square" lIns="48200" tIns="24100" rIns="48200" bIns="24100" anchor="t" anchorCtr="0">
            <a:normAutofit/>
          </a:bodyPr>
          <a:lstStyle/>
          <a:p>
            <a:pPr marL="0" lvl="0" indent="0" algn="r" rtl="0">
              <a:spcBef>
                <a:spcPts val="0"/>
              </a:spcBef>
              <a:spcAft>
                <a:spcPts val="0"/>
              </a:spcAft>
              <a:buNone/>
            </a:pPr>
            <a:fld id="{00000000-1234-1234-1234-123412341234}" type="slidenum">
              <a:rPr lang="en"/>
              <a:t>3</a:t>
            </a:fld>
            <a:endParaRPr/>
          </a:p>
        </p:txBody>
      </p:sp>
      <p:sp>
        <p:nvSpPr>
          <p:cNvPr id="85" name="Google Shape;85;p17"/>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sp>
        <p:nvSpPr>
          <p:cNvPr id="86" name="Google Shape;86;p17"/>
          <p:cNvSpPr txBox="1"/>
          <p:nvPr/>
        </p:nvSpPr>
        <p:spPr>
          <a:xfrm>
            <a:off x="406081" y="1219325"/>
            <a:ext cx="8465400" cy="461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endParaRPr sz="2100" i="1" u="sng">
              <a:latin typeface="Oswald"/>
              <a:ea typeface="Oswald"/>
              <a:cs typeface="Oswald"/>
              <a:sym typeface="Oswald"/>
            </a:endParaRPr>
          </a:p>
        </p:txBody>
      </p:sp>
      <p:pic>
        <p:nvPicPr>
          <p:cNvPr id="87" name="Google Shape;87;p17"/>
          <p:cNvPicPr preferRelativeResize="0"/>
          <p:nvPr/>
        </p:nvPicPr>
        <p:blipFill>
          <a:blip r:embed="rId3">
            <a:alphaModFix/>
          </a:blip>
          <a:stretch>
            <a:fillRect/>
          </a:stretch>
        </p:blipFill>
        <p:spPr>
          <a:xfrm>
            <a:off x="79394" y="58775"/>
            <a:ext cx="771975" cy="898725"/>
          </a:xfrm>
          <a:prstGeom prst="rect">
            <a:avLst/>
          </a:prstGeom>
          <a:noFill/>
          <a:ln>
            <a:noFill/>
          </a:ln>
        </p:spPr>
      </p:pic>
      <p:pic>
        <p:nvPicPr>
          <p:cNvPr id="88" name="Google Shape;88;p17"/>
          <p:cNvPicPr preferRelativeResize="0"/>
          <p:nvPr/>
        </p:nvPicPr>
        <p:blipFill>
          <a:blip r:embed="rId4">
            <a:alphaModFix/>
          </a:blip>
          <a:stretch>
            <a:fillRect/>
          </a:stretch>
        </p:blipFill>
        <p:spPr>
          <a:xfrm>
            <a:off x="1077275" y="111913"/>
            <a:ext cx="4295775" cy="2676525"/>
          </a:xfrm>
          <a:prstGeom prst="rect">
            <a:avLst/>
          </a:prstGeom>
          <a:noFill/>
          <a:ln>
            <a:noFill/>
          </a:ln>
        </p:spPr>
      </p:pic>
      <p:pic>
        <p:nvPicPr>
          <p:cNvPr id="89" name="Google Shape;89;p17"/>
          <p:cNvPicPr preferRelativeResize="0"/>
          <p:nvPr/>
        </p:nvPicPr>
        <p:blipFill rotWithShape="1">
          <a:blip r:embed="rId5">
            <a:alphaModFix/>
          </a:blip>
          <a:srcRect l="17338" t="22128" r="19657" b="22989"/>
          <a:stretch/>
        </p:blipFill>
        <p:spPr>
          <a:xfrm>
            <a:off x="5892825" y="1316375"/>
            <a:ext cx="2489175" cy="2888825"/>
          </a:xfrm>
          <a:prstGeom prst="rect">
            <a:avLst/>
          </a:prstGeom>
          <a:noFill/>
          <a:ln>
            <a:noFill/>
          </a:ln>
        </p:spPr>
      </p:pic>
      <p:pic>
        <p:nvPicPr>
          <p:cNvPr id="90" name="Google Shape;90;p17"/>
          <p:cNvPicPr preferRelativeResize="0"/>
          <p:nvPr/>
        </p:nvPicPr>
        <p:blipFill>
          <a:blip r:embed="rId6">
            <a:alphaModFix/>
          </a:blip>
          <a:stretch>
            <a:fillRect/>
          </a:stretch>
        </p:blipFill>
        <p:spPr>
          <a:xfrm>
            <a:off x="1377050" y="2948713"/>
            <a:ext cx="3295650" cy="1714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ADA </a:t>
            </a:r>
            <a:endParaRPr sz="3020" b="1">
              <a:solidFill>
                <a:srgbClr val="CC0000"/>
              </a:solidFill>
              <a:latin typeface="Oswald"/>
              <a:ea typeface="Oswald"/>
              <a:cs typeface="Oswald"/>
              <a:sym typeface="Oswald"/>
            </a:endParaRPr>
          </a:p>
        </p:txBody>
      </p:sp>
      <p:pic>
        <p:nvPicPr>
          <p:cNvPr id="341" name="Google Shape;341;p44"/>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342" name="Google Shape;342;p44"/>
          <p:cNvGraphicFramePr/>
          <p:nvPr/>
        </p:nvGraphicFramePr>
        <p:xfrm>
          <a:off x="311700" y="1757488"/>
          <a:ext cx="3000000" cy="3000000"/>
        </p:xfrm>
        <a:graphic>
          <a:graphicData uri="http://schemas.openxmlformats.org/drawingml/2006/table">
            <a:tbl>
              <a:tblPr>
                <a:noFill/>
                <a:tableStyleId>{91407ECC-50DE-433E-8E6B-1A41FE3E1E7F}</a:tableStyleId>
              </a:tblPr>
              <a:tblGrid>
                <a:gridCol w="1252200">
                  <a:extLst>
                    <a:ext uri="{9D8B030D-6E8A-4147-A177-3AD203B41FA5}">
                      <a16:colId xmlns:a16="http://schemas.microsoft.com/office/drawing/2014/main" val="20000"/>
                    </a:ext>
                  </a:extLst>
                </a:gridCol>
                <a:gridCol w="1252200">
                  <a:extLst>
                    <a:ext uri="{9D8B030D-6E8A-4147-A177-3AD203B41FA5}">
                      <a16:colId xmlns:a16="http://schemas.microsoft.com/office/drawing/2014/main" val="20001"/>
                    </a:ext>
                  </a:extLst>
                </a:gridCol>
                <a:gridCol w="1252200">
                  <a:extLst>
                    <a:ext uri="{9D8B030D-6E8A-4147-A177-3AD203B41FA5}">
                      <a16:colId xmlns:a16="http://schemas.microsoft.com/office/drawing/2014/main" val="20002"/>
                    </a:ext>
                  </a:extLst>
                </a:gridCol>
                <a:gridCol w="1252200">
                  <a:extLst>
                    <a:ext uri="{9D8B030D-6E8A-4147-A177-3AD203B41FA5}">
                      <a16:colId xmlns:a16="http://schemas.microsoft.com/office/drawing/2014/main" val="20003"/>
                    </a:ext>
                  </a:extLst>
                </a:gridCol>
                <a:gridCol w="1252200">
                  <a:extLst>
                    <a:ext uri="{9D8B030D-6E8A-4147-A177-3AD203B41FA5}">
                      <a16:colId xmlns:a16="http://schemas.microsoft.com/office/drawing/2014/main" val="20004"/>
                    </a:ext>
                  </a:extLst>
                </a:gridCol>
              </a:tblGrid>
              <a:tr h="814250">
                <a:tc>
                  <a:txBody>
                    <a:bodyPr/>
                    <a:lstStyle/>
                    <a:p>
                      <a:pPr marL="0" lvl="0" indent="0" algn="ctr" rtl="0">
                        <a:spcBef>
                          <a:spcPts val="0"/>
                        </a:spcBef>
                        <a:spcAft>
                          <a:spcPts val="0"/>
                        </a:spcAft>
                        <a:buNone/>
                      </a:pP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August</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September</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October</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YTD</a:t>
                      </a:r>
                      <a:endParaRPr b="1">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b="1">
                          <a:solidFill>
                            <a:schemeClr val="dk1"/>
                          </a:solidFill>
                          <a:latin typeface="Roboto"/>
                          <a:ea typeface="Roboto"/>
                          <a:cs typeface="Roboto"/>
                          <a:sym typeface="Roboto"/>
                        </a:rPr>
                        <a:t>(data is through 10/23)</a:t>
                      </a:r>
                      <a:endParaRPr b="1">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689850">
                <a:tc>
                  <a:txBody>
                    <a:bodyPr/>
                    <a:lstStyle/>
                    <a:p>
                      <a:pPr marL="0" lvl="0" indent="0" algn="ctr" rtl="0">
                        <a:spcBef>
                          <a:spcPts val="0"/>
                        </a:spcBef>
                        <a:spcAft>
                          <a:spcPts val="0"/>
                        </a:spcAft>
                        <a:buNone/>
                      </a:pPr>
                      <a:r>
                        <a:rPr lang="en" b="1">
                          <a:latin typeface="Roboto"/>
                          <a:ea typeface="Roboto"/>
                          <a:cs typeface="Roboto"/>
                          <a:sym typeface="Roboto"/>
                        </a:rPr>
                        <a:t>Grade 9</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98%</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92%</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96%</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b="1">
                          <a:latin typeface="Roboto"/>
                          <a:ea typeface="Roboto"/>
                          <a:cs typeface="Roboto"/>
                          <a:sym typeface="Roboto"/>
                        </a:rPr>
                        <a:t>94%</a:t>
                      </a:r>
                      <a:endParaRPr sz="3000" b="1">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1"/>
                  </a:ext>
                </a:extLst>
              </a:tr>
              <a:tr h="667750">
                <a:tc>
                  <a:txBody>
                    <a:bodyPr/>
                    <a:lstStyle/>
                    <a:p>
                      <a:pPr marL="0" lvl="0" indent="0" algn="ctr" rtl="0">
                        <a:spcBef>
                          <a:spcPts val="0"/>
                        </a:spcBef>
                        <a:spcAft>
                          <a:spcPts val="0"/>
                        </a:spcAft>
                        <a:buNone/>
                      </a:pPr>
                      <a:r>
                        <a:rPr lang="en" b="1">
                          <a:latin typeface="Roboto"/>
                          <a:ea typeface="Roboto"/>
                          <a:cs typeface="Roboto"/>
                          <a:sym typeface="Roboto"/>
                        </a:rPr>
                        <a:t>Grade 10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99%</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94%</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96%</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b="1">
                          <a:latin typeface="Roboto"/>
                          <a:ea typeface="Roboto"/>
                          <a:cs typeface="Roboto"/>
                          <a:sym typeface="Roboto"/>
                        </a:rPr>
                        <a:t>95%</a:t>
                      </a:r>
                      <a:endParaRPr sz="3000" b="1">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2"/>
                  </a:ext>
                </a:extLst>
              </a:tr>
              <a:tr h="667775">
                <a:tc>
                  <a:txBody>
                    <a:bodyPr/>
                    <a:lstStyle/>
                    <a:p>
                      <a:pPr marL="0" lvl="0" indent="0" algn="ctr" rtl="0">
                        <a:spcBef>
                          <a:spcPts val="0"/>
                        </a:spcBef>
                        <a:spcAft>
                          <a:spcPts val="0"/>
                        </a:spcAft>
                        <a:buNone/>
                      </a:pPr>
                      <a:r>
                        <a:rPr lang="en" b="1">
                          <a:latin typeface="Roboto"/>
                          <a:ea typeface="Roboto"/>
                          <a:cs typeface="Roboto"/>
                          <a:sym typeface="Roboto"/>
                        </a:rPr>
                        <a:t>Overall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99%</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93%</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96%</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b="1">
                          <a:latin typeface="Roboto"/>
                          <a:ea typeface="Roboto"/>
                          <a:cs typeface="Roboto"/>
                          <a:sym typeface="Roboto"/>
                        </a:rPr>
                        <a:t>95%</a:t>
                      </a:r>
                      <a:endParaRPr sz="3000" b="1">
                        <a:latin typeface="Roboto"/>
                        <a:ea typeface="Roboto"/>
                        <a:cs typeface="Roboto"/>
                        <a:sym typeface="Roboto"/>
                      </a:endParaRPr>
                    </a:p>
                  </a:txBody>
                  <a:tcPr marL="91425" marR="91425" marT="91425" marB="91425">
                    <a:solidFill>
                      <a:srgbClr val="FFFFFF"/>
                    </a:solidFill>
                  </a:tcPr>
                </a:tc>
                <a:extLst>
                  <a:ext uri="{0D108BD9-81ED-4DB2-BD59-A6C34878D82A}">
                    <a16:rowId xmlns:a16="http://schemas.microsoft.com/office/drawing/2014/main" val="10003"/>
                  </a:ext>
                </a:extLst>
              </a:tr>
            </a:tbl>
          </a:graphicData>
        </a:graphic>
      </p:graphicFrame>
      <p:sp>
        <p:nvSpPr>
          <p:cNvPr id="343" name="Google Shape;343;p44"/>
          <p:cNvSpPr/>
          <p:nvPr/>
        </p:nvSpPr>
        <p:spPr>
          <a:xfrm>
            <a:off x="6798675" y="19933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700">
                <a:latin typeface="Oswald"/>
                <a:ea typeface="Oswald"/>
                <a:cs typeface="Oswald"/>
                <a:sym typeface="Oswald"/>
              </a:rPr>
              <a:t># of students with 100% ADA: </a:t>
            </a:r>
            <a:endParaRPr sz="2700">
              <a:latin typeface="Oswald"/>
              <a:ea typeface="Oswald"/>
              <a:cs typeface="Oswald"/>
              <a:sym typeface="Oswald"/>
            </a:endParaRPr>
          </a:p>
          <a:p>
            <a:pPr marL="0" lvl="0" indent="0" algn="ctr" rtl="0">
              <a:spcBef>
                <a:spcPts val="0"/>
              </a:spcBef>
              <a:spcAft>
                <a:spcPts val="0"/>
              </a:spcAft>
              <a:buNone/>
            </a:pPr>
            <a:endParaRPr sz="2700">
              <a:latin typeface="Oswald"/>
              <a:ea typeface="Oswald"/>
              <a:cs typeface="Oswald"/>
              <a:sym typeface="Oswald"/>
            </a:endParaRPr>
          </a:p>
          <a:p>
            <a:pPr marL="0" lvl="0" indent="0" algn="ctr" rtl="0">
              <a:spcBef>
                <a:spcPts val="0"/>
              </a:spcBef>
              <a:spcAft>
                <a:spcPts val="0"/>
              </a:spcAft>
              <a:buNone/>
            </a:pPr>
            <a:r>
              <a:rPr lang="en" sz="4600">
                <a:latin typeface="Oswald"/>
                <a:ea typeface="Oswald"/>
                <a:cs typeface="Oswald"/>
                <a:sym typeface="Oswald"/>
              </a:rPr>
              <a:t>58/225</a:t>
            </a:r>
            <a:endParaRPr sz="4600">
              <a:latin typeface="Oswald"/>
              <a:ea typeface="Oswald"/>
              <a:cs typeface="Oswald"/>
              <a:sym typeface="Oswald"/>
            </a:endParaRPr>
          </a:p>
        </p:txBody>
      </p:sp>
      <p:sp>
        <p:nvSpPr>
          <p:cNvPr id="344" name="Google Shape;344;p44"/>
          <p:cNvSpPr/>
          <p:nvPr/>
        </p:nvSpPr>
        <p:spPr>
          <a:xfrm>
            <a:off x="311700" y="10177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swald"/>
                <a:ea typeface="Oswald"/>
                <a:cs typeface="Oswald"/>
                <a:sym typeface="Oswald"/>
              </a:rPr>
              <a:t>GOAL = 92% ADA</a:t>
            </a:r>
            <a:endParaRPr sz="2000" b="1">
              <a:latin typeface="Oswald"/>
              <a:ea typeface="Oswald"/>
              <a:cs typeface="Oswald"/>
              <a:sym typeface="Oswa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5"/>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Advisory &amp; Attendance Headlines</a:t>
            </a:r>
            <a:endParaRPr sz="3020" b="1">
              <a:solidFill>
                <a:srgbClr val="CC0000"/>
              </a:solidFill>
              <a:latin typeface="Oswald"/>
              <a:ea typeface="Oswald"/>
              <a:cs typeface="Oswald"/>
              <a:sym typeface="Oswald"/>
            </a:endParaRPr>
          </a:p>
        </p:txBody>
      </p:sp>
      <p:sp>
        <p:nvSpPr>
          <p:cNvPr id="350" name="Google Shape;350;p45"/>
          <p:cNvSpPr txBox="1">
            <a:spLocks noGrp="1"/>
          </p:cNvSpPr>
          <p:nvPr>
            <p:ph type="body" idx="1"/>
          </p:nvPr>
        </p:nvSpPr>
        <p:spPr>
          <a:xfrm>
            <a:off x="311700" y="1152475"/>
            <a:ext cx="8684400" cy="38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Oswald"/>
              <a:ea typeface="Oswald"/>
              <a:cs typeface="Oswald"/>
              <a:sym typeface="Oswald"/>
            </a:endParaRPr>
          </a:p>
          <a:p>
            <a:pPr marL="0" lvl="0" indent="0" algn="l" rtl="0">
              <a:spcBef>
                <a:spcPts val="1200"/>
              </a:spcBef>
              <a:spcAft>
                <a:spcPts val="0"/>
              </a:spcAft>
              <a:buNone/>
            </a:pPr>
            <a:endParaRPr sz="2400">
              <a:latin typeface="Oswald"/>
              <a:ea typeface="Oswald"/>
              <a:cs typeface="Oswald"/>
              <a:sym typeface="Oswald"/>
            </a:endParaRPr>
          </a:p>
          <a:p>
            <a:pPr marL="0" lvl="0" indent="0" algn="l" rtl="0">
              <a:spcBef>
                <a:spcPts val="1200"/>
              </a:spcBef>
              <a:spcAft>
                <a:spcPts val="1200"/>
              </a:spcAft>
              <a:buNone/>
            </a:pPr>
            <a:endParaRPr sz="2400">
              <a:latin typeface="Oswald"/>
              <a:ea typeface="Oswald"/>
              <a:cs typeface="Oswald"/>
              <a:sym typeface="Oswald"/>
            </a:endParaRPr>
          </a:p>
        </p:txBody>
      </p:sp>
      <p:pic>
        <p:nvPicPr>
          <p:cNvPr id="351" name="Google Shape;351;p45"/>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52" name="Google Shape;352;p45"/>
          <p:cNvSpPr txBox="1"/>
          <p:nvPr/>
        </p:nvSpPr>
        <p:spPr>
          <a:xfrm>
            <a:off x="376825" y="1274400"/>
            <a:ext cx="8313600" cy="31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latin typeface="Oswald"/>
                <a:ea typeface="Oswald"/>
                <a:cs typeface="Oswald"/>
                <a:sym typeface="Oswald"/>
              </a:rPr>
              <a:t>ADVISORY</a:t>
            </a:r>
            <a:r>
              <a:rPr lang="en">
                <a:solidFill>
                  <a:schemeClr val="dk2"/>
                </a:solidFill>
                <a:latin typeface="Oswald"/>
                <a:ea typeface="Oswald"/>
                <a:cs typeface="Oswald"/>
                <a:sym typeface="Oswald"/>
              </a:rPr>
              <a:t>: Our student survey results show our students know we care! However, we have a serious HW crisis. </a:t>
            </a:r>
            <a:endParaRPr>
              <a:solidFill>
                <a:schemeClr val="dk2"/>
              </a:solidFill>
              <a:latin typeface="Oswald"/>
              <a:ea typeface="Oswald"/>
              <a:cs typeface="Oswald"/>
              <a:sym typeface="Oswald"/>
            </a:endParaRPr>
          </a:p>
          <a:p>
            <a:pPr marL="457200" lvl="0" indent="-317500" algn="l" rtl="0">
              <a:spcBef>
                <a:spcPts val="0"/>
              </a:spcBef>
              <a:spcAft>
                <a:spcPts val="0"/>
              </a:spcAft>
              <a:buClr>
                <a:schemeClr val="dk2"/>
              </a:buClr>
              <a:buSzPts val="1400"/>
              <a:buFont typeface="Oswald"/>
              <a:buChar char="●"/>
            </a:pPr>
            <a:r>
              <a:rPr lang="en">
                <a:solidFill>
                  <a:schemeClr val="dk2"/>
                </a:solidFill>
                <a:latin typeface="Oswald"/>
                <a:ea typeface="Oswald"/>
                <a:cs typeface="Oswald"/>
                <a:sym typeface="Oswald"/>
              </a:rPr>
              <a:t>Fix = Upping coaching during advisory specifically targeting goal setting. Advisors should be creating goals that are tailored to each student and what is their most immediate need. Goals should not just be focused on GPA. Attendance and HW are also big parts of your advisory scorecards  We are rolling out HW trackers at the start of Q2 instead of using GPA trackers.</a:t>
            </a:r>
            <a:endParaRPr>
              <a:solidFill>
                <a:schemeClr val="dk2"/>
              </a:solidFill>
              <a:latin typeface="Oswald"/>
              <a:ea typeface="Oswald"/>
              <a:cs typeface="Oswald"/>
              <a:sym typeface="Oswald"/>
            </a:endParaRPr>
          </a:p>
          <a:p>
            <a:pPr marL="457200" lvl="0" indent="0" algn="l" rtl="0">
              <a:spcBef>
                <a:spcPts val="0"/>
              </a:spcBef>
              <a:spcAft>
                <a:spcPts val="0"/>
              </a:spcAft>
              <a:buNone/>
            </a:pPr>
            <a:r>
              <a:rPr lang="en">
                <a:solidFill>
                  <a:schemeClr val="dk2"/>
                </a:solidFill>
                <a:latin typeface="Oswald"/>
                <a:ea typeface="Oswald"/>
                <a:cs typeface="Oswald"/>
                <a:sym typeface="Oswald"/>
              </a:rPr>
              <a:t> </a:t>
            </a:r>
            <a:endParaRPr>
              <a:solidFill>
                <a:schemeClr val="dk2"/>
              </a:solidFill>
              <a:latin typeface="Oswald"/>
              <a:ea typeface="Oswald"/>
              <a:cs typeface="Oswald"/>
              <a:sym typeface="Oswald"/>
            </a:endParaRPr>
          </a:p>
        </p:txBody>
      </p:sp>
      <p:sp>
        <p:nvSpPr>
          <p:cNvPr id="353" name="Google Shape;353;p45"/>
          <p:cNvSpPr txBox="1"/>
          <p:nvPr/>
        </p:nvSpPr>
        <p:spPr>
          <a:xfrm>
            <a:off x="415200" y="2772000"/>
            <a:ext cx="8313600" cy="23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latin typeface="Oswald"/>
                <a:ea typeface="Oswald"/>
                <a:cs typeface="Oswald"/>
                <a:sym typeface="Oswald"/>
              </a:rPr>
              <a:t>ATTENDANCE</a:t>
            </a:r>
            <a:r>
              <a:rPr lang="en">
                <a:solidFill>
                  <a:schemeClr val="dk2"/>
                </a:solidFill>
                <a:latin typeface="Oswald"/>
                <a:ea typeface="Oswald"/>
                <a:cs typeface="Oswald"/>
                <a:sym typeface="Oswald"/>
              </a:rPr>
              <a:t>: Our ADA is consistently above 92%. This is really a team effort and I could not have done any of this without Gibbs, Skia, and Liz. </a:t>
            </a:r>
            <a:endParaRPr>
              <a:solidFill>
                <a:schemeClr val="dk2"/>
              </a:solidFill>
              <a:latin typeface="Oswald"/>
              <a:ea typeface="Oswald"/>
              <a:cs typeface="Oswald"/>
              <a:sym typeface="Oswald"/>
            </a:endParaRPr>
          </a:p>
          <a:p>
            <a:pPr marL="457200" lvl="0" indent="-317500" algn="l" rtl="0">
              <a:spcBef>
                <a:spcPts val="0"/>
              </a:spcBef>
              <a:spcAft>
                <a:spcPts val="0"/>
              </a:spcAft>
              <a:buClr>
                <a:schemeClr val="dk2"/>
              </a:buClr>
              <a:buSzPts val="1400"/>
              <a:buFont typeface="Oswald"/>
              <a:buChar char="●"/>
            </a:pPr>
            <a:r>
              <a:rPr lang="en">
                <a:solidFill>
                  <a:schemeClr val="dk2"/>
                </a:solidFill>
                <a:latin typeface="Oswald"/>
                <a:ea typeface="Oswald"/>
                <a:cs typeface="Oswald"/>
                <a:sym typeface="Oswald"/>
              </a:rPr>
              <a:t>For every failure, we created a solution to the point where we have little to no failures in regards to ADA. Thank you!</a:t>
            </a:r>
            <a:endParaRPr>
              <a:solidFill>
                <a:schemeClr val="dk2"/>
              </a:solidFill>
              <a:latin typeface="Oswald"/>
              <a:ea typeface="Oswald"/>
              <a:cs typeface="Oswald"/>
              <a:sym typeface="Oswald"/>
            </a:endParaRPr>
          </a:p>
          <a:p>
            <a:pPr marL="0" lvl="0" indent="0" algn="l" rtl="0">
              <a:spcBef>
                <a:spcPts val="0"/>
              </a:spcBef>
              <a:spcAft>
                <a:spcPts val="0"/>
              </a:spcAft>
              <a:buNone/>
            </a:pPr>
            <a:endParaRPr>
              <a:solidFill>
                <a:schemeClr val="dk2"/>
              </a:solidFill>
              <a:latin typeface="Oswald"/>
              <a:ea typeface="Oswald"/>
              <a:cs typeface="Oswald"/>
              <a:sym typeface="Oswald"/>
            </a:endParaRPr>
          </a:p>
          <a:p>
            <a:pPr marL="0" lvl="0" indent="0" algn="l" rtl="0">
              <a:spcBef>
                <a:spcPts val="0"/>
              </a:spcBef>
              <a:spcAft>
                <a:spcPts val="0"/>
              </a:spcAft>
              <a:buNone/>
            </a:pPr>
            <a:r>
              <a:rPr lang="en" b="1">
                <a:solidFill>
                  <a:schemeClr val="dk2"/>
                </a:solidFill>
                <a:latin typeface="Oswald"/>
                <a:ea typeface="Oswald"/>
                <a:cs typeface="Oswald"/>
                <a:sym typeface="Oswald"/>
              </a:rPr>
              <a:t>CA</a:t>
            </a:r>
            <a:r>
              <a:rPr lang="en">
                <a:solidFill>
                  <a:schemeClr val="dk2"/>
                </a:solidFill>
                <a:latin typeface="Oswald"/>
                <a:ea typeface="Oswald"/>
                <a:cs typeface="Oswald"/>
                <a:sym typeface="Oswald"/>
              </a:rPr>
              <a:t>: As we got the attendance up and running Chronic Absenteeism took a hit (@30% 3 weeks ago), but thanks to the dedication of the DCD, Bena, and Anderson we are making significant progress (now @14%). For our CA kids, we now really need the help of advisors who have good relationships with families and students to get kiddos in the building</a:t>
            </a:r>
            <a:endParaRPr>
              <a:solidFill>
                <a:schemeClr val="dk2"/>
              </a:solidFill>
              <a:latin typeface="Oswald"/>
              <a:ea typeface="Oswald"/>
              <a:cs typeface="Oswald"/>
              <a:sym typeface="Oswa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ISS</a:t>
            </a:r>
            <a:endParaRPr sz="3020" b="1">
              <a:solidFill>
                <a:srgbClr val="CC0000"/>
              </a:solidFill>
              <a:latin typeface="Oswald"/>
              <a:ea typeface="Oswald"/>
              <a:cs typeface="Oswald"/>
              <a:sym typeface="Oswald"/>
            </a:endParaRPr>
          </a:p>
        </p:txBody>
      </p:sp>
      <p:pic>
        <p:nvPicPr>
          <p:cNvPr id="359" name="Google Shape;359;p46"/>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360" name="Google Shape;360;p46"/>
          <p:cNvGraphicFramePr/>
          <p:nvPr/>
        </p:nvGraphicFramePr>
        <p:xfrm>
          <a:off x="374950" y="1810163"/>
          <a:ext cx="3000000" cy="3000000"/>
        </p:xfrm>
        <a:graphic>
          <a:graphicData uri="http://schemas.openxmlformats.org/drawingml/2006/table">
            <a:tbl>
              <a:tblPr>
                <a:noFill/>
                <a:tableStyleId>{91407ECC-50DE-433E-8E6B-1A41FE3E1E7F}</a:tableStyleId>
              </a:tblPr>
              <a:tblGrid>
                <a:gridCol w="1304550">
                  <a:extLst>
                    <a:ext uri="{9D8B030D-6E8A-4147-A177-3AD203B41FA5}">
                      <a16:colId xmlns:a16="http://schemas.microsoft.com/office/drawing/2014/main" val="20000"/>
                    </a:ext>
                  </a:extLst>
                </a:gridCol>
                <a:gridCol w="1304550">
                  <a:extLst>
                    <a:ext uri="{9D8B030D-6E8A-4147-A177-3AD203B41FA5}">
                      <a16:colId xmlns:a16="http://schemas.microsoft.com/office/drawing/2014/main" val="20001"/>
                    </a:ext>
                  </a:extLst>
                </a:gridCol>
                <a:gridCol w="1304550">
                  <a:extLst>
                    <a:ext uri="{9D8B030D-6E8A-4147-A177-3AD203B41FA5}">
                      <a16:colId xmlns:a16="http://schemas.microsoft.com/office/drawing/2014/main" val="20002"/>
                    </a:ext>
                  </a:extLst>
                </a:gridCol>
                <a:gridCol w="1304550">
                  <a:extLst>
                    <a:ext uri="{9D8B030D-6E8A-4147-A177-3AD203B41FA5}">
                      <a16:colId xmlns:a16="http://schemas.microsoft.com/office/drawing/2014/main" val="20003"/>
                    </a:ext>
                  </a:extLst>
                </a:gridCol>
                <a:gridCol w="1304550">
                  <a:extLst>
                    <a:ext uri="{9D8B030D-6E8A-4147-A177-3AD203B41FA5}">
                      <a16:colId xmlns:a16="http://schemas.microsoft.com/office/drawing/2014/main" val="20004"/>
                    </a:ext>
                  </a:extLst>
                </a:gridCol>
              </a:tblGrid>
              <a:tr h="641825">
                <a:tc>
                  <a:txBody>
                    <a:bodyPr/>
                    <a:lstStyle/>
                    <a:p>
                      <a:pPr marL="0" lvl="0" indent="0" algn="ctr" rtl="0">
                        <a:spcBef>
                          <a:spcPts val="0"/>
                        </a:spcBef>
                        <a:spcAft>
                          <a:spcPts val="0"/>
                        </a:spcAft>
                        <a:buNone/>
                      </a:pP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August </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Sept</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Oct</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YTD</a:t>
                      </a:r>
                      <a:endParaRPr b="1">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0"/>
                  </a:ext>
                </a:extLst>
              </a:tr>
              <a:tr h="600825">
                <a:tc>
                  <a:txBody>
                    <a:bodyPr/>
                    <a:lstStyle/>
                    <a:p>
                      <a:pPr marL="0" lvl="0" indent="0" algn="ctr" rtl="0">
                        <a:spcBef>
                          <a:spcPts val="0"/>
                        </a:spcBef>
                        <a:spcAft>
                          <a:spcPts val="0"/>
                        </a:spcAft>
                        <a:buNone/>
                      </a:pPr>
                      <a:r>
                        <a:rPr lang="en" b="1">
                          <a:latin typeface="Roboto"/>
                          <a:ea typeface="Roboto"/>
                          <a:cs typeface="Roboto"/>
                          <a:sym typeface="Roboto"/>
                        </a:rPr>
                        <a:t>Grade 9</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3</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3</a:t>
                      </a:r>
                      <a:endParaRPr sz="3000">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1"/>
                  </a:ext>
                </a:extLst>
              </a:tr>
              <a:tr h="627575">
                <a:tc>
                  <a:txBody>
                    <a:bodyPr/>
                    <a:lstStyle/>
                    <a:p>
                      <a:pPr marL="0" lvl="0" indent="0" algn="ctr" rtl="0">
                        <a:spcBef>
                          <a:spcPts val="0"/>
                        </a:spcBef>
                        <a:spcAft>
                          <a:spcPts val="0"/>
                        </a:spcAft>
                        <a:buNone/>
                      </a:pPr>
                      <a:r>
                        <a:rPr lang="en" b="1">
                          <a:latin typeface="Roboto"/>
                          <a:ea typeface="Roboto"/>
                          <a:cs typeface="Roboto"/>
                          <a:sym typeface="Roboto"/>
                        </a:rPr>
                        <a:t>Grade 10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1</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2</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2</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5</a:t>
                      </a:r>
                      <a:endParaRPr sz="3000">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2"/>
                  </a:ext>
                </a:extLst>
              </a:tr>
              <a:tr h="627575">
                <a:tc>
                  <a:txBody>
                    <a:bodyPr/>
                    <a:lstStyle/>
                    <a:p>
                      <a:pPr marL="0" lvl="0" indent="0" algn="ctr" rtl="0">
                        <a:spcBef>
                          <a:spcPts val="0"/>
                        </a:spcBef>
                        <a:spcAft>
                          <a:spcPts val="0"/>
                        </a:spcAft>
                        <a:buNone/>
                      </a:pPr>
                      <a:r>
                        <a:rPr lang="en" b="1">
                          <a:latin typeface="Roboto"/>
                          <a:ea typeface="Roboto"/>
                          <a:cs typeface="Roboto"/>
                          <a:sym typeface="Roboto"/>
                        </a:rPr>
                        <a:t>Grade 11</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1</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7</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1</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a:t>
                      </a:r>
                      <a:endParaRPr sz="3000">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3"/>
                  </a:ext>
                </a:extLst>
              </a:tr>
              <a:tr h="600825">
                <a:tc>
                  <a:txBody>
                    <a:bodyPr/>
                    <a:lstStyle/>
                    <a:p>
                      <a:pPr marL="0" lvl="0" indent="0" algn="ctr" rtl="0">
                        <a:spcBef>
                          <a:spcPts val="0"/>
                        </a:spcBef>
                        <a:spcAft>
                          <a:spcPts val="0"/>
                        </a:spcAft>
                        <a:buNone/>
                      </a:pPr>
                      <a:r>
                        <a:rPr lang="en" b="1">
                          <a:latin typeface="Roboto"/>
                          <a:ea typeface="Roboto"/>
                          <a:cs typeface="Roboto"/>
                          <a:sym typeface="Roboto"/>
                        </a:rPr>
                        <a:t>Overall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2</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9</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6</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17</a:t>
                      </a:r>
                      <a:endParaRPr sz="3000">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4"/>
                  </a:ext>
                </a:extLst>
              </a:tr>
            </a:tbl>
          </a:graphicData>
        </a:graphic>
      </p:graphicFrame>
      <p:sp>
        <p:nvSpPr>
          <p:cNvPr id="361" name="Google Shape;361;p46"/>
          <p:cNvSpPr/>
          <p:nvPr/>
        </p:nvSpPr>
        <p:spPr>
          <a:xfrm>
            <a:off x="7161175" y="1615575"/>
            <a:ext cx="1842300" cy="35280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u="sng">
              <a:latin typeface="Oswald"/>
              <a:ea typeface="Oswald"/>
              <a:cs typeface="Oswald"/>
              <a:sym typeface="Oswald"/>
            </a:endParaRPr>
          </a:p>
          <a:p>
            <a:pPr marL="0" lvl="0" indent="0" algn="ctr" rtl="0">
              <a:spcBef>
                <a:spcPts val="0"/>
              </a:spcBef>
              <a:spcAft>
                <a:spcPts val="0"/>
              </a:spcAft>
              <a:buNone/>
            </a:pPr>
            <a:endParaRPr sz="1500" u="sng">
              <a:latin typeface="Oswald"/>
              <a:ea typeface="Oswald"/>
              <a:cs typeface="Oswald"/>
              <a:sym typeface="Oswald"/>
            </a:endParaRPr>
          </a:p>
          <a:p>
            <a:pPr marL="0" lvl="0" indent="0" algn="ctr" rtl="0">
              <a:spcBef>
                <a:spcPts val="0"/>
              </a:spcBef>
              <a:spcAft>
                <a:spcPts val="0"/>
              </a:spcAft>
              <a:buNone/>
            </a:pPr>
            <a:r>
              <a:rPr lang="en" sz="1500" u="sng">
                <a:latin typeface="Oswald"/>
                <a:ea typeface="Oswald"/>
                <a:cs typeface="Oswald"/>
                <a:sym typeface="Oswald"/>
              </a:rPr>
              <a:t>Students with ISS: </a:t>
            </a:r>
            <a:endParaRPr sz="1500" u="sng">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Ezra A.-9th</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Angel S. - 9th </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Josh H. - 9th </a:t>
            </a:r>
            <a:endParaRPr sz="1500">
              <a:latin typeface="Oswald"/>
              <a:ea typeface="Oswald"/>
              <a:cs typeface="Oswald"/>
              <a:sym typeface="Oswald"/>
            </a:endParaRPr>
          </a:p>
          <a:p>
            <a:pPr marL="457200" lvl="0" indent="-323850" algn="l" rtl="0">
              <a:spcBef>
                <a:spcPts val="0"/>
              </a:spcBef>
              <a:spcAft>
                <a:spcPts val="0"/>
              </a:spcAft>
              <a:buClr>
                <a:schemeClr val="dk1"/>
              </a:buClr>
              <a:buSzPts val="1500"/>
              <a:buFont typeface="Oswald"/>
              <a:buAutoNum type="arabicPeriod"/>
            </a:pPr>
            <a:r>
              <a:rPr lang="en" sz="1500">
                <a:solidFill>
                  <a:schemeClr val="dk1"/>
                </a:solidFill>
                <a:latin typeface="Oswald"/>
                <a:ea typeface="Oswald"/>
                <a:cs typeface="Oswald"/>
                <a:sym typeface="Oswald"/>
              </a:rPr>
              <a:t>Victor-10th</a:t>
            </a:r>
            <a:endParaRPr sz="1500">
              <a:solidFill>
                <a:schemeClr val="dk1"/>
              </a:solidFill>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Jahmir - 10th </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Sanyae - 10th </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Jaysiah - 10th </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Shally - 10th (W)</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Josiah A-11th</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Juel - 11th </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Kavrynne - 11th </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Jonelys - 11th </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Khalil P. - 11th </a:t>
            </a:r>
            <a:endParaRPr sz="1500">
              <a:latin typeface="Oswald"/>
              <a:ea typeface="Oswald"/>
              <a:cs typeface="Oswald"/>
              <a:sym typeface="Oswald"/>
            </a:endParaRPr>
          </a:p>
          <a:p>
            <a:pPr marL="457200" lvl="0" indent="-323850" algn="l" rtl="0">
              <a:spcBef>
                <a:spcPts val="0"/>
              </a:spcBef>
              <a:spcAft>
                <a:spcPts val="0"/>
              </a:spcAft>
              <a:buSzPts val="1500"/>
              <a:buFont typeface="Oswald"/>
              <a:buAutoNum type="arabicPeriod"/>
            </a:pPr>
            <a:r>
              <a:rPr lang="en" sz="1500">
                <a:latin typeface="Oswald"/>
                <a:ea typeface="Oswald"/>
                <a:cs typeface="Oswald"/>
                <a:sym typeface="Oswald"/>
              </a:rPr>
              <a:t>Luis U. - 11th </a:t>
            </a:r>
            <a:endParaRPr sz="1500">
              <a:latin typeface="Oswald"/>
              <a:ea typeface="Oswald"/>
              <a:cs typeface="Oswald"/>
              <a:sym typeface="Oswald"/>
            </a:endParaRPr>
          </a:p>
          <a:p>
            <a:pPr marL="0" lvl="0" indent="0" algn="ctr" rtl="0">
              <a:spcBef>
                <a:spcPts val="0"/>
              </a:spcBef>
              <a:spcAft>
                <a:spcPts val="0"/>
              </a:spcAft>
              <a:buNone/>
            </a:pPr>
            <a:endParaRPr sz="2100">
              <a:latin typeface="Oswald"/>
              <a:ea typeface="Oswald"/>
              <a:cs typeface="Oswald"/>
              <a:sym typeface="Oswald"/>
            </a:endParaRPr>
          </a:p>
        </p:txBody>
      </p:sp>
      <p:sp>
        <p:nvSpPr>
          <p:cNvPr id="362" name="Google Shape;362;p46"/>
          <p:cNvSpPr/>
          <p:nvPr/>
        </p:nvSpPr>
        <p:spPr>
          <a:xfrm>
            <a:off x="311700" y="10177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swald"/>
                <a:ea typeface="Oswald"/>
                <a:cs typeface="Oswald"/>
                <a:sym typeface="Oswald"/>
              </a:rPr>
              <a:t>GOAL = Less than 15% (33/225 students)</a:t>
            </a:r>
            <a:endParaRPr sz="2000" b="1">
              <a:latin typeface="Oswald"/>
              <a:ea typeface="Oswald"/>
              <a:cs typeface="Oswald"/>
              <a:sym typeface="Oswa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OSS </a:t>
            </a:r>
            <a:endParaRPr sz="3020" b="1">
              <a:solidFill>
                <a:srgbClr val="CC0000"/>
              </a:solidFill>
              <a:latin typeface="Oswald"/>
              <a:ea typeface="Oswald"/>
              <a:cs typeface="Oswald"/>
              <a:sym typeface="Oswald"/>
            </a:endParaRPr>
          </a:p>
        </p:txBody>
      </p:sp>
      <p:pic>
        <p:nvPicPr>
          <p:cNvPr id="368" name="Google Shape;368;p47"/>
          <p:cNvPicPr preferRelativeResize="0"/>
          <p:nvPr/>
        </p:nvPicPr>
        <p:blipFill>
          <a:blip r:embed="rId3">
            <a:alphaModFix/>
          </a:blip>
          <a:stretch>
            <a:fillRect/>
          </a:stretch>
        </p:blipFill>
        <p:spPr>
          <a:xfrm>
            <a:off x="8113650" y="0"/>
            <a:ext cx="1030349" cy="1216150"/>
          </a:xfrm>
          <a:prstGeom prst="rect">
            <a:avLst/>
          </a:prstGeom>
          <a:noFill/>
          <a:ln>
            <a:noFill/>
          </a:ln>
        </p:spPr>
      </p:pic>
      <p:graphicFrame>
        <p:nvGraphicFramePr>
          <p:cNvPr id="369" name="Google Shape;369;p47"/>
          <p:cNvGraphicFramePr/>
          <p:nvPr/>
        </p:nvGraphicFramePr>
        <p:xfrm>
          <a:off x="374950" y="1810163"/>
          <a:ext cx="3000000" cy="3000000"/>
        </p:xfrm>
        <a:graphic>
          <a:graphicData uri="http://schemas.openxmlformats.org/drawingml/2006/table">
            <a:tbl>
              <a:tblPr>
                <a:noFill/>
                <a:tableStyleId>{91407ECC-50DE-433E-8E6B-1A41FE3E1E7F}</a:tableStyleId>
              </a:tblPr>
              <a:tblGrid>
                <a:gridCol w="1304550">
                  <a:extLst>
                    <a:ext uri="{9D8B030D-6E8A-4147-A177-3AD203B41FA5}">
                      <a16:colId xmlns:a16="http://schemas.microsoft.com/office/drawing/2014/main" val="20000"/>
                    </a:ext>
                  </a:extLst>
                </a:gridCol>
                <a:gridCol w="1304550">
                  <a:extLst>
                    <a:ext uri="{9D8B030D-6E8A-4147-A177-3AD203B41FA5}">
                      <a16:colId xmlns:a16="http://schemas.microsoft.com/office/drawing/2014/main" val="20001"/>
                    </a:ext>
                  </a:extLst>
                </a:gridCol>
                <a:gridCol w="1304550">
                  <a:extLst>
                    <a:ext uri="{9D8B030D-6E8A-4147-A177-3AD203B41FA5}">
                      <a16:colId xmlns:a16="http://schemas.microsoft.com/office/drawing/2014/main" val="20002"/>
                    </a:ext>
                  </a:extLst>
                </a:gridCol>
                <a:gridCol w="1304550">
                  <a:extLst>
                    <a:ext uri="{9D8B030D-6E8A-4147-A177-3AD203B41FA5}">
                      <a16:colId xmlns:a16="http://schemas.microsoft.com/office/drawing/2014/main" val="20003"/>
                    </a:ext>
                  </a:extLst>
                </a:gridCol>
                <a:gridCol w="1304550">
                  <a:extLst>
                    <a:ext uri="{9D8B030D-6E8A-4147-A177-3AD203B41FA5}">
                      <a16:colId xmlns:a16="http://schemas.microsoft.com/office/drawing/2014/main" val="20004"/>
                    </a:ext>
                  </a:extLst>
                </a:gridCol>
              </a:tblGrid>
              <a:tr h="641825">
                <a:tc>
                  <a:txBody>
                    <a:bodyPr/>
                    <a:lstStyle/>
                    <a:p>
                      <a:pPr marL="0" lvl="0" indent="0" algn="ctr" rtl="0">
                        <a:spcBef>
                          <a:spcPts val="0"/>
                        </a:spcBef>
                        <a:spcAft>
                          <a:spcPts val="0"/>
                        </a:spcAft>
                        <a:buNone/>
                      </a:pP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August </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Sept</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Oct</a:t>
                      </a:r>
                      <a:endParaRPr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b="1">
                          <a:latin typeface="Roboto"/>
                          <a:ea typeface="Roboto"/>
                          <a:cs typeface="Roboto"/>
                          <a:sym typeface="Roboto"/>
                        </a:rPr>
                        <a:t>YTD</a:t>
                      </a:r>
                      <a:endParaRPr b="1">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0"/>
                  </a:ext>
                </a:extLst>
              </a:tr>
              <a:tr h="600825">
                <a:tc>
                  <a:txBody>
                    <a:bodyPr/>
                    <a:lstStyle/>
                    <a:p>
                      <a:pPr marL="0" lvl="0" indent="0" algn="ctr" rtl="0">
                        <a:spcBef>
                          <a:spcPts val="0"/>
                        </a:spcBef>
                        <a:spcAft>
                          <a:spcPts val="0"/>
                        </a:spcAft>
                        <a:buNone/>
                      </a:pPr>
                      <a:r>
                        <a:rPr lang="en" b="1">
                          <a:latin typeface="Roboto"/>
                          <a:ea typeface="Roboto"/>
                          <a:cs typeface="Roboto"/>
                          <a:sym typeface="Roboto"/>
                        </a:rPr>
                        <a:t>Grade 9</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2</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2</a:t>
                      </a:r>
                      <a:endParaRPr sz="3000">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1"/>
                  </a:ext>
                </a:extLst>
              </a:tr>
              <a:tr h="627575">
                <a:tc>
                  <a:txBody>
                    <a:bodyPr/>
                    <a:lstStyle/>
                    <a:p>
                      <a:pPr marL="0" lvl="0" indent="0" algn="ctr" rtl="0">
                        <a:spcBef>
                          <a:spcPts val="0"/>
                        </a:spcBef>
                        <a:spcAft>
                          <a:spcPts val="0"/>
                        </a:spcAft>
                        <a:buNone/>
                      </a:pPr>
                      <a:r>
                        <a:rPr lang="en" b="1">
                          <a:latin typeface="Roboto"/>
                          <a:ea typeface="Roboto"/>
                          <a:cs typeface="Roboto"/>
                          <a:sym typeface="Roboto"/>
                        </a:rPr>
                        <a:t>Grade 10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1</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2</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3</a:t>
                      </a:r>
                      <a:endParaRPr sz="3000">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2"/>
                  </a:ext>
                </a:extLst>
              </a:tr>
              <a:tr h="627575">
                <a:tc>
                  <a:txBody>
                    <a:bodyPr/>
                    <a:lstStyle/>
                    <a:p>
                      <a:pPr marL="0" lvl="0" indent="0" algn="ctr" rtl="0">
                        <a:spcBef>
                          <a:spcPts val="0"/>
                        </a:spcBef>
                        <a:spcAft>
                          <a:spcPts val="0"/>
                        </a:spcAft>
                        <a:buNone/>
                      </a:pPr>
                      <a:r>
                        <a:rPr lang="en" b="1">
                          <a:latin typeface="Roboto"/>
                          <a:ea typeface="Roboto"/>
                          <a:cs typeface="Roboto"/>
                          <a:sym typeface="Roboto"/>
                        </a:rPr>
                        <a:t>Grade 11</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3"/>
                  </a:ext>
                </a:extLst>
              </a:tr>
              <a:tr h="600825">
                <a:tc>
                  <a:txBody>
                    <a:bodyPr/>
                    <a:lstStyle/>
                    <a:p>
                      <a:pPr marL="0" lvl="0" indent="0" algn="ctr" rtl="0">
                        <a:spcBef>
                          <a:spcPts val="0"/>
                        </a:spcBef>
                        <a:spcAft>
                          <a:spcPts val="0"/>
                        </a:spcAft>
                        <a:buNone/>
                      </a:pPr>
                      <a:r>
                        <a:rPr lang="en" b="1">
                          <a:latin typeface="Roboto"/>
                          <a:ea typeface="Roboto"/>
                          <a:cs typeface="Roboto"/>
                          <a:sym typeface="Roboto"/>
                        </a:rPr>
                        <a:t>Overall </a:t>
                      </a:r>
                      <a:endParaRPr b="1">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1</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0</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4</a:t>
                      </a:r>
                      <a:endParaRPr sz="3000">
                        <a:latin typeface="Roboto"/>
                        <a:ea typeface="Roboto"/>
                        <a:cs typeface="Roboto"/>
                        <a:sym typeface="Roboto"/>
                      </a:endParaRPr>
                    </a:p>
                  </a:txBody>
                  <a:tcPr marL="91425" marR="91425" marT="91425" marB="91425">
                    <a:solidFill>
                      <a:srgbClr val="FFFFFF"/>
                    </a:solidFill>
                  </a:tcPr>
                </a:tc>
                <a:tc>
                  <a:txBody>
                    <a:bodyPr/>
                    <a:lstStyle/>
                    <a:p>
                      <a:pPr marL="0" lvl="0" indent="0" algn="ctr" rtl="0">
                        <a:spcBef>
                          <a:spcPts val="0"/>
                        </a:spcBef>
                        <a:spcAft>
                          <a:spcPts val="0"/>
                        </a:spcAft>
                        <a:buNone/>
                      </a:pPr>
                      <a:r>
                        <a:rPr lang="en" sz="3000">
                          <a:latin typeface="Roboto"/>
                          <a:ea typeface="Roboto"/>
                          <a:cs typeface="Roboto"/>
                          <a:sym typeface="Roboto"/>
                        </a:rPr>
                        <a:t>5</a:t>
                      </a:r>
                      <a:endParaRPr sz="3000">
                        <a:latin typeface="Roboto"/>
                        <a:ea typeface="Roboto"/>
                        <a:cs typeface="Roboto"/>
                        <a:sym typeface="Roboto"/>
                      </a:endParaRPr>
                    </a:p>
                  </a:txBody>
                  <a:tcPr marL="91425" marR="91425" marT="91425" marB="91425">
                    <a:solidFill>
                      <a:srgbClr val="FFF2CC"/>
                    </a:solidFill>
                  </a:tcPr>
                </a:tc>
                <a:extLst>
                  <a:ext uri="{0D108BD9-81ED-4DB2-BD59-A6C34878D82A}">
                    <a16:rowId xmlns:a16="http://schemas.microsoft.com/office/drawing/2014/main" val="10004"/>
                  </a:ext>
                </a:extLst>
              </a:tr>
            </a:tbl>
          </a:graphicData>
        </a:graphic>
      </p:graphicFrame>
      <p:sp>
        <p:nvSpPr>
          <p:cNvPr id="370" name="Google Shape;370;p47"/>
          <p:cNvSpPr/>
          <p:nvPr/>
        </p:nvSpPr>
        <p:spPr>
          <a:xfrm>
            <a:off x="7186400" y="2001225"/>
            <a:ext cx="1842300" cy="28707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u="sng">
                <a:latin typeface="Oswald"/>
                <a:ea typeface="Oswald"/>
                <a:cs typeface="Oswald"/>
                <a:sym typeface="Oswald"/>
              </a:rPr>
              <a:t>Students with OSS: </a:t>
            </a:r>
            <a:endParaRPr sz="1800" u="sng">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Mason N.-9th</a:t>
            </a: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Joniell - 9th</a:t>
            </a: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Alex R. - 10th </a:t>
            </a:r>
            <a:endParaRPr sz="1800">
              <a:latin typeface="Oswald"/>
              <a:ea typeface="Oswald"/>
              <a:cs typeface="Oswald"/>
              <a:sym typeface="Oswald"/>
            </a:endParaRPr>
          </a:p>
          <a:p>
            <a:pPr marL="0" lvl="0" indent="0" algn="ctr" rtl="0">
              <a:spcBef>
                <a:spcPts val="0"/>
              </a:spcBef>
              <a:spcAft>
                <a:spcPts val="0"/>
              </a:spcAft>
              <a:buNone/>
            </a:pPr>
            <a:r>
              <a:rPr lang="en" sz="1800">
                <a:latin typeface="Oswald"/>
                <a:ea typeface="Oswald"/>
                <a:cs typeface="Oswald"/>
                <a:sym typeface="Oswald"/>
              </a:rPr>
              <a:t>Jariel - 11th </a:t>
            </a:r>
            <a:endParaRPr sz="1800">
              <a:latin typeface="Oswald"/>
              <a:ea typeface="Oswald"/>
              <a:cs typeface="Oswald"/>
              <a:sym typeface="Oswald"/>
            </a:endParaRPr>
          </a:p>
        </p:txBody>
      </p:sp>
      <p:sp>
        <p:nvSpPr>
          <p:cNvPr id="371" name="Google Shape;371;p47"/>
          <p:cNvSpPr/>
          <p:nvPr/>
        </p:nvSpPr>
        <p:spPr>
          <a:xfrm>
            <a:off x="311700" y="1017725"/>
            <a:ext cx="8267100" cy="5163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latin typeface="Oswald"/>
                <a:ea typeface="Oswald"/>
                <a:cs typeface="Oswald"/>
                <a:sym typeface="Oswald"/>
              </a:rPr>
              <a:t>GOAL = Less than 8% (18/225 students)</a:t>
            </a:r>
            <a:endParaRPr sz="2000" b="1">
              <a:latin typeface="Oswald"/>
              <a:ea typeface="Oswald"/>
              <a:cs typeface="Oswald"/>
              <a:sym typeface="Oswa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8"/>
          <p:cNvSpPr txBox="1">
            <a:spLocks noGrp="1"/>
          </p:cNvSpPr>
          <p:nvPr>
            <p:ph type="ctrTitle"/>
          </p:nvPr>
        </p:nvSpPr>
        <p:spPr>
          <a:xfrm>
            <a:off x="311700" y="1209450"/>
            <a:ext cx="8520600" cy="23898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Q1 Operations Data</a:t>
            </a:r>
            <a:endParaRPr sz="8900" b="1">
              <a:solidFill>
                <a:srgbClr val="CC0000"/>
              </a:solidFill>
              <a:latin typeface="Oswald"/>
              <a:ea typeface="Oswald"/>
              <a:cs typeface="Oswald"/>
              <a:sym typeface="Oswald"/>
            </a:endParaRPr>
          </a:p>
        </p:txBody>
      </p:sp>
      <p:pic>
        <p:nvPicPr>
          <p:cNvPr id="377" name="Google Shape;377;p48"/>
          <p:cNvPicPr preferRelativeResize="0"/>
          <p:nvPr/>
        </p:nvPicPr>
        <p:blipFill>
          <a:blip r:embed="rId3">
            <a:alphaModFix/>
          </a:blip>
          <a:stretch>
            <a:fillRect/>
          </a:stretch>
        </p:blipFill>
        <p:spPr>
          <a:xfrm>
            <a:off x="1" y="0"/>
            <a:ext cx="1890550" cy="2231450"/>
          </a:xfrm>
          <a:prstGeom prst="rect">
            <a:avLst/>
          </a:prstGeom>
          <a:noFill/>
          <a:ln>
            <a:noFill/>
          </a:ln>
        </p:spPr>
      </p:pic>
      <p:pic>
        <p:nvPicPr>
          <p:cNvPr id="378" name="Google Shape;378;p48"/>
          <p:cNvPicPr preferRelativeResize="0"/>
          <p:nvPr/>
        </p:nvPicPr>
        <p:blipFill>
          <a:blip r:embed="rId3">
            <a:alphaModFix/>
          </a:blip>
          <a:stretch>
            <a:fillRect/>
          </a:stretch>
        </p:blipFill>
        <p:spPr>
          <a:xfrm>
            <a:off x="7253451" y="0"/>
            <a:ext cx="1890550" cy="2231450"/>
          </a:xfrm>
          <a:prstGeom prst="rect">
            <a:avLst/>
          </a:prstGeom>
          <a:noFill/>
          <a:ln>
            <a:noFill/>
          </a:ln>
        </p:spPr>
      </p:pic>
      <p:sp>
        <p:nvSpPr>
          <p:cNvPr id="379" name="Google Shape;379;p48"/>
          <p:cNvSpPr/>
          <p:nvPr/>
        </p:nvSpPr>
        <p:spPr>
          <a:xfrm>
            <a:off x="299950" y="3943725"/>
            <a:ext cx="2044200" cy="9999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swald"/>
                <a:ea typeface="Oswald"/>
                <a:cs typeface="Oswald"/>
                <a:sym typeface="Oswald"/>
              </a:rPr>
              <a:t>Bright spots worth celebrating?</a:t>
            </a:r>
            <a:endParaRPr sz="1800" b="1">
              <a:latin typeface="Oswald"/>
              <a:ea typeface="Oswald"/>
              <a:cs typeface="Oswald"/>
              <a:sym typeface="Oswald"/>
            </a:endParaRPr>
          </a:p>
        </p:txBody>
      </p:sp>
      <p:sp>
        <p:nvSpPr>
          <p:cNvPr id="380" name="Google Shape;380;p48"/>
          <p:cNvSpPr/>
          <p:nvPr/>
        </p:nvSpPr>
        <p:spPr>
          <a:xfrm>
            <a:off x="3549900" y="3943725"/>
            <a:ext cx="2044200" cy="9999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swald"/>
                <a:ea typeface="Oswald"/>
                <a:cs typeface="Oswald"/>
                <a:sym typeface="Oswald"/>
              </a:rPr>
              <a:t>Gaps we must address in Q2?</a:t>
            </a:r>
            <a:endParaRPr sz="1800" b="1">
              <a:latin typeface="Oswald"/>
              <a:ea typeface="Oswald"/>
              <a:cs typeface="Oswald"/>
              <a:sym typeface="Oswald"/>
            </a:endParaRPr>
          </a:p>
        </p:txBody>
      </p:sp>
      <p:sp>
        <p:nvSpPr>
          <p:cNvPr id="381" name="Google Shape;381;p48"/>
          <p:cNvSpPr/>
          <p:nvPr/>
        </p:nvSpPr>
        <p:spPr>
          <a:xfrm>
            <a:off x="6788100" y="3943725"/>
            <a:ext cx="2044200" cy="9999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Oswald"/>
                <a:ea typeface="Oswald"/>
                <a:cs typeface="Oswald"/>
                <a:sym typeface="Oswald"/>
              </a:rPr>
              <a:t>Story of our school?</a:t>
            </a:r>
            <a:endParaRPr sz="1800" b="1">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49"/>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Family Survey Data- ALL GRADES UA</a:t>
            </a:r>
            <a:endParaRPr sz="3020" b="1">
              <a:solidFill>
                <a:srgbClr val="CC0000"/>
              </a:solidFill>
              <a:latin typeface="Oswald"/>
              <a:ea typeface="Oswald"/>
              <a:cs typeface="Oswald"/>
              <a:sym typeface="Oswald"/>
            </a:endParaRPr>
          </a:p>
        </p:txBody>
      </p:sp>
      <p:pic>
        <p:nvPicPr>
          <p:cNvPr id="387" name="Google Shape;387;p49"/>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88" name="Google Shape;388;p49"/>
          <p:cNvSpPr txBox="1"/>
          <p:nvPr/>
        </p:nvSpPr>
        <p:spPr>
          <a:xfrm>
            <a:off x="445800" y="4198200"/>
            <a:ext cx="8252400" cy="7746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Families Rating LACS B or Higher School:</a:t>
            </a:r>
            <a:r>
              <a:rPr lang="en"/>
              <a:t> 72.32%</a:t>
            </a:r>
            <a:endParaRPr/>
          </a:p>
          <a:p>
            <a:pPr marL="0" lvl="0" indent="0" algn="ctr" rtl="0">
              <a:spcBef>
                <a:spcPts val="0"/>
              </a:spcBef>
              <a:spcAft>
                <a:spcPts val="0"/>
              </a:spcAft>
              <a:buNone/>
            </a:pPr>
            <a:r>
              <a:rPr lang="en" b="1"/>
              <a:t>Families Rating LACS C or below:</a:t>
            </a:r>
            <a:r>
              <a:rPr lang="en"/>
              <a:t> 27.68%</a:t>
            </a:r>
            <a:endParaRPr/>
          </a:p>
        </p:txBody>
      </p:sp>
      <p:pic>
        <p:nvPicPr>
          <p:cNvPr id="389" name="Google Shape;389;p49"/>
          <p:cNvPicPr preferRelativeResize="0"/>
          <p:nvPr/>
        </p:nvPicPr>
        <p:blipFill>
          <a:blip r:embed="rId4">
            <a:alphaModFix/>
          </a:blip>
          <a:stretch>
            <a:fillRect/>
          </a:stretch>
        </p:blipFill>
        <p:spPr>
          <a:xfrm>
            <a:off x="152400" y="1368550"/>
            <a:ext cx="8839198" cy="2118450"/>
          </a:xfrm>
          <a:prstGeom prst="rect">
            <a:avLst/>
          </a:prstGeom>
          <a:noFill/>
          <a:ln>
            <a:noFill/>
          </a:ln>
        </p:spPr>
      </p:pic>
      <p:sp>
        <p:nvSpPr>
          <p:cNvPr id="390" name="Google Shape;390;p49"/>
          <p:cNvSpPr txBox="1"/>
          <p:nvPr/>
        </p:nvSpPr>
        <p:spPr>
          <a:xfrm>
            <a:off x="646650" y="3487000"/>
            <a:ext cx="7850700" cy="7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Favorability Goal for Priority Questions:</a:t>
            </a:r>
            <a:r>
              <a:rPr lang="en"/>
              <a:t> 80% or higher</a:t>
            </a:r>
            <a:endParaRPr/>
          </a:p>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0"/>
          <p:cNvSpPr txBox="1">
            <a:spLocks noGrp="1"/>
          </p:cNvSpPr>
          <p:nvPr>
            <p:ph type="title"/>
          </p:nvPr>
        </p:nvSpPr>
        <p:spPr>
          <a:xfrm>
            <a:off x="311700" y="455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20" b="1">
                <a:solidFill>
                  <a:srgbClr val="CC0000"/>
                </a:solidFill>
                <a:latin typeface="Oswald"/>
                <a:ea typeface="Oswald"/>
                <a:cs typeface="Oswald"/>
                <a:sym typeface="Oswald"/>
              </a:rPr>
              <a:t>Family Survey Data- ALL GRADES UA</a:t>
            </a:r>
            <a:endParaRPr sz="3020" b="1">
              <a:solidFill>
                <a:srgbClr val="CC0000"/>
              </a:solidFill>
              <a:latin typeface="Oswald"/>
              <a:ea typeface="Oswald"/>
              <a:cs typeface="Oswald"/>
              <a:sym typeface="Oswald"/>
            </a:endParaRPr>
          </a:p>
        </p:txBody>
      </p:sp>
      <p:pic>
        <p:nvPicPr>
          <p:cNvPr id="396" name="Google Shape;396;p50"/>
          <p:cNvPicPr preferRelativeResize="0"/>
          <p:nvPr/>
        </p:nvPicPr>
        <p:blipFill>
          <a:blip r:embed="rId3">
            <a:alphaModFix/>
          </a:blip>
          <a:stretch>
            <a:fillRect/>
          </a:stretch>
        </p:blipFill>
        <p:spPr>
          <a:xfrm>
            <a:off x="8113650" y="0"/>
            <a:ext cx="1030349" cy="1216150"/>
          </a:xfrm>
          <a:prstGeom prst="rect">
            <a:avLst/>
          </a:prstGeom>
          <a:noFill/>
          <a:ln>
            <a:noFill/>
          </a:ln>
        </p:spPr>
      </p:pic>
      <p:sp>
        <p:nvSpPr>
          <p:cNvPr id="397" name="Google Shape;397;p50"/>
          <p:cNvSpPr txBox="1"/>
          <p:nvPr/>
        </p:nvSpPr>
        <p:spPr>
          <a:xfrm>
            <a:off x="646650" y="3050575"/>
            <a:ext cx="7850700" cy="7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Favorability Goal for Priority Questions:</a:t>
            </a:r>
            <a:r>
              <a:rPr lang="en"/>
              <a:t> 80% or higher</a:t>
            </a:r>
            <a:endParaRPr/>
          </a:p>
          <a:p>
            <a:pPr marL="0" lvl="0" indent="0" algn="l" rtl="0">
              <a:spcBef>
                <a:spcPts val="0"/>
              </a:spcBef>
              <a:spcAft>
                <a:spcPts val="0"/>
              </a:spcAft>
              <a:buNone/>
            </a:pPr>
            <a:endParaRPr/>
          </a:p>
        </p:txBody>
      </p:sp>
      <p:pic>
        <p:nvPicPr>
          <p:cNvPr id="398" name="Google Shape;398;p50"/>
          <p:cNvPicPr preferRelativeResize="0"/>
          <p:nvPr/>
        </p:nvPicPr>
        <p:blipFill>
          <a:blip r:embed="rId4">
            <a:alphaModFix/>
          </a:blip>
          <a:stretch>
            <a:fillRect/>
          </a:stretch>
        </p:blipFill>
        <p:spPr>
          <a:xfrm>
            <a:off x="152400" y="1368550"/>
            <a:ext cx="8839202" cy="1529621"/>
          </a:xfrm>
          <a:prstGeom prst="rect">
            <a:avLst/>
          </a:prstGeom>
          <a:noFill/>
          <a:ln>
            <a:noFill/>
          </a:ln>
        </p:spPr>
      </p:pic>
      <p:sp>
        <p:nvSpPr>
          <p:cNvPr id="399" name="Google Shape;399;p50"/>
          <p:cNvSpPr txBox="1"/>
          <p:nvPr/>
        </p:nvSpPr>
        <p:spPr>
          <a:xfrm>
            <a:off x="1339050" y="3509075"/>
            <a:ext cx="6465900" cy="4317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t>Favorability Goal Not Met on any Priority Questions</a:t>
            </a:r>
            <a:endParaRPr/>
          </a:p>
          <a:p>
            <a:pPr marL="0" lvl="0" indent="0" algn="ctr"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1"/>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37</a:t>
            </a:fld>
            <a:endParaRPr sz="800" b="1" i="0" u="none" strike="noStrike" cap="none">
              <a:solidFill>
                <a:srgbClr val="4D4D4D"/>
              </a:solidFill>
              <a:latin typeface="Helvetica Neue"/>
              <a:ea typeface="Helvetica Neue"/>
              <a:cs typeface="Helvetica Neue"/>
              <a:sym typeface="Helvetica Neue"/>
            </a:endParaRPr>
          </a:p>
        </p:txBody>
      </p:sp>
      <p:sp>
        <p:nvSpPr>
          <p:cNvPr id="405" name="Google Shape;405;p51"/>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06" name="Google Shape;406;p51"/>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07" name="Google Shape;407;p51"/>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08" name="Google Shape;408;p51"/>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a:t>
            </a:r>
            <a:endParaRPr sz="2100" i="0" u="none" strike="noStrike" cap="none">
              <a:solidFill>
                <a:srgbClr val="980000"/>
              </a:solidFill>
              <a:latin typeface="Oswald"/>
              <a:ea typeface="Oswald"/>
              <a:cs typeface="Oswald"/>
              <a:sym typeface="Oswald"/>
            </a:endParaRPr>
          </a:p>
        </p:txBody>
      </p:sp>
      <p:graphicFrame>
        <p:nvGraphicFramePr>
          <p:cNvPr id="409" name="Google Shape;409;p51"/>
          <p:cNvGraphicFramePr/>
          <p:nvPr/>
        </p:nvGraphicFramePr>
        <p:xfrm>
          <a:off x="494081" y="997688"/>
          <a:ext cx="3000000" cy="3000000"/>
        </p:xfrm>
        <a:graphic>
          <a:graphicData uri="http://schemas.openxmlformats.org/drawingml/2006/table">
            <a:tbl>
              <a:tblPr>
                <a:noFill/>
                <a:tableStyleId>{867B6926-42D2-4E06-8C06-84451C9E2F0E}</a:tableStyleId>
              </a:tblPr>
              <a:tblGrid>
                <a:gridCol w="3652575">
                  <a:extLst>
                    <a:ext uri="{9D8B030D-6E8A-4147-A177-3AD203B41FA5}">
                      <a16:colId xmlns:a16="http://schemas.microsoft.com/office/drawing/2014/main" val="20000"/>
                    </a:ext>
                  </a:extLst>
                </a:gridCol>
              </a:tblGrid>
              <a:tr h="150025">
                <a:tc>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GPA &amp; College (15%)</a:t>
                      </a:r>
                      <a:endParaRPr sz="1000" b="1">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CAE0"/>
                    </a:solidFill>
                  </a:tcPr>
                </a:tc>
                <a:extLst>
                  <a:ext uri="{0D108BD9-81ED-4DB2-BD59-A6C34878D82A}">
                    <a16:rowId xmlns:a16="http://schemas.microsoft.com/office/drawing/2014/main" val="10000"/>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Students with GPA ≥ 2.0</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Students with GPA ≥ 2.5</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Students with GPA ≥ 3.0</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20717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Students with a GPA 4.0+ are enrolled in a Pre-College Program</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Students with a GPA 3.0+ are enrolled in a Summer Experience</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50025">
                <a:tc>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SAT (8%)</a:t>
                      </a:r>
                      <a:endParaRPr sz="1000" b="1">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CAE0"/>
                    </a:solidFill>
                  </a:tcPr>
                </a:tc>
                <a:extLst>
                  <a:ext uri="{0D108BD9-81ED-4DB2-BD59-A6C34878D82A}">
                    <a16:rowId xmlns:a16="http://schemas.microsoft.com/office/drawing/2014/main" val="10006"/>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 of students at/above 500 in EWR</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 of students at/above 500 in Math</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 of students meeting their Spring SAT Growth Goal</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50025">
                <a:tc>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AP Achievement (20%)</a:t>
                      </a:r>
                      <a:endParaRPr sz="1000" b="1">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CAE0"/>
                    </a:solidFill>
                  </a:tcPr>
                </a:tc>
                <a:extLst>
                  <a:ext uri="{0D108BD9-81ED-4DB2-BD59-A6C34878D82A}">
                    <a16:rowId xmlns:a16="http://schemas.microsoft.com/office/drawing/2014/main" val="10010"/>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AP Human Geography at/above 3</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AP World History at/above 3</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AP Seminar at/above 3</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AP Language at/above 3</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AP US History at/above 3</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AP Pre-Calculus at/above 3</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AP Statistics at/above 3</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50025">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 of all students passing 1+ AP exam</a:t>
                      </a:r>
                      <a:endParaRPr sz="10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graphicFrame>
        <p:nvGraphicFramePr>
          <p:cNvPr id="410" name="Google Shape;410;p51"/>
          <p:cNvGraphicFramePr/>
          <p:nvPr/>
        </p:nvGraphicFramePr>
        <p:xfrm>
          <a:off x="4613831" y="-9"/>
          <a:ext cx="3000000" cy="3000000"/>
        </p:xfrm>
        <a:graphic>
          <a:graphicData uri="http://schemas.openxmlformats.org/drawingml/2006/table">
            <a:tbl>
              <a:tblPr>
                <a:noFill/>
                <a:tableStyleId>{867B6926-42D2-4E06-8C06-84451C9E2F0E}</a:tableStyleId>
              </a:tblPr>
              <a:tblGrid>
                <a:gridCol w="4077750">
                  <a:extLst>
                    <a:ext uri="{9D8B030D-6E8A-4147-A177-3AD203B41FA5}">
                      <a16:colId xmlns:a16="http://schemas.microsoft.com/office/drawing/2014/main" val="20000"/>
                    </a:ext>
                  </a:extLst>
                </a:gridCol>
              </a:tblGrid>
              <a:tr h="150025">
                <a:tc>
                  <a:txBody>
                    <a:bodyPr/>
                    <a:lstStyle/>
                    <a:p>
                      <a:pPr marL="0" lvl="0" indent="0" algn="l" rtl="0">
                        <a:lnSpc>
                          <a:spcPct val="115000"/>
                        </a:lnSpc>
                        <a:spcBef>
                          <a:spcPts val="0"/>
                        </a:spcBef>
                        <a:spcAft>
                          <a:spcPts val="0"/>
                        </a:spcAft>
                        <a:buNone/>
                      </a:pPr>
                      <a:r>
                        <a:rPr lang="en" sz="800" b="1">
                          <a:latin typeface="Calibri"/>
                          <a:ea typeface="Calibri"/>
                          <a:cs typeface="Calibri"/>
                          <a:sym typeface="Calibri"/>
                        </a:rPr>
                        <a:t>MCAS Achievement (~15%)</a:t>
                      </a:r>
                      <a:endParaRPr sz="800" b="1">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CAE0"/>
                    </a:solidFill>
                  </a:tcPr>
                </a:tc>
                <a:extLst>
                  <a:ext uri="{0D108BD9-81ED-4DB2-BD59-A6C34878D82A}">
                    <a16:rowId xmlns:a16="http://schemas.microsoft.com/office/drawing/2014/main" val="10000"/>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9th Grade Bio Meeting/Exceeding</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9th Grade Bio Partially Meeting+</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10th Grade Algebra Meeting/Exceeding</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10th Grade Algebra Partially Meeting+</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10th Grade ELA Meeting/Exceeding</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10th Grade ELA Partially Meeting+</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50025">
                <a:tc>
                  <a:txBody>
                    <a:bodyPr/>
                    <a:lstStyle/>
                    <a:p>
                      <a:pPr marL="0" lvl="0" indent="0" algn="l" rtl="0">
                        <a:lnSpc>
                          <a:spcPct val="115000"/>
                        </a:lnSpc>
                        <a:spcBef>
                          <a:spcPts val="0"/>
                        </a:spcBef>
                        <a:spcAft>
                          <a:spcPts val="0"/>
                        </a:spcAft>
                        <a:buNone/>
                      </a:pPr>
                      <a:r>
                        <a:rPr lang="en" sz="800" b="1">
                          <a:latin typeface="Calibri"/>
                          <a:ea typeface="Calibri"/>
                          <a:cs typeface="Calibri"/>
                          <a:sym typeface="Calibri"/>
                        </a:rPr>
                        <a:t>Equity (20%)</a:t>
                      </a:r>
                      <a:endParaRPr sz="800" b="1">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CAE0"/>
                    </a:solidFill>
                  </a:tcPr>
                </a:tc>
                <a:extLst>
                  <a:ext uri="{0D108BD9-81ED-4DB2-BD59-A6C34878D82A}">
                    <a16:rowId xmlns:a16="http://schemas.microsoft.com/office/drawing/2014/main" val="10007"/>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Compliance Percentage</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 of scholars with an IEP achieving a GPA over a 2.5</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 of students meeting progress target on ACCESS</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 of Students with 1 or more OSS</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 of Students with 1 or more ISS</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 Student Choice Attrition</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Equity marks met on 10 priority metrics</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8th-9th Total Matriculation @ LACS</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5"/>
                  </a:ext>
                </a:extLst>
              </a:tr>
              <a:tr h="150025">
                <a:tc>
                  <a:txBody>
                    <a:bodyPr/>
                    <a:lstStyle/>
                    <a:p>
                      <a:pPr marL="0" lvl="0" indent="0" algn="l" rtl="0">
                        <a:lnSpc>
                          <a:spcPct val="115000"/>
                        </a:lnSpc>
                        <a:spcBef>
                          <a:spcPts val="0"/>
                        </a:spcBef>
                        <a:spcAft>
                          <a:spcPts val="0"/>
                        </a:spcAft>
                        <a:buNone/>
                      </a:pPr>
                      <a:r>
                        <a:rPr lang="en" sz="800" b="1">
                          <a:latin typeface="Calibri"/>
                          <a:ea typeface="Calibri"/>
                          <a:cs typeface="Calibri"/>
                          <a:sym typeface="Calibri"/>
                        </a:rPr>
                        <a:t>Culture &amp; Investment (10%)</a:t>
                      </a:r>
                      <a:endParaRPr sz="800" b="1">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CAE0"/>
                    </a:solidFill>
                  </a:tcPr>
                </a:tc>
                <a:extLst>
                  <a:ext uri="{0D108BD9-81ED-4DB2-BD59-A6C34878D82A}">
                    <a16:rowId xmlns:a16="http://schemas.microsoft.com/office/drawing/2014/main" val="10016"/>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 of advisories at the strong threshold</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Chronic Absenteeism</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8"/>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Student Attendance</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r h="150025">
                <a:tc>
                  <a:txBody>
                    <a:bodyPr/>
                    <a:lstStyle/>
                    <a:p>
                      <a:pPr marL="0" lvl="0" indent="0" algn="l" rtl="0">
                        <a:lnSpc>
                          <a:spcPct val="115000"/>
                        </a:lnSpc>
                        <a:spcBef>
                          <a:spcPts val="0"/>
                        </a:spcBef>
                        <a:spcAft>
                          <a:spcPts val="0"/>
                        </a:spcAft>
                        <a:buNone/>
                      </a:pPr>
                      <a:r>
                        <a:rPr lang="en" sz="800" b="1">
                          <a:latin typeface="Calibri"/>
                          <a:ea typeface="Calibri"/>
                          <a:cs typeface="Calibri"/>
                          <a:sym typeface="Calibri"/>
                        </a:rPr>
                        <a:t>OPS Excellence (5%)</a:t>
                      </a:r>
                      <a:endParaRPr sz="800" b="1">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CAE0"/>
                    </a:solidFill>
                  </a:tcPr>
                </a:tc>
                <a:extLst>
                  <a:ext uri="{0D108BD9-81ED-4DB2-BD59-A6C34878D82A}">
                    <a16:rowId xmlns:a16="http://schemas.microsoft.com/office/drawing/2014/main" val="10020"/>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Walkthrough Excellence</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1"/>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Parent Survey Ops Priority Q's</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2"/>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Parent Survey Completion</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3"/>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Event Excellence (10 events)</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4"/>
                  </a:ext>
                </a:extLst>
              </a:tr>
              <a:tr h="150025">
                <a:tc>
                  <a:txBody>
                    <a:bodyPr/>
                    <a:lstStyle/>
                    <a:p>
                      <a:pPr marL="0" lvl="0" indent="0" algn="l" rtl="0">
                        <a:lnSpc>
                          <a:spcPct val="115000"/>
                        </a:lnSpc>
                        <a:spcBef>
                          <a:spcPts val="0"/>
                        </a:spcBef>
                        <a:spcAft>
                          <a:spcPts val="0"/>
                        </a:spcAft>
                        <a:buNone/>
                      </a:pPr>
                      <a:r>
                        <a:rPr lang="en" sz="800" b="1">
                          <a:latin typeface="Calibri"/>
                          <a:ea typeface="Calibri"/>
                          <a:cs typeface="Calibri"/>
                          <a:sym typeface="Calibri"/>
                        </a:rPr>
                        <a:t>Talent (7.5%)</a:t>
                      </a:r>
                      <a:endParaRPr sz="800" b="1">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4CAE0"/>
                    </a:solidFill>
                  </a:tcPr>
                </a:tc>
                <a:extLst>
                  <a:ext uri="{0D108BD9-81ED-4DB2-BD59-A6C34878D82A}">
                    <a16:rowId xmlns:a16="http://schemas.microsoft.com/office/drawing/2014/main" val="10025"/>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Teacher Retention</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6"/>
                  </a:ext>
                </a:extLst>
              </a:tr>
              <a:tr h="150025">
                <a:tc>
                  <a:txBody>
                    <a:bodyPr/>
                    <a:lstStyle/>
                    <a:p>
                      <a:pPr marL="0" lvl="0" indent="0" algn="l" rtl="0">
                        <a:lnSpc>
                          <a:spcPct val="115000"/>
                        </a:lnSpc>
                        <a:spcBef>
                          <a:spcPts val="0"/>
                        </a:spcBef>
                        <a:spcAft>
                          <a:spcPts val="0"/>
                        </a:spcAft>
                        <a:buNone/>
                      </a:pPr>
                      <a:r>
                        <a:rPr lang="en" sz="800">
                          <a:latin typeface="Calibri"/>
                          <a:ea typeface="Calibri"/>
                          <a:cs typeface="Calibri"/>
                          <a:sym typeface="Calibri"/>
                        </a:rPr>
                        <a:t>Org Health (avg across priority q's)</a:t>
                      </a:r>
                      <a:endParaRPr sz="800">
                        <a:latin typeface="Calibri"/>
                        <a:ea typeface="Calibri"/>
                        <a:cs typeface="Calibri"/>
                        <a:sym typeface="Calibri"/>
                      </a:endParaRPr>
                    </a:p>
                  </a:txBody>
                  <a:tcPr marL="21425" marR="21425" marT="14300" marB="143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2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2"/>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38</a:t>
            </a:fld>
            <a:endParaRPr sz="800" b="1" i="0" u="none" strike="noStrike" cap="none">
              <a:solidFill>
                <a:srgbClr val="4D4D4D"/>
              </a:solidFill>
              <a:latin typeface="Helvetica Neue"/>
              <a:ea typeface="Helvetica Neue"/>
              <a:cs typeface="Helvetica Neue"/>
              <a:sym typeface="Helvetica Neue"/>
            </a:endParaRPr>
          </a:p>
        </p:txBody>
      </p:sp>
      <p:sp>
        <p:nvSpPr>
          <p:cNvPr id="416" name="Google Shape;416;p52"/>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17" name="Google Shape;417;p52"/>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18" name="Google Shape;418;p52"/>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19" name="Google Shape;419;p52"/>
          <p:cNvSpPr txBox="1"/>
          <p:nvPr/>
        </p:nvSpPr>
        <p:spPr>
          <a:xfrm>
            <a:off x="-228600" y="721669"/>
            <a:ext cx="4067700" cy="4598700"/>
          </a:xfrm>
          <a:prstGeom prst="rect">
            <a:avLst/>
          </a:prstGeom>
          <a:noFill/>
          <a:ln>
            <a:noFill/>
          </a:ln>
        </p:spPr>
        <p:txBody>
          <a:bodyPr spcFirstLastPara="1" wrap="square" lIns="68575" tIns="34275" rIns="68575" bIns="34275" anchor="t" anchorCtr="0">
            <a:noAutofit/>
          </a:bodyPr>
          <a:lstStyle/>
          <a:p>
            <a:pPr marL="520700" lvl="1" indent="0" algn="ctr" rtl="0">
              <a:spcBef>
                <a:spcPts val="0"/>
              </a:spcBef>
              <a:spcAft>
                <a:spcPts val="0"/>
              </a:spcAft>
              <a:buClr>
                <a:schemeClr val="dk1"/>
              </a:buClr>
              <a:buSzPts val="2000"/>
              <a:buFont typeface="Fira Sans"/>
              <a:buNone/>
            </a:pPr>
            <a:endParaRPr sz="2000">
              <a:solidFill>
                <a:schemeClr val="dk1"/>
              </a:solidFill>
              <a:latin typeface="Oswald"/>
              <a:ea typeface="Oswald"/>
              <a:cs typeface="Oswald"/>
              <a:sym typeface="Oswald"/>
            </a:endParaRPr>
          </a:p>
          <a:p>
            <a:pPr marL="520700" lvl="1" indent="0" algn="ctr" rtl="0">
              <a:spcBef>
                <a:spcPts val="0"/>
              </a:spcBef>
              <a:spcAft>
                <a:spcPts val="0"/>
              </a:spcAft>
              <a:buClr>
                <a:schemeClr val="dk1"/>
              </a:buClr>
              <a:buSzPts val="2000"/>
              <a:buFont typeface="Fira Sans"/>
              <a:buNone/>
            </a:pPr>
            <a:endParaRPr sz="2200" i="1">
              <a:solidFill>
                <a:schemeClr val="dk1"/>
              </a:solidFill>
              <a:latin typeface="Raleway"/>
              <a:ea typeface="Raleway"/>
              <a:cs typeface="Raleway"/>
              <a:sym typeface="Raleway"/>
            </a:endParaRPr>
          </a:p>
        </p:txBody>
      </p:sp>
      <p:sp>
        <p:nvSpPr>
          <p:cNvPr id="420" name="Google Shape;420;p52"/>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HIGHLIGHTS</a:t>
            </a:r>
            <a:endParaRPr sz="2100" i="0" u="none" strike="noStrike" cap="none">
              <a:solidFill>
                <a:srgbClr val="980000"/>
              </a:solidFill>
              <a:latin typeface="Oswald"/>
              <a:ea typeface="Oswald"/>
              <a:cs typeface="Oswald"/>
              <a:sym typeface="Oswald"/>
            </a:endParaRPr>
          </a:p>
        </p:txBody>
      </p:sp>
      <p:sp>
        <p:nvSpPr>
          <p:cNvPr id="421" name="Google Shape;421;p52"/>
          <p:cNvSpPr txBox="1"/>
          <p:nvPr/>
        </p:nvSpPr>
        <p:spPr>
          <a:xfrm>
            <a:off x="172781" y="830944"/>
            <a:ext cx="5281500" cy="34632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Clr>
                <a:schemeClr val="accent6"/>
              </a:buClr>
              <a:buSzPts val="1800"/>
              <a:buFont typeface="Roboto"/>
              <a:buChar char="●"/>
            </a:pPr>
            <a:r>
              <a:rPr lang="en" sz="1800" b="1">
                <a:solidFill>
                  <a:schemeClr val="accent6"/>
                </a:solidFill>
                <a:latin typeface="Roboto"/>
                <a:ea typeface="Roboto"/>
                <a:cs typeface="Roboto"/>
                <a:sym typeface="Roboto"/>
              </a:rPr>
              <a:t>TALENT/INFLUENCE OF COLLEGE TEAM IN DRIVING SUCCESS TOWARDS GOALS</a:t>
            </a:r>
            <a:endParaRPr sz="1800" b="1">
              <a:solidFill>
                <a:schemeClr val="accent6"/>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GPA in 9th</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Chronic Absenteeism reset</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CCR planning for 11th grade</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College &amp; Career Fair + Rep Visits</a:t>
            </a:r>
            <a:endParaRPr sz="14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a:p>
            <a:pPr marL="342900" lvl="0" indent="-279400" algn="l" rtl="0">
              <a:spcBef>
                <a:spcPts val="0"/>
              </a:spcBef>
              <a:spcAft>
                <a:spcPts val="0"/>
              </a:spcAft>
              <a:buClr>
                <a:schemeClr val="accent6"/>
              </a:buClr>
              <a:buSzPts val="1800"/>
              <a:buFont typeface="Roboto"/>
              <a:buChar char="●"/>
            </a:pPr>
            <a:r>
              <a:rPr lang="en" sz="1800" b="1">
                <a:solidFill>
                  <a:schemeClr val="accent6"/>
                </a:solidFill>
                <a:latin typeface="Roboto"/>
                <a:ea typeface="Roboto"/>
                <a:cs typeface="Roboto"/>
                <a:sym typeface="Roboto"/>
              </a:rPr>
              <a:t>SHIFT IN ADVISORY IS PALPABLE</a:t>
            </a:r>
            <a:endParaRPr sz="1800" b="1">
              <a:solidFill>
                <a:schemeClr val="accent6"/>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Data doesn’t yet reflect us winning on advisory, but the shift in how the start of the day feels in terms of scholar focus and investment is palpable</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Affirms we have the right structure in place, now we need to put pressure on the right spots to get movement</a:t>
            </a:r>
            <a:endParaRPr sz="14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p:txBody>
      </p:sp>
      <p:pic>
        <p:nvPicPr>
          <p:cNvPr id="422" name="Google Shape;422;p52"/>
          <p:cNvPicPr preferRelativeResize="0"/>
          <p:nvPr/>
        </p:nvPicPr>
        <p:blipFill>
          <a:blip r:embed="rId4">
            <a:alphaModFix/>
          </a:blip>
          <a:stretch>
            <a:fillRect/>
          </a:stretch>
        </p:blipFill>
        <p:spPr>
          <a:xfrm>
            <a:off x="5568506" y="351825"/>
            <a:ext cx="3461193" cy="42367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3"/>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39</a:t>
            </a:fld>
            <a:endParaRPr sz="800" b="1" i="0" u="none" strike="noStrike" cap="none">
              <a:solidFill>
                <a:srgbClr val="4D4D4D"/>
              </a:solidFill>
              <a:latin typeface="Helvetica Neue"/>
              <a:ea typeface="Helvetica Neue"/>
              <a:cs typeface="Helvetica Neue"/>
              <a:sym typeface="Helvetica Neue"/>
            </a:endParaRPr>
          </a:p>
        </p:txBody>
      </p:sp>
      <p:sp>
        <p:nvSpPr>
          <p:cNvPr id="428" name="Google Shape;428;p53"/>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29" name="Google Shape;429;p53"/>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30" name="Google Shape;430;p53"/>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31" name="Google Shape;431;p53"/>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CHALLENGES</a:t>
            </a:r>
            <a:endParaRPr sz="2100" i="0" u="none" strike="noStrike" cap="none">
              <a:solidFill>
                <a:srgbClr val="980000"/>
              </a:solidFill>
              <a:latin typeface="Oswald"/>
              <a:ea typeface="Oswald"/>
              <a:cs typeface="Oswald"/>
              <a:sym typeface="Oswald"/>
            </a:endParaRPr>
          </a:p>
        </p:txBody>
      </p:sp>
      <p:sp>
        <p:nvSpPr>
          <p:cNvPr id="432" name="Google Shape;432;p53"/>
          <p:cNvSpPr txBox="1"/>
          <p:nvPr/>
        </p:nvSpPr>
        <p:spPr>
          <a:xfrm>
            <a:off x="258994" y="1192706"/>
            <a:ext cx="5134800" cy="35556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Clr>
                <a:schemeClr val="accent2"/>
              </a:buClr>
              <a:buSzPts val="1800"/>
              <a:buFont typeface="Roboto"/>
              <a:buChar char="●"/>
            </a:pPr>
            <a:r>
              <a:rPr lang="en" sz="1800" b="1">
                <a:solidFill>
                  <a:schemeClr val="accent2"/>
                </a:solidFill>
                <a:latin typeface="Roboto"/>
                <a:ea typeface="Roboto"/>
                <a:cs typeface="Roboto"/>
                <a:sym typeface="Roboto"/>
              </a:rPr>
              <a:t>STAFF CULTURE</a:t>
            </a:r>
            <a:endParaRPr sz="1800" b="1">
              <a:solidFill>
                <a:schemeClr val="accent2"/>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Higher turnover</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Several staff members not meeting expectations and polluting the water</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The way </a:t>
            </a:r>
            <a:r>
              <a:rPr lang="en">
                <a:latin typeface="Roboto"/>
                <a:ea typeface="Roboto"/>
                <a:cs typeface="Roboto"/>
                <a:sym typeface="Roboto"/>
              </a:rPr>
              <a:t>our principal</a:t>
            </a:r>
            <a:r>
              <a:rPr lang="en" sz="1400">
                <a:latin typeface="Roboto"/>
                <a:ea typeface="Roboto"/>
                <a:cs typeface="Roboto"/>
                <a:sym typeface="Roboto"/>
              </a:rPr>
              <a:t> show</a:t>
            </a:r>
            <a:r>
              <a:rPr lang="en">
                <a:latin typeface="Roboto"/>
                <a:ea typeface="Roboto"/>
                <a:cs typeface="Roboto"/>
                <a:sym typeface="Roboto"/>
              </a:rPr>
              <a:t>s</a:t>
            </a:r>
            <a:r>
              <a:rPr lang="en" sz="1400">
                <a:latin typeface="Roboto"/>
                <a:ea typeface="Roboto"/>
                <a:cs typeface="Roboto"/>
                <a:sym typeface="Roboto"/>
              </a:rPr>
              <a:t> up in terms of setting the standard AND authentically connecting with staff lacked purpose in the first 4 weeks of the school year.</a:t>
            </a:r>
            <a:endParaRPr sz="14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a:p>
            <a:pPr marL="342900" lvl="0" indent="-279400" algn="l" rtl="0">
              <a:spcBef>
                <a:spcPts val="0"/>
              </a:spcBef>
              <a:spcAft>
                <a:spcPts val="0"/>
              </a:spcAft>
              <a:buClr>
                <a:schemeClr val="accent2"/>
              </a:buClr>
              <a:buSzPts val="1800"/>
              <a:buFont typeface="Roboto"/>
              <a:buChar char="●"/>
            </a:pPr>
            <a:r>
              <a:rPr lang="en" sz="1800" b="1">
                <a:solidFill>
                  <a:schemeClr val="accent2"/>
                </a:solidFill>
                <a:latin typeface="Roboto"/>
                <a:ea typeface="Roboto"/>
                <a:cs typeface="Roboto"/>
                <a:sym typeface="Roboto"/>
              </a:rPr>
              <a:t>INCONSISTENT UA CULTURE</a:t>
            </a:r>
            <a:endParaRPr sz="1800" b="1">
              <a:solidFill>
                <a:schemeClr val="accent2"/>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Some days, classes and culture look strong.  Other days, classes and culture look weak.  We are not consistently a school where kids are focused and learning.</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It is too easy for kids to opt out of learning.  Staff are focused on the inputs and not the outputs.</a:t>
            </a:r>
            <a:endParaRPr sz="1400">
              <a:latin typeface="Roboto"/>
              <a:ea typeface="Roboto"/>
              <a:cs typeface="Roboto"/>
              <a:sym typeface="Roboto"/>
            </a:endParaRPr>
          </a:p>
        </p:txBody>
      </p:sp>
      <p:pic>
        <p:nvPicPr>
          <p:cNvPr id="433" name="Google Shape;433;p53"/>
          <p:cNvPicPr preferRelativeResize="0"/>
          <p:nvPr/>
        </p:nvPicPr>
        <p:blipFill>
          <a:blip r:embed="rId4">
            <a:alphaModFix/>
          </a:blip>
          <a:stretch>
            <a:fillRect/>
          </a:stretch>
        </p:blipFill>
        <p:spPr>
          <a:xfrm>
            <a:off x="5544562" y="1192706"/>
            <a:ext cx="3521682" cy="28681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a:t>
            </a:fld>
            <a:endParaRPr sz="800" b="1" i="0" u="none" strike="noStrike" cap="none">
              <a:solidFill>
                <a:srgbClr val="4D4D4D"/>
              </a:solidFill>
              <a:latin typeface="Helvetica Neue"/>
              <a:ea typeface="Helvetica Neue"/>
              <a:cs typeface="Helvetica Neue"/>
              <a:sym typeface="Helvetica Neue"/>
            </a:endParaRPr>
          </a:p>
        </p:txBody>
      </p:sp>
      <p:sp>
        <p:nvSpPr>
          <p:cNvPr id="96" name="Google Shape;96;p18"/>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sp>
        <p:nvSpPr>
          <p:cNvPr id="97" name="Google Shape;97;p18"/>
          <p:cNvSpPr txBox="1"/>
          <p:nvPr/>
        </p:nvSpPr>
        <p:spPr>
          <a:xfrm>
            <a:off x="1255163" y="151781"/>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INCLUSIVE COMMUNITY</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98" name="Google Shape;98;p18"/>
          <p:cNvSpPr txBox="1"/>
          <p:nvPr/>
        </p:nvSpPr>
        <p:spPr>
          <a:xfrm>
            <a:off x="4983938" y="151781"/>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EXCELLENCE </a:t>
            </a:r>
            <a:r>
              <a:rPr lang="en" sz="2300">
                <a:latin typeface="Raleway"/>
                <a:ea typeface="Raleway"/>
                <a:cs typeface="Raleway"/>
                <a:sym typeface="Raleway"/>
              </a:rPr>
              <a:t>IN ALL</a:t>
            </a:r>
            <a:r>
              <a:rPr lang="en" sz="3600">
                <a:latin typeface="Raleway"/>
                <a:ea typeface="Raleway"/>
                <a:cs typeface="Raleway"/>
                <a:sym typeface="Raleway"/>
              </a:rPr>
              <a:t> EFFORTS</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99" name="Google Shape;99;p18"/>
          <p:cNvSpPr txBox="1"/>
          <p:nvPr/>
        </p:nvSpPr>
        <p:spPr>
          <a:xfrm>
            <a:off x="1255163" y="1841503"/>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OUR PEOPLE MATTER</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0" name="Google Shape;100;p18"/>
          <p:cNvSpPr txBox="1"/>
          <p:nvPr/>
        </p:nvSpPr>
        <p:spPr>
          <a:xfrm>
            <a:off x="1255163" y="3531225"/>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SPRINKLE </a:t>
            </a:r>
            <a:endParaRPr sz="3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JOY</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1" name="Google Shape;101;p18"/>
          <p:cNvSpPr txBox="1"/>
          <p:nvPr/>
        </p:nvSpPr>
        <p:spPr>
          <a:xfrm>
            <a:off x="4971769" y="1841503"/>
            <a:ext cx="3434400" cy="19857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PURSUE YOUR BEST SELF </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2" name="Google Shape;102;p18"/>
          <p:cNvSpPr txBox="1"/>
          <p:nvPr/>
        </p:nvSpPr>
        <p:spPr>
          <a:xfrm>
            <a:off x="4971769" y="3531225"/>
            <a:ext cx="3434400" cy="1431600"/>
          </a:xfrm>
          <a:prstGeom prst="rect">
            <a:avLst/>
          </a:prstGeom>
          <a:solidFill>
            <a:schemeClr val="lt1"/>
          </a:solidFill>
          <a:ln w="38100" cap="flat" cmpd="sng">
            <a:solidFill>
              <a:srgbClr val="FF0000"/>
            </a:solidFill>
            <a:prstDash val="solid"/>
            <a:round/>
            <a:headEnd type="none" w="sm" len="sm"/>
            <a:tailEnd type="none" w="sm" len="sm"/>
          </a:ln>
        </p:spPr>
        <p:txBody>
          <a:bodyPr spcFirstLastPara="1" wrap="square" lIns="68575" tIns="68575" rIns="68575" bIns="68575" anchor="t" anchorCtr="0">
            <a:spAutoFit/>
          </a:bodyPr>
          <a:lstStyle/>
          <a:p>
            <a:pPr marL="0" lvl="0" indent="0" algn="ctr" rtl="0">
              <a:spcBef>
                <a:spcPts val="0"/>
              </a:spcBef>
              <a:spcAft>
                <a:spcPts val="0"/>
              </a:spcAft>
              <a:buNone/>
            </a:pPr>
            <a:endParaRPr sz="600">
              <a:latin typeface="Raleway"/>
              <a:ea typeface="Raleway"/>
              <a:cs typeface="Raleway"/>
              <a:sym typeface="Raleway"/>
            </a:endParaRPr>
          </a:p>
          <a:p>
            <a:pPr marL="0" lvl="0" indent="0" algn="ctr" rtl="0">
              <a:spcBef>
                <a:spcPts val="0"/>
              </a:spcBef>
              <a:spcAft>
                <a:spcPts val="0"/>
              </a:spcAft>
              <a:buNone/>
            </a:pPr>
            <a:r>
              <a:rPr lang="en" sz="3600">
                <a:latin typeface="Raleway"/>
                <a:ea typeface="Raleway"/>
                <a:cs typeface="Raleway"/>
                <a:sym typeface="Raleway"/>
              </a:rPr>
              <a:t>LEAVE A LEGACY  </a:t>
            </a:r>
            <a:endParaRPr sz="3600">
              <a:latin typeface="Raleway"/>
              <a:ea typeface="Raleway"/>
              <a:cs typeface="Raleway"/>
              <a:sym typeface="Raleway"/>
            </a:endParaRPr>
          </a:p>
          <a:p>
            <a:pPr marL="0" lvl="0" indent="0" algn="l" rtl="0">
              <a:spcBef>
                <a:spcPts val="0"/>
              </a:spcBef>
              <a:spcAft>
                <a:spcPts val="0"/>
              </a:spcAft>
              <a:buNone/>
            </a:pPr>
            <a:endParaRPr sz="600">
              <a:latin typeface="Raleway"/>
              <a:ea typeface="Raleway"/>
              <a:cs typeface="Raleway"/>
              <a:sym typeface="Raleway"/>
            </a:endParaRPr>
          </a:p>
        </p:txBody>
      </p:sp>
      <p:sp>
        <p:nvSpPr>
          <p:cNvPr id="103" name="Google Shape;103;p18"/>
          <p:cNvSpPr txBox="1"/>
          <p:nvPr/>
        </p:nvSpPr>
        <p:spPr>
          <a:xfrm rot="-5400000">
            <a:off x="-1316906" y="2022994"/>
            <a:ext cx="3818400" cy="769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4100" i="1">
                <a:solidFill>
                  <a:srgbClr val="FF0000"/>
                </a:solidFill>
                <a:latin typeface="Raleway"/>
                <a:ea typeface="Raleway"/>
                <a:cs typeface="Raleway"/>
                <a:sym typeface="Raleway"/>
              </a:rPr>
              <a:t>OUR VALUES</a:t>
            </a:r>
            <a:endParaRPr sz="4100" i="1">
              <a:solidFill>
                <a:srgbClr val="FF0000"/>
              </a:solidFill>
              <a:latin typeface="Raleway"/>
              <a:ea typeface="Raleway"/>
              <a:cs typeface="Raleway"/>
              <a:sym typeface="Raleway"/>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4"/>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40</a:t>
            </a:fld>
            <a:endParaRPr sz="800" b="1" i="0" u="none" strike="noStrike" cap="none">
              <a:solidFill>
                <a:srgbClr val="4D4D4D"/>
              </a:solidFill>
              <a:latin typeface="Helvetica Neue"/>
              <a:ea typeface="Helvetica Neue"/>
              <a:cs typeface="Helvetica Neue"/>
              <a:sym typeface="Helvetica Neue"/>
            </a:endParaRPr>
          </a:p>
        </p:txBody>
      </p:sp>
      <p:sp>
        <p:nvSpPr>
          <p:cNvPr id="439" name="Google Shape;439;p54"/>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40" name="Google Shape;440;p54"/>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41" name="Google Shape;441;p54"/>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42" name="Google Shape;442;p54"/>
          <p:cNvSpPr/>
          <p:nvPr/>
        </p:nvSpPr>
        <p:spPr>
          <a:xfrm>
            <a:off x="1066350" y="286613"/>
            <a:ext cx="68301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 ON TRACK w/ REFLECTION </a:t>
            </a:r>
            <a:endParaRPr sz="2100" b="1" i="0" u="none" strike="noStrike" cap="none">
              <a:solidFill>
                <a:srgbClr val="980000"/>
              </a:solidFill>
              <a:latin typeface="Oswald"/>
              <a:ea typeface="Oswald"/>
              <a:cs typeface="Oswald"/>
              <a:sym typeface="Oswald"/>
            </a:endParaRPr>
          </a:p>
        </p:txBody>
      </p:sp>
      <p:graphicFrame>
        <p:nvGraphicFramePr>
          <p:cNvPr id="443" name="Google Shape;443;p54"/>
          <p:cNvGraphicFramePr/>
          <p:nvPr/>
        </p:nvGraphicFramePr>
        <p:xfrm>
          <a:off x="646875" y="759844"/>
          <a:ext cx="3000000" cy="3000000"/>
        </p:xfrm>
        <a:graphic>
          <a:graphicData uri="http://schemas.openxmlformats.org/drawingml/2006/table">
            <a:tbl>
              <a:tblPr>
                <a:noFill/>
                <a:tableStyleId>{91407ECC-50DE-433E-8E6B-1A41FE3E1E7F}</a:tableStyleId>
              </a:tblPr>
              <a:tblGrid>
                <a:gridCol w="1484375">
                  <a:extLst>
                    <a:ext uri="{9D8B030D-6E8A-4147-A177-3AD203B41FA5}">
                      <a16:colId xmlns:a16="http://schemas.microsoft.com/office/drawing/2014/main" val="20000"/>
                    </a:ext>
                  </a:extLst>
                </a:gridCol>
                <a:gridCol w="1415325">
                  <a:extLst>
                    <a:ext uri="{9D8B030D-6E8A-4147-A177-3AD203B41FA5}">
                      <a16:colId xmlns:a16="http://schemas.microsoft.com/office/drawing/2014/main" val="20001"/>
                    </a:ext>
                  </a:extLst>
                </a:gridCol>
                <a:gridCol w="5224050">
                  <a:extLst>
                    <a:ext uri="{9D8B030D-6E8A-4147-A177-3AD203B41FA5}">
                      <a16:colId xmlns:a16="http://schemas.microsoft.com/office/drawing/2014/main" val="20002"/>
                    </a:ext>
                  </a:extLst>
                </a:gridCol>
              </a:tblGrid>
              <a:tr h="285750">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DATA POINT</a:t>
                      </a:r>
                      <a:endParaRPr sz="11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STANDING</a:t>
                      </a:r>
                      <a:endParaRPr sz="11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100" b="1">
                          <a:solidFill>
                            <a:schemeClr val="lt1"/>
                          </a:solidFill>
                          <a:latin typeface="Roboto"/>
                          <a:ea typeface="Roboto"/>
                          <a:cs typeface="Roboto"/>
                          <a:sym typeface="Roboto"/>
                        </a:rPr>
                        <a:t>REFLECTION</a:t>
                      </a:r>
                      <a:endParaRPr sz="1100" b="1">
                        <a:solidFill>
                          <a:schemeClr val="lt1"/>
                        </a:solidFill>
                        <a:latin typeface="Roboto"/>
                        <a:ea typeface="Roboto"/>
                        <a:cs typeface="Roboto"/>
                        <a:sym typeface="Roboto"/>
                      </a:endParaRPr>
                    </a:p>
                  </a:txBody>
                  <a:tcPr marL="68575" marR="68575" marT="68575" marB="68575">
                    <a:solidFill>
                      <a:srgbClr val="CC0000"/>
                    </a:solidFill>
                  </a:tcPr>
                </a:tc>
                <a:extLst>
                  <a:ext uri="{0D108BD9-81ED-4DB2-BD59-A6C34878D82A}">
                    <a16:rowId xmlns:a16="http://schemas.microsoft.com/office/drawing/2014/main" val="10000"/>
                  </a:ext>
                </a:extLst>
              </a:tr>
              <a:tr h="285750">
                <a:tc>
                  <a:txBody>
                    <a:bodyPr/>
                    <a:lstStyle/>
                    <a:p>
                      <a:pPr marL="0" lvl="0" indent="0" algn="l" rtl="0">
                        <a:spcBef>
                          <a:spcPts val="0"/>
                        </a:spcBef>
                        <a:spcAft>
                          <a:spcPts val="0"/>
                        </a:spcAft>
                        <a:buNone/>
                      </a:pPr>
                      <a:r>
                        <a:rPr lang="en" sz="1100"/>
                        <a:t>AP Lang</a:t>
                      </a:r>
                      <a:endParaRPr sz="1100"/>
                    </a:p>
                  </a:txBody>
                  <a:tcPr marL="68575" marR="68575" marT="68575" marB="68575"/>
                </a:tc>
                <a:tc>
                  <a:txBody>
                    <a:bodyPr/>
                    <a:lstStyle/>
                    <a:p>
                      <a:pPr marL="0" lvl="0" indent="0" algn="l" rtl="0">
                        <a:spcBef>
                          <a:spcPts val="0"/>
                        </a:spcBef>
                        <a:spcAft>
                          <a:spcPts val="0"/>
                        </a:spcAft>
                        <a:buNone/>
                      </a:pPr>
                      <a:r>
                        <a:rPr lang="en" sz="1100"/>
                        <a:t>79% passed IA1</a:t>
                      </a:r>
                      <a:endParaRPr sz="1100"/>
                    </a:p>
                  </a:txBody>
                  <a:tcPr marL="68575" marR="68575" marT="68575" marB="68575"/>
                </a:tc>
                <a:tc>
                  <a:txBody>
                    <a:bodyPr/>
                    <a:lstStyle/>
                    <a:p>
                      <a:pPr marL="0" lvl="0" indent="0" algn="l" rtl="0">
                        <a:spcBef>
                          <a:spcPts val="0"/>
                        </a:spcBef>
                        <a:spcAft>
                          <a:spcPts val="0"/>
                        </a:spcAft>
                        <a:buNone/>
                      </a:pPr>
                      <a:r>
                        <a:rPr lang="en" sz="1100"/>
                        <a:t>This is encouraging, and speaks to the intellect and skill of the top third of the 11th grade class.  Not taking the foot off the gas though since the FRQs on this exam were reflective of AP FRQs.</a:t>
                      </a:r>
                      <a:endParaRPr sz="1100"/>
                    </a:p>
                  </a:txBody>
                  <a:tcPr marL="68575" marR="68575" marT="68575" marB="68575"/>
                </a:tc>
                <a:extLst>
                  <a:ext uri="{0D108BD9-81ED-4DB2-BD59-A6C34878D82A}">
                    <a16:rowId xmlns:a16="http://schemas.microsoft.com/office/drawing/2014/main" val="10001"/>
                  </a:ext>
                </a:extLst>
              </a:tr>
              <a:tr h="285750">
                <a:tc>
                  <a:txBody>
                    <a:bodyPr/>
                    <a:lstStyle/>
                    <a:p>
                      <a:pPr marL="0" lvl="0" indent="0" algn="l" rtl="0">
                        <a:spcBef>
                          <a:spcPts val="0"/>
                        </a:spcBef>
                        <a:spcAft>
                          <a:spcPts val="0"/>
                        </a:spcAft>
                        <a:buNone/>
                      </a:pPr>
                      <a:r>
                        <a:rPr lang="en" sz="1100"/>
                        <a:t>Geometry</a:t>
                      </a:r>
                      <a:endParaRPr sz="1100"/>
                    </a:p>
                  </a:txBody>
                  <a:tcPr marL="68575" marR="68575" marT="68575" marB="68575"/>
                </a:tc>
                <a:tc>
                  <a:txBody>
                    <a:bodyPr/>
                    <a:lstStyle/>
                    <a:p>
                      <a:pPr marL="0" lvl="0" indent="0" algn="l" rtl="0">
                        <a:spcBef>
                          <a:spcPts val="0"/>
                        </a:spcBef>
                        <a:spcAft>
                          <a:spcPts val="0"/>
                        </a:spcAft>
                        <a:buNone/>
                      </a:pPr>
                      <a:r>
                        <a:rPr lang="en" sz="1100"/>
                        <a:t>38% M/E on IA1</a:t>
                      </a:r>
                      <a:endParaRPr sz="1100"/>
                    </a:p>
                  </a:txBody>
                  <a:tcPr marL="68575" marR="68575" marT="68575" marB="68575"/>
                </a:tc>
                <a:tc>
                  <a:txBody>
                    <a:bodyPr/>
                    <a:lstStyle/>
                    <a:p>
                      <a:pPr marL="0" lvl="0" indent="0" algn="l" rtl="0">
                        <a:spcBef>
                          <a:spcPts val="0"/>
                        </a:spcBef>
                        <a:spcAft>
                          <a:spcPts val="0"/>
                        </a:spcAft>
                        <a:buNone/>
                      </a:pPr>
                      <a:r>
                        <a:rPr lang="en" sz="1100"/>
                        <a:t>Encouraging given Zahir is new.  However, cannot be complacent because of surprise in not meeting MCAS goal last year.  Making shifts to get Giovo in that class more.</a:t>
                      </a:r>
                      <a:endParaRPr sz="1100"/>
                    </a:p>
                  </a:txBody>
                  <a:tcPr marL="68575" marR="68575" marT="68575" marB="68575"/>
                </a:tc>
                <a:extLst>
                  <a:ext uri="{0D108BD9-81ED-4DB2-BD59-A6C34878D82A}">
                    <a16:rowId xmlns:a16="http://schemas.microsoft.com/office/drawing/2014/main" val="10002"/>
                  </a:ext>
                </a:extLst>
              </a:tr>
              <a:tr h="285750">
                <a:tc>
                  <a:txBody>
                    <a:bodyPr/>
                    <a:lstStyle/>
                    <a:p>
                      <a:pPr marL="0" lvl="0" indent="0" algn="l" rtl="0">
                        <a:spcBef>
                          <a:spcPts val="0"/>
                        </a:spcBef>
                        <a:spcAft>
                          <a:spcPts val="0"/>
                        </a:spcAft>
                        <a:buNone/>
                      </a:pPr>
                      <a:r>
                        <a:rPr lang="en" sz="1100"/>
                        <a:t>AP Stats</a:t>
                      </a:r>
                      <a:endParaRPr sz="1100"/>
                    </a:p>
                  </a:txBody>
                  <a:tcPr marL="68575" marR="68575" marT="68575" marB="68575"/>
                </a:tc>
                <a:tc>
                  <a:txBody>
                    <a:bodyPr/>
                    <a:lstStyle/>
                    <a:p>
                      <a:pPr marL="0" lvl="0" indent="0" algn="l" rtl="0">
                        <a:spcBef>
                          <a:spcPts val="0"/>
                        </a:spcBef>
                        <a:spcAft>
                          <a:spcPts val="0"/>
                        </a:spcAft>
                        <a:buNone/>
                      </a:pPr>
                      <a:r>
                        <a:rPr lang="en" sz="1100"/>
                        <a:t>100% passed IA1</a:t>
                      </a:r>
                      <a:endParaRPr sz="1100"/>
                    </a:p>
                  </a:txBody>
                  <a:tcPr marL="68575" marR="68575" marT="68575" marB="68575"/>
                </a:tc>
                <a:tc>
                  <a:txBody>
                    <a:bodyPr/>
                    <a:lstStyle/>
                    <a:p>
                      <a:pPr marL="0" lvl="0" indent="0" algn="l" rtl="0">
                        <a:spcBef>
                          <a:spcPts val="0"/>
                        </a:spcBef>
                        <a:spcAft>
                          <a:spcPts val="0"/>
                        </a:spcAft>
                        <a:buNone/>
                      </a:pPr>
                      <a:endParaRPr sz="1100"/>
                    </a:p>
                  </a:txBody>
                  <a:tcPr marL="68575" marR="68575" marT="68575" marB="68575"/>
                </a:tc>
                <a:extLst>
                  <a:ext uri="{0D108BD9-81ED-4DB2-BD59-A6C34878D82A}">
                    <a16:rowId xmlns:a16="http://schemas.microsoft.com/office/drawing/2014/main" val="10003"/>
                  </a:ext>
                </a:extLst>
              </a:tr>
              <a:tr h="285750">
                <a:tc>
                  <a:txBody>
                    <a:bodyPr/>
                    <a:lstStyle/>
                    <a:p>
                      <a:pPr marL="0" lvl="0" indent="0" algn="l" rtl="0">
                        <a:spcBef>
                          <a:spcPts val="0"/>
                        </a:spcBef>
                        <a:spcAft>
                          <a:spcPts val="0"/>
                        </a:spcAft>
                        <a:buNone/>
                      </a:pPr>
                      <a:r>
                        <a:rPr lang="en" sz="1100"/>
                        <a:t>Compliance</a:t>
                      </a:r>
                      <a:endParaRPr sz="1100"/>
                    </a:p>
                  </a:txBody>
                  <a:tcPr marL="68575" marR="6857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93% (solid)</a:t>
                      </a:r>
                      <a:endParaRPr sz="1100"/>
                    </a:p>
                  </a:txBody>
                  <a:tcPr marL="68575" marR="6857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This has been a strong point, which is awesome!  Having a dedicated team has allowed us to win so far.</a:t>
                      </a:r>
                      <a:endParaRPr sz="1100"/>
                    </a:p>
                  </a:txBody>
                  <a:tcPr marL="68575" marR="68575" marT="68575" marB="6857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5750">
                <a:tc>
                  <a:txBody>
                    <a:bodyPr/>
                    <a:lstStyle/>
                    <a:p>
                      <a:pPr marL="0" lvl="0" indent="0" algn="l" rtl="0">
                        <a:spcBef>
                          <a:spcPts val="0"/>
                        </a:spcBef>
                        <a:spcAft>
                          <a:spcPts val="0"/>
                        </a:spcAft>
                        <a:buNone/>
                      </a:pPr>
                      <a:r>
                        <a:rPr lang="en" sz="1100"/>
                        <a:t>ADA</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95% (92% goal)</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Mike and Gibbs collaborated to get this right - both are invested and relentlessly followed up until the system was working.</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5750">
                <a:tc>
                  <a:txBody>
                    <a:bodyPr/>
                    <a:lstStyle/>
                    <a:p>
                      <a:pPr marL="0" lvl="0" indent="0" algn="l" rtl="0">
                        <a:spcBef>
                          <a:spcPts val="0"/>
                        </a:spcBef>
                        <a:spcAft>
                          <a:spcPts val="0"/>
                        </a:spcAft>
                        <a:buNone/>
                      </a:pPr>
                      <a:r>
                        <a:rPr lang="en" sz="1100"/>
                        <a:t>Event Excellence</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1 event, met goal</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t>Gibbs’ talent and skill as the event guru allowed us to hit our PRN attendance goal for the first time in UA history</a:t>
                      </a:r>
                      <a:endParaRPr sz="11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5750">
                <a:tc>
                  <a:txBody>
                    <a:bodyPr/>
                    <a:lstStyle/>
                    <a:p>
                      <a:pPr marL="0" lvl="0" indent="0" algn="l" rtl="0">
                        <a:spcBef>
                          <a:spcPts val="0"/>
                        </a:spcBef>
                        <a:spcAft>
                          <a:spcPts val="0"/>
                        </a:spcAft>
                        <a:buNone/>
                      </a:pPr>
                      <a:r>
                        <a:rPr lang="en" sz="1100">
                          <a:latin typeface="Roboto"/>
                          <a:ea typeface="Roboto"/>
                          <a:cs typeface="Roboto"/>
                          <a:sym typeface="Roboto"/>
                        </a:rPr>
                        <a:t>Parent Survey Comp</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90%</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We have a solid strategy that worked in years past, and it worked again, due to hustle of Ops team</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5750">
                <a:tc>
                  <a:txBody>
                    <a:bodyPr/>
                    <a:lstStyle/>
                    <a:p>
                      <a:pPr marL="0" lvl="0" indent="0" algn="l" rtl="0">
                        <a:spcBef>
                          <a:spcPts val="0"/>
                        </a:spcBef>
                        <a:spcAft>
                          <a:spcPts val="0"/>
                        </a:spcAft>
                        <a:buNone/>
                      </a:pPr>
                      <a:r>
                        <a:rPr lang="en" sz="1100">
                          <a:latin typeface="Roboto"/>
                          <a:ea typeface="Roboto"/>
                          <a:cs typeface="Roboto"/>
                          <a:sym typeface="Roboto"/>
                        </a:rPr>
                        <a:t>Org Health</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85%</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100">
                          <a:latin typeface="Roboto"/>
                          <a:ea typeface="Roboto"/>
                          <a:cs typeface="Roboto"/>
                          <a:sym typeface="Roboto"/>
                        </a:rPr>
                        <a:t>This was the end of September, so we need another data point ASAP to get an additional pulse check ahead of December.  No surprises.</a:t>
                      </a:r>
                      <a:endParaRPr sz="11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5"/>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41</a:t>
            </a:fld>
            <a:endParaRPr sz="800" b="1" i="0" u="none" strike="noStrike" cap="none">
              <a:solidFill>
                <a:srgbClr val="4D4D4D"/>
              </a:solidFill>
              <a:latin typeface="Helvetica Neue"/>
              <a:ea typeface="Helvetica Neue"/>
              <a:cs typeface="Helvetica Neue"/>
              <a:sym typeface="Helvetica Neue"/>
            </a:endParaRPr>
          </a:p>
        </p:txBody>
      </p:sp>
      <p:sp>
        <p:nvSpPr>
          <p:cNvPr id="449" name="Google Shape;449;p55"/>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50" name="Google Shape;450;p55"/>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51" name="Google Shape;451;p55"/>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52" name="Google Shape;452;p55"/>
          <p:cNvSpPr/>
          <p:nvPr/>
        </p:nvSpPr>
        <p:spPr>
          <a:xfrm>
            <a:off x="997631" y="404288"/>
            <a:ext cx="70296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GOALS OFF TRACK w/ REFLECTION </a:t>
            </a:r>
            <a:endParaRPr sz="2100" b="1">
              <a:solidFill>
                <a:srgbClr val="980000"/>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100"/>
              <a:buFont typeface="Arial"/>
              <a:buNone/>
            </a:pPr>
            <a:endParaRPr sz="2300">
              <a:solidFill>
                <a:srgbClr val="980000"/>
              </a:solidFill>
              <a:latin typeface="Raleway"/>
              <a:ea typeface="Raleway"/>
              <a:cs typeface="Raleway"/>
              <a:sym typeface="Raleway"/>
            </a:endParaRPr>
          </a:p>
        </p:txBody>
      </p:sp>
      <p:graphicFrame>
        <p:nvGraphicFramePr>
          <p:cNvPr id="453" name="Google Shape;453;p55"/>
          <p:cNvGraphicFramePr/>
          <p:nvPr/>
        </p:nvGraphicFramePr>
        <p:xfrm>
          <a:off x="343575" y="665963"/>
          <a:ext cx="3000000" cy="3000000"/>
        </p:xfrm>
        <a:graphic>
          <a:graphicData uri="http://schemas.openxmlformats.org/drawingml/2006/table">
            <a:tbl>
              <a:tblPr>
                <a:noFill/>
                <a:tableStyleId>{91407ECC-50DE-433E-8E6B-1A41FE3E1E7F}</a:tableStyleId>
              </a:tblPr>
              <a:tblGrid>
                <a:gridCol w="1335600">
                  <a:extLst>
                    <a:ext uri="{9D8B030D-6E8A-4147-A177-3AD203B41FA5}">
                      <a16:colId xmlns:a16="http://schemas.microsoft.com/office/drawing/2014/main" val="20000"/>
                    </a:ext>
                  </a:extLst>
                </a:gridCol>
                <a:gridCol w="1089050">
                  <a:extLst>
                    <a:ext uri="{9D8B030D-6E8A-4147-A177-3AD203B41FA5}">
                      <a16:colId xmlns:a16="http://schemas.microsoft.com/office/drawing/2014/main" val="20001"/>
                    </a:ext>
                  </a:extLst>
                </a:gridCol>
                <a:gridCol w="6264175">
                  <a:extLst>
                    <a:ext uri="{9D8B030D-6E8A-4147-A177-3AD203B41FA5}">
                      <a16:colId xmlns:a16="http://schemas.microsoft.com/office/drawing/2014/main" val="20002"/>
                    </a:ext>
                  </a:extLst>
                </a:gridCol>
              </a:tblGrid>
              <a:tr h="285750">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DATA POINT</a:t>
                      </a:r>
                      <a:endParaRPr sz="10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STANDING</a:t>
                      </a:r>
                      <a:endParaRPr sz="1000" b="1">
                        <a:solidFill>
                          <a:schemeClr val="lt1"/>
                        </a:solidFill>
                        <a:latin typeface="Roboto"/>
                        <a:ea typeface="Roboto"/>
                        <a:cs typeface="Roboto"/>
                        <a:sym typeface="Roboto"/>
                      </a:endParaRPr>
                    </a:p>
                  </a:txBody>
                  <a:tcPr marL="68575" marR="68575" marT="68575" marB="68575">
                    <a:solidFill>
                      <a:srgbClr val="CC0000"/>
                    </a:solidFill>
                  </a:tcPr>
                </a:tc>
                <a:tc>
                  <a:txBody>
                    <a:bodyPr/>
                    <a:lstStyle/>
                    <a:p>
                      <a:pPr marL="0" lvl="0" indent="0" algn="l" rtl="0">
                        <a:spcBef>
                          <a:spcPts val="0"/>
                        </a:spcBef>
                        <a:spcAft>
                          <a:spcPts val="0"/>
                        </a:spcAft>
                        <a:buNone/>
                      </a:pPr>
                      <a:r>
                        <a:rPr lang="en" sz="1000" b="1">
                          <a:solidFill>
                            <a:schemeClr val="lt1"/>
                          </a:solidFill>
                          <a:latin typeface="Roboto"/>
                          <a:ea typeface="Roboto"/>
                          <a:cs typeface="Roboto"/>
                          <a:sym typeface="Roboto"/>
                        </a:rPr>
                        <a:t>REFLECTION</a:t>
                      </a:r>
                      <a:endParaRPr sz="1000" b="1">
                        <a:solidFill>
                          <a:schemeClr val="lt1"/>
                        </a:solidFill>
                        <a:latin typeface="Roboto"/>
                        <a:ea typeface="Roboto"/>
                        <a:cs typeface="Roboto"/>
                        <a:sym typeface="Roboto"/>
                      </a:endParaRPr>
                    </a:p>
                  </a:txBody>
                  <a:tcPr marL="68575" marR="68575" marT="68575" marB="68575">
                    <a:solidFill>
                      <a:srgbClr val="CC0000"/>
                    </a:solidFill>
                  </a:tcPr>
                </a:tc>
                <a:extLst>
                  <a:ext uri="{0D108BD9-81ED-4DB2-BD59-A6C34878D82A}">
                    <a16:rowId xmlns:a16="http://schemas.microsoft.com/office/drawing/2014/main" val="10000"/>
                  </a:ext>
                </a:extLst>
              </a:tr>
              <a:tr h="285750">
                <a:tc>
                  <a:txBody>
                    <a:bodyPr/>
                    <a:lstStyle/>
                    <a:p>
                      <a:pPr marL="0" lvl="0" indent="0" algn="l" rtl="0">
                        <a:spcBef>
                          <a:spcPts val="0"/>
                        </a:spcBef>
                        <a:spcAft>
                          <a:spcPts val="0"/>
                        </a:spcAft>
                        <a:buNone/>
                      </a:pPr>
                      <a:r>
                        <a:rPr lang="en" sz="900"/>
                        <a:t>AP History (all)</a:t>
                      </a:r>
                      <a:endParaRPr sz="900"/>
                    </a:p>
                  </a:txBody>
                  <a:tcPr marL="68575" marR="68575" marT="68575" marB="68575"/>
                </a:tc>
                <a:tc>
                  <a:txBody>
                    <a:bodyPr/>
                    <a:lstStyle/>
                    <a:p>
                      <a:pPr marL="0" lvl="0" indent="0" algn="l" rtl="0">
                        <a:spcBef>
                          <a:spcPts val="0"/>
                        </a:spcBef>
                        <a:spcAft>
                          <a:spcPts val="0"/>
                        </a:spcAft>
                        <a:buNone/>
                      </a:pPr>
                      <a:r>
                        <a:rPr lang="en" sz="900"/>
                        <a:t>Poor</a:t>
                      </a:r>
                      <a:endParaRPr sz="900"/>
                    </a:p>
                  </a:txBody>
                  <a:tcPr marL="68575" marR="68575" marT="68575" marB="68575"/>
                </a:tc>
                <a:tc>
                  <a:txBody>
                    <a:bodyPr/>
                    <a:lstStyle/>
                    <a:p>
                      <a:pPr marL="0" lvl="0" indent="0" algn="l" rtl="0">
                        <a:spcBef>
                          <a:spcPts val="0"/>
                        </a:spcBef>
                        <a:spcAft>
                          <a:spcPts val="0"/>
                        </a:spcAft>
                        <a:buNone/>
                      </a:pPr>
                      <a:r>
                        <a:rPr lang="en" sz="900"/>
                        <a:t>I have deprioritized this in the spirit of pushing in other areas.  There are small things I need to do to get this back on track (proven to work in past years)</a:t>
                      </a:r>
                      <a:endParaRPr sz="900"/>
                    </a:p>
                  </a:txBody>
                  <a:tcPr marL="68575" marR="68575" marT="68575" marB="68575"/>
                </a:tc>
                <a:extLst>
                  <a:ext uri="{0D108BD9-81ED-4DB2-BD59-A6C34878D82A}">
                    <a16:rowId xmlns:a16="http://schemas.microsoft.com/office/drawing/2014/main" val="10001"/>
                  </a:ext>
                </a:extLst>
              </a:tr>
              <a:tr h="285750">
                <a:tc>
                  <a:txBody>
                    <a:bodyPr/>
                    <a:lstStyle/>
                    <a:p>
                      <a:pPr marL="0" lvl="0" indent="0" algn="l" rtl="0">
                        <a:spcBef>
                          <a:spcPts val="0"/>
                        </a:spcBef>
                        <a:spcAft>
                          <a:spcPts val="0"/>
                        </a:spcAft>
                        <a:buNone/>
                      </a:pPr>
                      <a:r>
                        <a:rPr lang="en" sz="900"/>
                        <a:t>MCAS ELA</a:t>
                      </a:r>
                      <a:endParaRPr sz="900"/>
                    </a:p>
                  </a:txBody>
                  <a:tcPr marL="68575" marR="68575" marT="68575" marB="68575"/>
                </a:tc>
                <a:tc>
                  <a:txBody>
                    <a:bodyPr/>
                    <a:lstStyle/>
                    <a:p>
                      <a:pPr marL="0" lvl="0" indent="0" algn="l" rtl="0">
                        <a:spcBef>
                          <a:spcPts val="0"/>
                        </a:spcBef>
                        <a:spcAft>
                          <a:spcPts val="0"/>
                        </a:spcAft>
                        <a:buNone/>
                      </a:pPr>
                      <a:r>
                        <a:rPr lang="en" sz="900"/>
                        <a:t>Poor (18%)</a:t>
                      </a:r>
                      <a:endParaRPr sz="900"/>
                    </a:p>
                  </a:txBody>
                  <a:tcPr marL="68575" marR="68575" marT="68575" marB="68575"/>
                </a:tc>
                <a:tc>
                  <a:txBody>
                    <a:bodyPr/>
                    <a:lstStyle/>
                    <a:p>
                      <a:pPr marL="0" lvl="0" indent="0" algn="l" rtl="0">
                        <a:spcBef>
                          <a:spcPts val="0"/>
                        </a:spcBef>
                        <a:spcAft>
                          <a:spcPts val="0"/>
                        </a:spcAft>
                        <a:buNone/>
                      </a:pPr>
                      <a:r>
                        <a:rPr lang="en" sz="900"/>
                        <a:t>I need to free up Phelipe to truly prioritize this.  AND I need to help Phelipe unlock himself so he can recognize when he is being pulled from this and name it for me.</a:t>
                      </a:r>
                      <a:endParaRPr sz="900"/>
                    </a:p>
                  </a:txBody>
                  <a:tcPr marL="68575" marR="68575" marT="68575" marB="68575"/>
                </a:tc>
                <a:extLst>
                  <a:ext uri="{0D108BD9-81ED-4DB2-BD59-A6C34878D82A}">
                    <a16:rowId xmlns:a16="http://schemas.microsoft.com/office/drawing/2014/main" val="10002"/>
                  </a:ext>
                </a:extLst>
              </a:tr>
              <a:tr h="285750">
                <a:tc>
                  <a:txBody>
                    <a:bodyPr/>
                    <a:lstStyle/>
                    <a:p>
                      <a:pPr marL="0" lvl="0" indent="0" algn="l" rtl="0">
                        <a:spcBef>
                          <a:spcPts val="0"/>
                        </a:spcBef>
                        <a:spcAft>
                          <a:spcPts val="0"/>
                        </a:spcAft>
                        <a:buNone/>
                      </a:pPr>
                      <a:r>
                        <a:rPr lang="en" sz="900"/>
                        <a:t>AP Seminar</a:t>
                      </a:r>
                      <a:endParaRPr sz="900"/>
                    </a:p>
                  </a:txBody>
                  <a:tcPr marL="68575" marR="68575" marT="68575" marB="68575"/>
                </a:tc>
                <a:tc>
                  <a:txBody>
                    <a:bodyPr/>
                    <a:lstStyle/>
                    <a:p>
                      <a:pPr marL="0" lvl="0" indent="0" algn="l" rtl="0">
                        <a:spcBef>
                          <a:spcPts val="0"/>
                        </a:spcBef>
                        <a:spcAft>
                          <a:spcPts val="0"/>
                        </a:spcAft>
                        <a:buNone/>
                      </a:pPr>
                      <a:r>
                        <a:rPr lang="en" sz="900"/>
                        <a:t>Develop (29%)</a:t>
                      </a:r>
                      <a:endParaRPr sz="900"/>
                    </a:p>
                  </a:txBody>
                  <a:tcPr marL="68575" marR="68575" marT="68575" marB="68575"/>
                </a:tc>
                <a:tc>
                  <a:txBody>
                    <a:bodyPr/>
                    <a:lstStyle/>
                    <a:p>
                      <a:pPr marL="0" lvl="0" indent="0" algn="l" rtl="0">
                        <a:spcBef>
                          <a:spcPts val="0"/>
                        </a:spcBef>
                        <a:spcAft>
                          <a:spcPts val="0"/>
                        </a:spcAft>
                        <a:buNone/>
                      </a:pPr>
                      <a:r>
                        <a:rPr lang="en" sz="900"/>
                        <a:t>Create low lift / high leverage systems that Phelipe can execute to get this on track while focusing on MCAS.</a:t>
                      </a:r>
                      <a:endParaRPr sz="900"/>
                    </a:p>
                  </a:txBody>
                  <a:tcPr marL="68575" marR="68575" marT="68575" marB="68575"/>
                </a:tc>
                <a:extLst>
                  <a:ext uri="{0D108BD9-81ED-4DB2-BD59-A6C34878D82A}">
                    <a16:rowId xmlns:a16="http://schemas.microsoft.com/office/drawing/2014/main" val="10003"/>
                  </a:ext>
                </a:extLst>
              </a:tr>
              <a:tr h="285750">
                <a:tc>
                  <a:txBody>
                    <a:bodyPr/>
                    <a:lstStyle/>
                    <a:p>
                      <a:pPr marL="0" lvl="0" indent="0" algn="l" rtl="0">
                        <a:spcBef>
                          <a:spcPts val="0"/>
                        </a:spcBef>
                        <a:spcAft>
                          <a:spcPts val="0"/>
                        </a:spcAft>
                        <a:buNone/>
                      </a:pPr>
                      <a:r>
                        <a:rPr lang="en" sz="900"/>
                        <a:t>MCAS Biology</a:t>
                      </a:r>
                      <a:endParaRPr sz="900"/>
                    </a:p>
                  </a:txBody>
                  <a:tcPr marL="68575" marR="6857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t>Develop (30%)</a:t>
                      </a:r>
                      <a:endParaRPr sz="900"/>
                    </a:p>
                  </a:txBody>
                  <a:tcPr marL="68575" marR="68575" marT="68575" marB="6857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t>Staffing change - Doig is taking over, I need to increase my support for her.</a:t>
                      </a:r>
                      <a:endParaRPr sz="900"/>
                    </a:p>
                  </a:txBody>
                  <a:tcPr marL="68575" marR="68575" marT="68575" marB="6857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5750">
                <a:tc>
                  <a:txBody>
                    <a:bodyPr/>
                    <a:lstStyle/>
                    <a:p>
                      <a:pPr marL="0" lvl="0" indent="0" algn="l" rtl="0">
                        <a:spcBef>
                          <a:spcPts val="0"/>
                        </a:spcBef>
                        <a:spcAft>
                          <a:spcPts val="0"/>
                        </a:spcAft>
                        <a:buNone/>
                      </a:pPr>
                      <a:r>
                        <a:rPr lang="en" sz="900"/>
                        <a:t>GPA + IEP GPA</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t>Develop</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t>52%/73%/90%/59% - Focus must be scholars with IEPs.  Strong growth in 11th.</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5750">
                <a:tc>
                  <a:txBody>
                    <a:bodyPr/>
                    <a:lstStyle/>
                    <a:p>
                      <a:pPr marL="0" lvl="0" indent="0" algn="l" rtl="0">
                        <a:spcBef>
                          <a:spcPts val="0"/>
                        </a:spcBef>
                        <a:spcAft>
                          <a:spcPts val="0"/>
                        </a:spcAft>
                        <a:buNone/>
                      </a:pPr>
                      <a:r>
                        <a:rPr lang="en" sz="900"/>
                        <a:t>SAT</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t>Poor (no data)</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t>No authentic data point, testing happening next week for 1st true data point.</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85750">
                <a:tc>
                  <a:txBody>
                    <a:bodyPr/>
                    <a:lstStyle/>
                    <a:p>
                      <a:pPr marL="0" lvl="0" indent="0" algn="l" rtl="0">
                        <a:spcBef>
                          <a:spcPts val="0"/>
                        </a:spcBef>
                        <a:spcAft>
                          <a:spcPts val="0"/>
                        </a:spcAft>
                        <a:buNone/>
                      </a:pPr>
                      <a:r>
                        <a:rPr lang="en" sz="900"/>
                        <a:t>Advisory</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t>Poor (11/20)</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t>Something is wrong with how we reflect and report out - need a stepback with Rochelle to reimagine this.</a:t>
                      </a:r>
                      <a:endParaRPr sz="900"/>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285750">
                <a:tc>
                  <a:txBody>
                    <a:bodyPr/>
                    <a:lstStyle/>
                    <a:p>
                      <a:pPr marL="0" lvl="0" indent="0" algn="l" rtl="0">
                        <a:spcBef>
                          <a:spcPts val="0"/>
                        </a:spcBef>
                        <a:spcAft>
                          <a:spcPts val="0"/>
                        </a:spcAft>
                        <a:buNone/>
                      </a:pPr>
                      <a:r>
                        <a:rPr lang="en" sz="900">
                          <a:latin typeface="Roboto"/>
                          <a:ea typeface="Roboto"/>
                          <a:cs typeface="Roboto"/>
                          <a:sym typeface="Roboto"/>
                        </a:rPr>
                        <a:t>Chronic Abs</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Poor (15%)</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We need a dedicated team.  Rochelle and Mike have the right structures and drive.</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285750">
                <a:tc>
                  <a:txBody>
                    <a:bodyPr/>
                    <a:lstStyle/>
                    <a:p>
                      <a:pPr marL="0" lvl="0" indent="0" algn="l" rtl="0">
                        <a:spcBef>
                          <a:spcPts val="0"/>
                        </a:spcBef>
                        <a:spcAft>
                          <a:spcPts val="0"/>
                        </a:spcAft>
                        <a:buNone/>
                      </a:pPr>
                      <a:r>
                        <a:rPr lang="en" sz="900">
                          <a:latin typeface="Roboto"/>
                          <a:ea typeface="Roboto"/>
                          <a:cs typeface="Roboto"/>
                          <a:sym typeface="Roboto"/>
                        </a:rPr>
                        <a:t>ISS</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Off track (7.5%)</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2">
                  <a:txBody>
                    <a:bodyPr/>
                    <a:lstStyle/>
                    <a:p>
                      <a:pPr marL="0" lvl="0" indent="0" algn="l" rtl="0">
                        <a:spcBef>
                          <a:spcPts val="0"/>
                        </a:spcBef>
                        <a:spcAft>
                          <a:spcPts val="0"/>
                        </a:spcAft>
                        <a:buNone/>
                      </a:pPr>
                      <a:r>
                        <a:rPr lang="en" sz="900">
                          <a:latin typeface="Roboto"/>
                          <a:ea typeface="Roboto"/>
                          <a:cs typeface="Roboto"/>
                          <a:sym typeface="Roboto"/>
                        </a:rPr>
                        <a:t>I need more visibility into proactive work - we have had moments of success with proactive that has prevented issues, we need more of that.  For that to happen, I need visibility.</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285750">
                <a:tc>
                  <a:txBody>
                    <a:bodyPr/>
                    <a:lstStyle/>
                    <a:p>
                      <a:pPr marL="0" lvl="0" indent="0" algn="l" rtl="0">
                        <a:spcBef>
                          <a:spcPts val="0"/>
                        </a:spcBef>
                        <a:spcAft>
                          <a:spcPts val="0"/>
                        </a:spcAft>
                        <a:buNone/>
                      </a:pPr>
                      <a:r>
                        <a:rPr lang="en" sz="900">
                          <a:latin typeface="Roboto"/>
                          <a:ea typeface="Roboto"/>
                          <a:cs typeface="Roboto"/>
                          <a:sym typeface="Roboto"/>
                        </a:rPr>
                        <a:t>OSS</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Off track (2%)</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10"/>
                  </a:ext>
                </a:extLst>
              </a:tr>
              <a:tr h="285750">
                <a:tc>
                  <a:txBody>
                    <a:bodyPr/>
                    <a:lstStyle/>
                    <a:p>
                      <a:pPr marL="0" lvl="0" indent="0" algn="l" rtl="0">
                        <a:spcBef>
                          <a:spcPts val="0"/>
                        </a:spcBef>
                        <a:spcAft>
                          <a:spcPts val="0"/>
                        </a:spcAft>
                        <a:buNone/>
                      </a:pPr>
                      <a:r>
                        <a:rPr lang="en" sz="900">
                          <a:latin typeface="Roboto"/>
                          <a:ea typeface="Roboto"/>
                          <a:cs typeface="Roboto"/>
                          <a:sym typeface="Roboto"/>
                        </a:rPr>
                        <a:t>Attrition</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Off track (4%)</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Shali, Jerlaine, Zeriahlee, Josue, Alexiany, Yadiel, Eniyah, Celine.  Keep tapping in the right adults for convos (alongside myself).  Get better at creating alignment among staff (standard + connection) to prevent gaps that lead to attrition.</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1"/>
                  </a:ext>
                </a:extLst>
              </a:tr>
              <a:tr h="285750">
                <a:tc>
                  <a:txBody>
                    <a:bodyPr/>
                    <a:lstStyle/>
                    <a:p>
                      <a:pPr marL="0" lvl="0" indent="0" algn="l" rtl="0">
                        <a:spcBef>
                          <a:spcPts val="0"/>
                        </a:spcBef>
                        <a:spcAft>
                          <a:spcPts val="0"/>
                        </a:spcAft>
                        <a:buNone/>
                      </a:pPr>
                      <a:r>
                        <a:rPr lang="en" sz="900">
                          <a:latin typeface="Roboto"/>
                          <a:ea typeface="Roboto"/>
                          <a:cs typeface="Roboto"/>
                          <a:sym typeface="Roboto"/>
                        </a:rPr>
                        <a:t>Parent Survey Priority</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Develop (72%)</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With data in, report out on changes and create the narrative with families that we listen and change based on their feedback.</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2"/>
                  </a:ext>
                </a:extLst>
              </a:tr>
              <a:tr h="285750">
                <a:tc>
                  <a:txBody>
                    <a:bodyPr/>
                    <a:lstStyle/>
                    <a:p>
                      <a:pPr marL="0" lvl="0" indent="0" algn="l" rtl="0">
                        <a:spcBef>
                          <a:spcPts val="0"/>
                        </a:spcBef>
                        <a:spcAft>
                          <a:spcPts val="0"/>
                        </a:spcAft>
                        <a:buNone/>
                      </a:pPr>
                      <a:r>
                        <a:rPr lang="en" sz="900">
                          <a:latin typeface="Roboto"/>
                          <a:ea typeface="Roboto"/>
                          <a:cs typeface="Roboto"/>
                          <a:sym typeface="Roboto"/>
                        </a:rPr>
                        <a:t>ACCESS (ELL)</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Poor (20%)</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900">
                          <a:latin typeface="Roboto"/>
                          <a:ea typeface="Roboto"/>
                          <a:cs typeface="Roboto"/>
                          <a:sym typeface="Roboto"/>
                        </a:rPr>
                        <a:t>More data points after implementing consult model - get visibility into this so I can adjust as needed.</a:t>
                      </a:r>
                      <a:endParaRPr sz="900">
                        <a:latin typeface="Roboto"/>
                        <a:ea typeface="Roboto"/>
                        <a:cs typeface="Roboto"/>
                        <a:sym typeface="Roboto"/>
                      </a:endParaRPr>
                    </a:p>
                  </a:txBody>
                  <a:tcPr marL="68575" marR="68575" marT="68575" marB="6857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42</a:t>
            </a:fld>
            <a:endParaRPr sz="800" b="1" i="0" u="none" strike="noStrike" cap="none">
              <a:solidFill>
                <a:srgbClr val="4D4D4D"/>
              </a:solidFill>
              <a:latin typeface="Helvetica Neue"/>
              <a:ea typeface="Helvetica Neue"/>
              <a:cs typeface="Helvetica Neue"/>
              <a:sym typeface="Helvetica Neue"/>
            </a:endParaRPr>
          </a:p>
        </p:txBody>
      </p:sp>
      <p:sp>
        <p:nvSpPr>
          <p:cNvPr id="459" name="Google Shape;459;p56"/>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60" name="Google Shape;460;p56"/>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61" name="Google Shape;461;p56"/>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62" name="Google Shape;462;p56"/>
          <p:cNvSpPr txBox="1"/>
          <p:nvPr/>
        </p:nvSpPr>
        <p:spPr>
          <a:xfrm>
            <a:off x="-228600" y="721669"/>
            <a:ext cx="4067700" cy="4598700"/>
          </a:xfrm>
          <a:prstGeom prst="rect">
            <a:avLst/>
          </a:prstGeom>
          <a:noFill/>
          <a:ln>
            <a:noFill/>
          </a:ln>
        </p:spPr>
        <p:txBody>
          <a:bodyPr spcFirstLastPara="1" wrap="square" lIns="68575" tIns="34275" rIns="68575" bIns="34275" anchor="t" anchorCtr="0">
            <a:noAutofit/>
          </a:bodyPr>
          <a:lstStyle/>
          <a:p>
            <a:pPr marL="520700" lvl="1" indent="0" algn="ctr" rtl="0">
              <a:spcBef>
                <a:spcPts val="0"/>
              </a:spcBef>
              <a:spcAft>
                <a:spcPts val="0"/>
              </a:spcAft>
              <a:buClr>
                <a:schemeClr val="dk1"/>
              </a:buClr>
              <a:buSzPts val="2000"/>
              <a:buFont typeface="Fira Sans"/>
              <a:buNone/>
            </a:pPr>
            <a:endParaRPr sz="2000">
              <a:solidFill>
                <a:schemeClr val="dk1"/>
              </a:solidFill>
              <a:latin typeface="Oswald"/>
              <a:ea typeface="Oswald"/>
              <a:cs typeface="Oswald"/>
              <a:sym typeface="Oswald"/>
            </a:endParaRPr>
          </a:p>
          <a:p>
            <a:pPr marL="520700" lvl="1" indent="0" algn="ctr" rtl="0">
              <a:spcBef>
                <a:spcPts val="0"/>
              </a:spcBef>
              <a:spcAft>
                <a:spcPts val="0"/>
              </a:spcAft>
              <a:buClr>
                <a:schemeClr val="dk1"/>
              </a:buClr>
              <a:buSzPts val="2000"/>
              <a:buFont typeface="Fira Sans"/>
              <a:buNone/>
            </a:pPr>
            <a:endParaRPr sz="2200" i="1">
              <a:solidFill>
                <a:schemeClr val="dk1"/>
              </a:solidFill>
              <a:latin typeface="Raleway"/>
              <a:ea typeface="Raleway"/>
              <a:cs typeface="Raleway"/>
              <a:sym typeface="Raleway"/>
            </a:endParaRPr>
          </a:p>
        </p:txBody>
      </p:sp>
      <p:sp>
        <p:nvSpPr>
          <p:cNvPr id="463" name="Google Shape;463;p56"/>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WHAT MUST BE IN Q2</a:t>
            </a:r>
            <a:r>
              <a:rPr lang="en" sz="2100" b="1">
                <a:solidFill>
                  <a:srgbClr val="980000"/>
                </a:solidFill>
                <a:latin typeface="Oswald"/>
                <a:ea typeface="Oswald"/>
                <a:cs typeface="Oswald"/>
                <a:sym typeface="Oswald"/>
              </a:rPr>
              <a:t> </a:t>
            </a:r>
            <a:endParaRPr sz="2100" i="0" u="none" strike="noStrike" cap="none">
              <a:solidFill>
                <a:srgbClr val="980000"/>
              </a:solidFill>
              <a:latin typeface="Oswald"/>
              <a:ea typeface="Oswald"/>
              <a:cs typeface="Oswald"/>
              <a:sym typeface="Oswald"/>
            </a:endParaRPr>
          </a:p>
        </p:txBody>
      </p:sp>
      <p:sp>
        <p:nvSpPr>
          <p:cNvPr id="464" name="Google Shape;464;p56"/>
          <p:cNvSpPr txBox="1"/>
          <p:nvPr/>
        </p:nvSpPr>
        <p:spPr>
          <a:xfrm>
            <a:off x="275925" y="1552913"/>
            <a:ext cx="3890700" cy="415500"/>
          </a:xfrm>
          <a:prstGeom prst="rect">
            <a:avLst/>
          </a:prstGeom>
          <a:noFill/>
          <a:ln>
            <a:noFill/>
          </a:ln>
        </p:spPr>
        <p:txBody>
          <a:bodyPr spcFirstLastPara="1" wrap="square" lIns="68575" tIns="68575" rIns="68575" bIns="68575" anchor="t" anchorCtr="0">
            <a:spAutoFit/>
          </a:bodyPr>
          <a:lstStyle/>
          <a:p>
            <a:pPr marL="342900" lvl="0" indent="0" algn="l" rtl="0">
              <a:spcBef>
                <a:spcPts val="0"/>
              </a:spcBef>
              <a:spcAft>
                <a:spcPts val="0"/>
              </a:spcAft>
              <a:buNone/>
            </a:pPr>
            <a:endParaRPr sz="1800">
              <a:latin typeface="Raleway"/>
              <a:ea typeface="Raleway"/>
              <a:cs typeface="Raleway"/>
              <a:sym typeface="Raleway"/>
            </a:endParaRPr>
          </a:p>
        </p:txBody>
      </p:sp>
      <p:sp>
        <p:nvSpPr>
          <p:cNvPr id="465" name="Google Shape;465;p56"/>
          <p:cNvSpPr txBox="1"/>
          <p:nvPr/>
        </p:nvSpPr>
        <p:spPr>
          <a:xfrm>
            <a:off x="135338" y="820688"/>
            <a:ext cx="6005400" cy="4171200"/>
          </a:xfrm>
          <a:prstGeom prst="rect">
            <a:avLst/>
          </a:prstGeom>
          <a:noFill/>
          <a:ln>
            <a:noFill/>
          </a:ln>
        </p:spPr>
        <p:txBody>
          <a:bodyPr spcFirstLastPara="1" wrap="square" lIns="68575" tIns="68575" rIns="68575" bIns="68575" anchor="t" anchorCtr="0">
            <a:spAutoFit/>
          </a:bodyPr>
          <a:lstStyle/>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AJ HAS TO BE RELENTLESS IN RESETTING THE SALT SHAKER AND CONNECTING (PRO/REAC) W/ ADULTS TO DRIVE ALIGNMENT + SUCCESS</a:t>
            </a:r>
            <a:endParaRPr sz="1700" b="1">
              <a:solidFill>
                <a:srgbClr val="351C75"/>
              </a:solidFill>
              <a:latin typeface="Roboto"/>
              <a:ea typeface="Roboto"/>
              <a:cs typeface="Roboto"/>
              <a:sym typeface="Roboto"/>
            </a:endParaRPr>
          </a:p>
          <a:p>
            <a:pPr marL="685800" lvl="1" indent="-247650" algn="l" rtl="0">
              <a:spcBef>
                <a:spcPts val="0"/>
              </a:spcBef>
              <a:spcAft>
                <a:spcPts val="0"/>
              </a:spcAft>
              <a:buClr>
                <a:srgbClr val="351C75"/>
              </a:buClr>
              <a:buSzPts val="1300"/>
              <a:buFont typeface="Roboto"/>
              <a:buChar char="○"/>
            </a:pPr>
            <a:r>
              <a:rPr lang="en" sz="1300">
                <a:solidFill>
                  <a:schemeClr val="dk1"/>
                </a:solidFill>
                <a:latin typeface="Roboto"/>
                <a:ea typeface="Roboto"/>
                <a:cs typeface="Roboto"/>
                <a:sym typeface="Roboto"/>
              </a:rPr>
              <a:t>Spike in both, be intentional in who I am connecting with</a:t>
            </a:r>
            <a:endParaRPr sz="1300">
              <a:solidFill>
                <a:schemeClr val="dk1"/>
              </a:solidFill>
              <a:latin typeface="Roboto"/>
              <a:ea typeface="Roboto"/>
              <a:cs typeface="Roboto"/>
              <a:sym typeface="Roboto"/>
            </a:endParaRPr>
          </a:p>
          <a:p>
            <a:pPr marL="685800" lvl="0" indent="0" algn="l" rtl="0">
              <a:spcBef>
                <a:spcPts val="0"/>
              </a:spcBef>
              <a:spcAft>
                <a:spcPts val="0"/>
              </a:spcAft>
              <a:buNone/>
            </a:pPr>
            <a:endParaRPr sz="1300">
              <a:solidFill>
                <a:schemeClr val="dk1"/>
              </a:solidFill>
              <a:latin typeface="Roboto"/>
              <a:ea typeface="Roboto"/>
              <a:cs typeface="Roboto"/>
              <a:sym typeface="Roboto"/>
            </a:endParaRPr>
          </a:p>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ADULTS MUST BE HELD ACCOUNTABLE FOR FOCUSED, AUTHENTIC LEARNING IN THEIR CLASSROOMS</a:t>
            </a:r>
            <a:endParaRPr sz="1700" b="1">
              <a:solidFill>
                <a:srgbClr val="351C75"/>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Too easy to opt out of learning</a:t>
            </a:r>
            <a:endParaRPr sz="1300">
              <a:solidFill>
                <a:schemeClr val="dk1"/>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Leaders must hold their teachers accountable for data &amp; 100% minds on</a:t>
            </a:r>
            <a:endParaRPr sz="1300">
              <a:solidFill>
                <a:schemeClr val="dk1"/>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I must hold leaders accountable and staff accountable</a:t>
            </a:r>
            <a:endParaRPr sz="1300">
              <a:solidFill>
                <a:schemeClr val="dk1"/>
              </a:solidFill>
              <a:latin typeface="Roboto"/>
              <a:ea typeface="Roboto"/>
              <a:cs typeface="Roboto"/>
              <a:sym typeface="Roboto"/>
            </a:endParaRPr>
          </a:p>
          <a:p>
            <a:pPr marL="0" lvl="0" indent="0" algn="l" rtl="0">
              <a:spcBef>
                <a:spcPts val="0"/>
              </a:spcBef>
              <a:spcAft>
                <a:spcPts val="0"/>
              </a:spcAft>
              <a:buNone/>
            </a:pPr>
            <a:endParaRPr sz="1300">
              <a:solidFill>
                <a:schemeClr val="dk1"/>
              </a:solidFill>
              <a:latin typeface="Roboto"/>
              <a:ea typeface="Roboto"/>
              <a:cs typeface="Roboto"/>
              <a:sym typeface="Roboto"/>
            </a:endParaRPr>
          </a:p>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WE HAVE TO SEE PROGRESS IN 11TH (GPA, INVESTMENT, SAT)</a:t>
            </a:r>
            <a:endParaRPr sz="1700" b="1">
              <a:solidFill>
                <a:srgbClr val="351C75"/>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Staff must row together to do whatever it takes to address 11th grade gaps</a:t>
            </a:r>
            <a:endParaRPr sz="1300">
              <a:solidFill>
                <a:schemeClr val="dk1"/>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GPA Meetings, Advisor Meetings, SAT Team Meetings, meetings with Holladay</a:t>
            </a:r>
            <a:endParaRPr sz="1300">
              <a:solidFill>
                <a:schemeClr val="dk1"/>
              </a:solidFill>
              <a:latin typeface="Roboto"/>
              <a:ea typeface="Roboto"/>
              <a:cs typeface="Roboto"/>
              <a:sym typeface="Roboto"/>
            </a:endParaRPr>
          </a:p>
        </p:txBody>
      </p:sp>
      <p:pic>
        <p:nvPicPr>
          <p:cNvPr id="466" name="Google Shape;466;p56"/>
          <p:cNvPicPr preferRelativeResize="0"/>
          <p:nvPr/>
        </p:nvPicPr>
        <p:blipFill>
          <a:blip r:embed="rId4">
            <a:alphaModFix/>
          </a:blip>
          <a:stretch>
            <a:fillRect/>
          </a:stretch>
        </p:blipFill>
        <p:spPr>
          <a:xfrm>
            <a:off x="6096375" y="1221469"/>
            <a:ext cx="2890464" cy="283378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7"/>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43</a:t>
            </a:fld>
            <a:endParaRPr sz="800" b="1" i="0" u="none" strike="noStrike" cap="none">
              <a:solidFill>
                <a:srgbClr val="4D4D4D"/>
              </a:solidFill>
              <a:latin typeface="Helvetica Neue"/>
              <a:ea typeface="Helvetica Neue"/>
              <a:cs typeface="Helvetica Neue"/>
              <a:sym typeface="Helvetica Neue"/>
            </a:endParaRPr>
          </a:p>
        </p:txBody>
      </p:sp>
      <p:sp>
        <p:nvSpPr>
          <p:cNvPr id="472" name="Google Shape;472;p57"/>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73" name="Google Shape;473;p57"/>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74" name="Google Shape;474;p57"/>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75" name="Google Shape;475;p57"/>
          <p:cNvSpPr txBox="1"/>
          <p:nvPr/>
        </p:nvSpPr>
        <p:spPr>
          <a:xfrm>
            <a:off x="-203269" y="437531"/>
            <a:ext cx="3669000" cy="4598700"/>
          </a:xfrm>
          <a:prstGeom prst="rect">
            <a:avLst/>
          </a:prstGeom>
          <a:noFill/>
          <a:ln>
            <a:noFill/>
          </a:ln>
        </p:spPr>
        <p:txBody>
          <a:bodyPr spcFirstLastPara="1" wrap="square" lIns="68575" tIns="34275" rIns="68575" bIns="34275" anchor="t" anchorCtr="0">
            <a:noAutofit/>
          </a:bodyPr>
          <a:lstStyle/>
          <a:p>
            <a:pPr marL="520700" lvl="1" indent="0" algn="ctr" rtl="0">
              <a:spcBef>
                <a:spcPts val="0"/>
              </a:spcBef>
              <a:spcAft>
                <a:spcPts val="0"/>
              </a:spcAft>
              <a:buClr>
                <a:schemeClr val="dk1"/>
              </a:buClr>
              <a:buSzPts val="2000"/>
              <a:buFont typeface="Fira Sans"/>
              <a:buNone/>
            </a:pPr>
            <a:endParaRPr sz="1500">
              <a:solidFill>
                <a:schemeClr val="dk1"/>
              </a:solidFill>
              <a:latin typeface="Oswald"/>
              <a:ea typeface="Oswald"/>
              <a:cs typeface="Oswald"/>
              <a:sym typeface="Oswald"/>
            </a:endParaRPr>
          </a:p>
          <a:p>
            <a:pPr marL="520700" lvl="1" indent="0" algn="l" rtl="0">
              <a:spcBef>
                <a:spcPts val="0"/>
              </a:spcBef>
              <a:spcAft>
                <a:spcPts val="0"/>
              </a:spcAft>
              <a:buClr>
                <a:schemeClr val="dk1"/>
              </a:buClr>
              <a:buSzPts val="2000"/>
              <a:buFont typeface="Fira Sans"/>
              <a:buNone/>
            </a:pPr>
            <a:endParaRPr sz="2000">
              <a:solidFill>
                <a:schemeClr val="dk1"/>
              </a:solidFill>
              <a:latin typeface="Raleway"/>
              <a:ea typeface="Raleway"/>
              <a:cs typeface="Raleway"/>
              <a:sym typeface="Raleway"/>
            </a:endParaRPr>
          </a:p>
        </p:txBody>
      </p:sp>
      <p:sp>
        <p:nvSpPr>
          <p:cNvPr id="476" name="Google Shape;476;p57"/>
          <p:cNvSpPr txBox="1"/>
          <p:nvPr/>
        </p:nvSpPr>
        <p:spPr>
          <a:xfrm>
            <a:off x="329981" y="791400"/>
            <a:ext cx="3507300" cy="4402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100">
              <a:solidFill>
                <a:schemeClr val="dk1"/>
              </a:solidFill>
              <a:latin typeface="Raleway"/>
              <a:ea typeface="Raleway"/>
              <a:cs typeface="Raleway"/>
              <a:sym typeface="Raleway"/>
            </a:endParaRPr>
          </a:p>
          <a:p>
            <a:pPr marL="0" lvl="0" indent="0" algn="ctr" rtl="0">
              <a:spcBef>
                <a:spcPts val="0"/>
              </a:spcBef>
              <a:spcAft>
                <a:spcPts val="0"/>
              </a:spcAft>
              <a:buNone/>
            </a:pPr>
            <a:r>
              <a:rPr lang="en" sz="4100">
                <a:solidFill>
                  <a:schemeClr val="dk1"/>
                </a:solidFill>
                <a:latin typeface="Raleway"/>
                <a:ea typeface="Raleway"/>
                <a:cs typeface="Raleway"/>
                <a:sym typeface="Raleway"/>
              </a:rPr>
              <a:t>SCHOOL CULTURE + STUDENT SUPPORTS</a:t>
            </a:r>
            <a:endParaRPr sz="4100">
              <a:solidFill>
                <a:schemeClr val="dk1"/>
              </a:solidFill>
              <a:latin typeface="Raleway"/>
              <a:ea typeface="Raleway"/>
              <a:cs typeface="Raleway"/>
              <a:sym typeface="Raleway"/>
            </a:endParaRPr>
          </a:p>
          <a:p>
            <a:pPr marL="0" lvl="0" indent="0" algn="ctr" rtl="0">
              <a:spcBef>
                <a:spcPts val="0"/>
              </a:spcBef>
              <a:spcAft>
                <a:spcPts val="0"/>
              </a:spcAft>
              <a:buNone/>
            </a:pPr>
            <a:r>
              <a:rPr lang="en" sz="2300" i="1">
                <a:solidFill>
                  <a:schemeClr val="dk1"/>
                </a:solidFill>
                <a:latin typeface="Raleway"/>
                <a:ea typeface="Raleway"/>
                <a:cs typeface="Raleway"/>
                <a:sym typeface="Raleway"/>
              </a:rPr>
              <a:t>2023-2024</a:t>
            </a:r>
            <a:endParaRPr sz="2300" i="1">
              <a:solidFill>
                <a:schemeClr val="dk1"/>
              </a:solidFill>
              <a:latin typeface="Raleway"/>
              <a:ea typeface="Raleway"/>
              <a:cs typeface="Raleway"/>
              <a:sym typeface="Raleway"/>
            </a:endParaRPr>
          </a:p>
          <a:p>
            <a:pPr marL="0" lvl="0" indent="0" algn="ctr" rtl="0">
              <a:spcBef>
                <a:spcPts val="0"/>
              </a:spcBef>
              <a:spcAft>
                <a:spcPts val="0"/>
              </a:spcAft>
              <a:buNone/>
            </a:pPr>
            <a:r>
              <a:rPr lang="en" sz="4600" b="1">
                <a:solidFill>
                  <a:schemeClr val="dk1"/>
                </a:solidFill>
              </a:rPr>
              <a:t> </a:t>
            </a:r>
            <a:endParaRPr sz="3600" i="1">
              <a:solidFill>
                <a:schemeClr val="dk1"/>
              </a:solidFill>
            </a:endParaRPr>
          </a:p>
        </p:txBody>
      </p:sp>
      <p:pic>
        <p:nvPicPr>
          <p:cNvPr id="477" name="Google Shape;477;p57"/>
          <p:cNvPicPr preferRelativeResize="0"/>
          <p:nvPr/>
        </p:nvPicPr>
        <p:blipFill>
          <a:blip r:embed="rId4">
            <a:alphaModFix/>
          </a:blip>
          <a:stretch>
            <a:fillRect/>
          </a:stretch>
        </p:blipFill>
        <p:spPr>
          <a:xfrm>
            <a:off x="3946538" y="114300"/>
            <a:ext cx="5083162" cy="468129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8"/>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44</a:t>
            </a:fld>
            <a:endParaRPr sz="800" b="1" i="0" u="none" strike="noStrike" cap="none">
              <a:solidFill>
                <a:srgbClr val="4D4D4D"/>
              </a:solidFill>
              <a:latin typeface="Helvetica Neue"/>
              <a:ea typeface="Helvetica Neue"/>
              <a:cs typeface="Helvetica Neue"/>
              <a:sym typeface="Helvetica Neue"/>
            </a:endParaRPr>
          </a:p>
        </p:txBody>
      </p:sp>
      <p:sp>
        <p:nvSpPr>
          <p:cNvPr id="483" name="Google Shape;483;p58"/>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84" name="Google Shape;484;p58"/>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85" name="Google Shape;485;p58"/>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86" name="Google Shape;486;p58"/>
          <p:cNvSpPr txBox="1"/>
          <p:nvPr/>
        </p:nvSpPr>
        <p:spPr>
          <a:xfrm>
            <a:off x="-228600" y="721669"/>
            <a:ext cx="4067700" cy="4598700"/>
          </a:xfrm>
          <a:prstGeom prst="rect">
            <a:avLst/>
          </a:prstGeom>
          <a:noFill/>
          <a:ln>
            <a:noFill/>
          </a:ln>
        </p:spPr>
        <p:txBody>
          <a:bodyPr spcFirstLastPara="1" wrap="square" lIns="68575" tIns="34275" rIns="68575" bIns="34275" anchor="t" anchorCtr="0">
            <a:noAutofit/>
          </a:bodyPr>
          <a:lstStyle/>
          <a:p>
            <a:pPr marL="520700" lvl="1" indent="0" algn="ctr" rtl="0">
              <a:spcBef>
                <a:spcPts val="0"/>
              </a:spcBef>
              <a:spcAft>
                <a:spcPts val="0"/>
              </a:spcAft>
              <a:buClr>
                <a:schemeClr val="dk1"/>
              </a:buClr>
              <a:buSzPts val="2000"/>
              <a:buFont typeface="Fira Sans"/>
              <a:buNone/>
            </a:pPr>
            <a:endParaRPr sz="2000">
              <a:solidFill>
                <a:schemeClr val="dk1"/>
              </a:solidFill>
              <a:latin typeface="Oswald"/>
              <a:ea typeface="Oswald"/>
              <a:cs typeface="Oswald"/>
              <a:sym typeface="Oswald"/>
            </a:endParaRPr>
          </a:p>
          <a:p>
            <a:pPr marL="520700" lvl="1" indent="0" algn="ctr" rtl="0">
              <a:spcBef>
                <a:spcPts val="0"/>
              </a:spcBef>
              <a:spcAft>
                <a:spcPts val="0"/>
              </a:spcAft>
              <a:buClr>
                <a:schemeClr val="dk1"/>
              </a:buClr>
              <a:buSzPts val="2000"/>
              <a:buFont typeface="Fira Sans"/>
              <a:buNone/>
            </a:pPr>
            <a:endParaRPr sz="2200" i="1">
              <a:solidFill>
                <a:schemeClr val="dk1"/>
              </a:solidFill>
              <a:latin typeface="Raleway"/>
              <a:ea typeface="Raleway"/>
              <a:cs typeface="Raleway"/>
              <a:sym typeface="Raleway"/>
            </a:endParaRPr>
          </a:p>
        </p:txBody>
      </p:sp>
      <p:sp>
        <p:nvSpPr>
          <p:cNvPr id="487" name="Google Shape;487;p58"/>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HIGHLIGHTS</a:t>
            </a:r>
            <a:endParaRPr sz="2100" i="0" u="none" strike="noStrike" cap="none">
              <a:solidFill>
                <a:srgbClr val="980000"/>
              </a:solidFill>
              <a:latin typeface="Oswald"/>
              <a:ea typeface="Oswald"/>
              <a:cs typeface="Oswald"/>
              <a:sym typeface="Oswald"/>
            </a:endParaRPr>
          </a:p>
        </p:txBody>
      </p:sp>
      <p:sp>
        <p:nvSpPr>
          <p:cNvPr id="488" name="Google Shape;488;p58"/>
          <p:cNvSpPr txBox="1"/>
          <p:nvPr/>
        </p:nvSpPr>
        <p:spPr>
          <a:xfrm>
            <a:off x="172781" y="830944"/>
            <a:ext cx="5281500" cy="4109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800" b="1">
                <a:latin typeface="Roboto"/>
                <a:ea typeface="Roboto"/>
                <a:cs typeface="Roboto"/>
                <a:sym typeface="Roboto"/>
              </a:rPr>
              <a:t>APPROACH TO STAFFING </a:t>
            </a:r>
            <a:endParaRPr sz="1800" b="1">
              <a:latin typeface="Roboto"/>
              <a:ea typeface="Roboto"/>
              <a:cs typeface="Roboto"/>
              <a:sym typeface="Roboto"/>
            </a:endParaRPr>
          </a:p>
          <a:p>
            <a:pPr marL="342900" lvl="0" indent="-279400" algn="l" rtl="0">
              <a:spcBef>
                <a:spcPts val="0"/>
              </a:spcBef>
              <a:spcAft>
                <a:spcPts val="0"/>
              </a:spcAft>
              <a:buClr>
                <a:schemeClr val="accent6"/>
              </a:buClr>
              <a:buSzPts val="1800"/>
              <a:buFont typeface="Roboto"/>
              <a:buChar char="●"/>
            </a:pPr>
            <a:r>
              <a:rPr lang="en" sz="1800" b="1">
                <a:solidFill>
                  <a:schemeClr val="accent6"/>
                </a:solidFill>
                <a:latin typeface="Roboto"/>
                <a:ea typeface="Roboto"/>
                <a:cs typeface="Roboto"/>
                <a:sym typeface="Roboto"/>
              </a:rPr>
              <a:t>COMPLIANCE TEAM</a:t>
            </a:r>
            <a:endParaRPr sz="1800" b="1">
              <a:solidFill>
                <a:schemeClr val="accent6"/>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Clear R+ R → Meaningful coaching of case managers to ensure strong IEPs/504s are written; Consistent accountability for related service providers </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Strong Communication + Teamwork → Proactive planning and collaboration to prevent a significant number of students out of compliance </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Created the conditions to shift thinking to authentic compliance </a:t>
            </a:r>
            <a:endParaRPr sz="14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a:p>
            <a:pPr marL="342900" lvl="0" indent="-279400" algn="l" rtl="0">
              <a:spcBef>
                <a:spcPts val="0"/>
              </a:spcBef>
              <a:spcAft>
                <a:spcPts val="0"/>
              </a:spcAft>
              <a:buClr>
                <a:schemeClr val="accent6"/>
              </a:buClr>
              <a:buSzPts val="1800"/>
              <a:buFont typeface="Roboto"/>
              <a:buChar char="●"/>
            </a:pPr>
            <a:r>
              <a:rPr lang="en" sz="1800" b="1">
                <a:solidFill>
                  <a:schemeClr val="accent6"/>
                </a:solidFill>
                <a:latin typeface="Roboto"/>
                <a:ea typeface="Roboto"/>
                <a:cs typeface="Roboto"/>
                <a:sym typeface="Roboto"/>
              </a:rPr>
              <a:t>PROACTIVE VS. REACTIVE CULTURE </a:t>
            </a:r>
            <a:endParaRPr sz="1800" b="1">
              <a:solidFill>
                <a:schemeClr val="accent6"/>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Increased bandwidth for deans and associate deans which has led to greater ownership </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 Improved outputs (CA = 22%; OSS = 5 2 grades; 4 - 3 grades; ISS = not tracked; CP is significantly smoother) </a:t>
            </a:r>
            <a:endParaRPr sz="14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p:txBody>
      </p:sp>
      <p:pic>
        <p:nvPicPr>
          <p:cNvPr id="489" name="Google Shape;489;p58"/>
          <p:cNvPicPr preferRelativeResize="0"/>
          <p:nvPr/>
        </p:nvPicPr>
        <p:blipFill>
          <a:blip r:embed="rId4">
            <a:alphaModFix/>
          </a:blip>
          <a:stretch>
            <a:fillRect/>
          </a:stretch>
        </p:blipFill>
        <p:spPr>
          <a:xfrm>
            <a:off x="5568506" y="351825"/>
            <a:ext cx="3461193" cy="423675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9"/>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45</a:t>
            </a:fld>
            <a:endParaRPr sz="800" b="1" i="0" u="none" strike="noStrike" cap="none">
              <a:solidFill>
                <a:srgbClr val="4D4D4D"/>
              </a:solidFill>
              <a:latin typeface="Helvetica Neue"/>
              <a:ea typeface="Helvetica Neue"/>
              <a:cs typeface="Helvetica Neue"/>
              <a:sym typeface="Helvetica Neue"/>
            </a:endParaRPr>
          </a:p>
        </p:txBody>
      </p:sp>
      <p:sp>
        <p:nvSpPr>
          <p:cNvPr id="495" name="Google Shape;495;p59"/>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496" name="Google Shape;496;p59"/>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497" name="Google Shape;497;p59"/>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498" name="Google Shape;498;p59"/>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CHALLENGES</a:t>
            </a:r>
            <a:endParaRPr sz="2100" i="0" u="none" strike="noStrike" cap="none">
              <a:solidFill>
                <a:srgbClr val="980000"/>
              </a:solidFill>
              <a:latin typeface="Oswald"/>
              <a:ea typeface="Oswald"/>
              <a:cs typeface="Oswald"/>
              <a:sym typeface="Oswald"/>
            </a:endParaRPr>
          </a:p>
        </p:txBody>
      </p:sp>
      <p:sp>
        <p:nvSpPr>
          <p:cNvPr id="499" name="Google Shape;499;p59"/>
          <p:cNvSpPr txBox="1"/>
          <p:nvPr/>
        </p:nvSpPr>
        <p:spPr>
          <a:xfrm>
            <a:off x="258994" y="1192706"/>
            <a:ext cx="5134800" cy="3186300"/>
          </a:xfrm>
          <a:prstGeom prst="rect">
            <a:avLst/>
          </a:prstGeom>
          <a:noFill/>
          <a:ln>
            <a:noFill/>
          </a:ln>
        </p:spPr>
        <p:txBody>
          <a:bodyPr spcFirstLastPara="1" wrap="square" lIns="68575" tIns="68575" rIns="68575" bIns="68575" anchor="t" anchorCtr="0">
            <a:spAutoFit/>
          </a:bodyPr>
          <a:lstStyle/>
          <a:p>
            <a:pPr marL="342900" lvl="0" indent="-279400" algn="l" rtl="0">
              <a:spcBef>
                <a:spcPts val="0"/>
              </a:spcBef>
              <a:spcAft>
                <a:spcPts val="0"/>
              </a:spcAft>
              <a:buClr>
                <a:schemeClr val="accent2"/>
              </a:buClr>
              <a:buSzPts val="1800"/>
              <a:buFont typeface="Roboto"/>
              <a:buChar char="●"/>
            </a:pPr>
            <a:r>
              <a:rPr lang="en" sz="1800" b="1">
                <a:solidFill>
                  <a:schemeClr val="accent2"/>
                </a:solidFill>
                <a:latin typeface="Roboto"/>
                <a:ea typeface="Roboto"/>
                <a:cs typeface="Roboto"/>
                <a:sym typeface="Roboto"/>
              </a:rPr>
              <a:t>INVESTMENT IN CULTURE SYSTEMS </a:t>
            </a:r>
            <a:endParaRPr sz="1800" b="1">
              <a:solidFill>
                <a:schemeClr val="accent2"/>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System Fidelity Feedback IN THE MOMENT - me, leaders, DCD </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Absence of mindset coaching when data reveals folks are opting out </a:t>
            </a:r>
            <a:endParaRPr sz="1400">
              <a:latin typeface="Roboto"/>
              <a:ea typeface="Roboto"/>
              <a:cs typeface="Roboto"/>
              <a:sym typeface="Roboto"/>
            </a:endParaRPr>
          </a:p>
          <a:p>
            <a:pPr marL="0" lvl="0" indent="0" algn="l" rtl="0">
              <a:spcBef>
                <a:spcPts val="0"/>
              </a:spcBef>
              <a:spcAft>
                <a:spcPts val="0"/>
              </a:spcAft>
              <a:buNone/>
            </a:pPr>
            <a:endParaRPr sz="1800">
              <a:latin typeface="Roboto"/>
              <a:ea typeface="Roboto"/>
              <a:cs typeface="Roboto"/>
              <a:sym typeface="Roboto"/>
            </a:endParaRPr>
          </a:p>
          <a:p>
            <a:pPr marL="342900" lvl="0" indent="-279400" algn="l" rtl="0">
              <a:spcBef>
                <a:spcPts val="0"/>
              </a:spcBef>
              <a:spcAft>
                <a:spcPts val="0"/>
              </a:spcAft>
              <a:buClr>
                <a:schemeClr val="accent2"/>
              </a:buClr>
              <a:buSzPts val="1800"/>
              <a:buFont typeface="Roboto"/>
              <a:buChar char="●"/>
            </a:pPr>
            <a:r>
              <a:rPr lang="en" sz="1800" b="1">
                <a:solidFill>
                  <a:schemeClr val="accent2"/>
                </a:solidFill>
                <a:latin typeface="Roboto"/>
                <a:ea typeface="Roboto"/>
                <a:cs typeface="Roboto"/>
                <a:sym typeface="Roboto"/>
              </a:rPr>
              <a:t>MEANINGFUL CHANGES FOR SPECIAL SERVICES </a:t>
            </a:r>
            <a:endParaRPr sz="1800" b="1">
              <a:solidFill>
                <a:schemeClr val="accent2"/>
              </a:solidFill>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Made a mistake of deprioritizing ELL services and authentic compliance until October </a:t>
            </a:r>
            <a:endParaRPr sz="1400">
              <a:latin typeface="Roboto"/>
              <a:ea typeface="Roboto"/>
              <a:cs typeface="Roboto"/>
              <a:sym typeface="Roboto"/>
            </a:endParaRPr>
          </a:p>
          <a:p>
            <a:pPr marL="685800" lvl="1" indent="-254000" algn="l" rtl="0">
              <a:spcBef>
                <a:spcPts val="0"/>
              </a:spcBef>
              <a:spcAft>
                <a:spcPts val="0"/>
              </a:spcAft>
              <a:buSzPts val="1400"/>
              <a:buFont typeface="Roboto"/>
              <a:buChar char="○"/>
            </a:pPr>
            <a:r>
              <a:rPr lang="en" sz="1400">
                <a:latin typeface="Roboto"/>
                <a:ea typeface="Roboto"/>
                <a:cs typeface="Roboto"/>
                <a:sym typeface="Roboto"/>
              </a:rPr>
              <a:t>Balancing urgency and thoughtfulness with changes &lt;too much time brainstorming vs. outlining non-negotiables and executing on them&gt;</a:t>
            </a:r>
            <a:endParaRPr sz="1400">
              <a:latin typeface="Roboto"/>
              <a:ea typeface="Roboto"/>
              <a:cs typeface="Roboto"/>
              <a:sym typeface="Roboto"/>
            </a:endParaRPr>
          </a:p>
        </p:txBody>
      </p:sp>
      <p:pic>
        <p:nvPicPr>
          <p:cNvPr id="500" name="Google Shape;500;p59"/>
          <p:cNvPicPr preferRelativeResize="0"/>
          <p:nvPr/>
        </p:nvPicPr>
        <p:blipFill>
          <a:blip r:embed="rId4">
            <a:alphaModFix/>
          </a:blip>
          <a:stretch>
            <a:fillRect/>
          </a:stretch>
        </p:blipFill>
        <p:spPr>
          <a:xfrm>
            <a:off x="5544562" y="1192706"/>
            <a:ext cx="3521682" cy="286811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0"/>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46</a:t>
            </a:fld>
            <a:endParaRPr sz="800" b="1" i="0" u="none" strike="noStrike" cap="none">
              <a:solidFill>
                <a:srgbClr val="4D4D4D"/>
              </a:solidFill>
              <a:latin typeface="Helvetica Neue"/>
              <a:ea typeface="Helvetica Neue"/>
              <a:cs typeface="Helvetica Neue"/>
              <a:sym typeface="Helvetica Neue"/>
            </a:endParaRPr>
          </a:p>
        </p:txBody>
      </p:sp>
      <p:sp>
        <p:nvSpPr>
          <p:cNvPr id="506" name="Google Shape;506;p60"/>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507" name="Google Shape;507;p60"/>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508" name="Google Shape;508;p60"/>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509" name="Google Shape;509;p60"/>
          <p:cNvSpPr txBox="1"/>
          <p:nvPr/>
        </p:nvSpPr>
        <p:spPr>
          <a:xfrm>
            <a:off x="-228600" y="721669"/>
            <a:ext cx="4067700" cy="4598700"/>
          </a:xfrm>
          <a:prstGeom prst="rect">
            <a:avLst/>
          </a:prstGeom>
          <a:noFill/>
          <a:ln>
            <a:noFill/>
          </a:ln>
        </p:spPr>
        <p:txBody>
          <a:bodyPr spcFirstLastPara="1" wrap="square" lIns="68575" tIns="34275" rIns="68575" bIns="34275" anchor="t" anchorCtr="0">
            <a:noAutofit/>
          </a:bodyPr>
          <a:lstStyle/>
          <a:p>
            <a:pPr marL="520700" lvl="1" indent="0" algn="ctr" rtl="0">
              <a:spcBef>
                <a:spcPts val="0"/>
              </a:spcBef>
              <a:spcAft>
                <a:spcPts val="0"/>
              </a:spcAft>
              <a:buClr>
                <a:schemeClr val="dk1"/>
              </a:buClr>
              <a:buSzPts val="2000"/>
              <a:buFont typeface="Fira Sans"/>
              <a:buNone/>
            </a:pPr>
            <a:endParaRPr sz="2000">
              <a:solidFill>
                <a:schemeClr val="dk1"/>
              </a:solidFill>
              <a:latin typeface="Oswald"/>
              <a:ea typeface="Oswald"/>
              <a:cs typeface="Oswald"/>
              <a:sym typeface="Oswald"/>
            </a:endParaRPr>
          </a:p>
          <a:p>
            <a:pPr marL="520700" lvl="1" indent="0" algn="ctr" rtl="0">
              <a:spcBef>
                <a:spcPts val="0"/>
              </a:spcBef>
              <a:spcAft>
                <a:spcPts val="0"/>
              </a:spcAft>
              <a:buClr>
                <a:schemeClr val="dk1"/>
              </a:buClr>
              <a:buSzPts val="2000"/>
              <a:buFont typeface="Fira Sans"/>
              <a:buNone/>
            </a:pPr>
            <a:endParaRPr sz="2200" i="1">
              <a:solidFill>
                <a:schemeClr val="dk1"/>
              </a:solidFill>
              <a:latin typeface="Raleway"/>
              <a:ea typeface="Raleway"/>
              <a:cs typeface="Raleway"/>
              <a:sym typeface="Raleway"/>
            </a:endParaRPr>
          </a:p>
        </p:txBody>
      </p:sp>
      <p:sp>
        <p:nvSpPr>
          <p:cNvPr id="510" name="Google Shape;510;p60"/>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WHAT MUST BE IN Q2</a:t>
            </a:r>
            <a:r>
              <a:rPr lang="en" sz="2100" b="1">
                <a:solidFill>
                  <a:srgbClr val="980000"/>
                </a:solidFill>
                <a:latin typeface="Oswald"/>
                <a:ea typeface="Oswald"/>
                <a:cs typeface="Oswald"/>
                <a:sym typeface="Oswald"/>
              </a:rPr>
              <a:t> </a:t>
            </a:r>
            <a:endParaRPr sz="2100" i="0" u="none" strike="noStrike" cap="none">
              <a:solidFill>
                <a:srgbClr val="980000"/>
              </a:solidFill>
              <a:latin typeface="Oswald"/>
              <a:ea typeface="Oswald"/>
              <a:cs typeface="Oswald"/>
              <a:sym typeface="Oswald"/>
            </a:endParaRPr>
          </a:p>
        </p:txBody>
      </p:sp>
      <p:sp>
        <p:nvSpPr>
          <p:cNvPr id="511" name="Google Shape;511;p60"/>
          <p:cNvSpPr txBox="1"/>
          <p:nvPr/>
        </p:nvSpPr>
        <p:spPr>
          <a:xfrm>
            <a:off x="275925" y="1552913"/>
            <a:ext cx="3890700" cy="415500"/>
          </a:xfrm>
          <a:prstGeom prst="rect">
            <a:avLst/>
          </a:prstGeom>
          <a:noFill/>
          <a:ln>
            <a:noFill/>
          </a:ln>
        </p:spPr>
        <p:txBody>
          <a:bodyPr spcFirstLastPara="1" wrap="square" lIns="68575" tIns="68575" rIns="68575" bIns="68575" anchor="t" anchorCtr="0">
            <a:spAutoFit/>
          </a:bodyPr>
          <a:lstStyle/>
          <a:p>
            <a:pPr marL="342900" lvl="0" indent="0" algn="l" rtl="0">
              <a:spcBef>
                <a:spcPts val="0"/>
              </a:spcBef>
              <a:spcAft>
                <a:spcPts val="0"/>
              </a:spcAft>
              <a:buNone/>
            </a:pPr>
            <a:endParaRPr sz="1800">
              <a:latin typeface="Raleway"/>
              <a:ea typeface="Raleway"/>
              <a:cs typeface="Raleway"/>
              <a:sym typeface="Raleway"/>
            </a:endParaRPr>
          </a:p>
        </p:txBody>
      </p:sp>
      <p:sp>
        <p:nvSpPr>
          <p:cNvPr id="512" name="Google Shape;512;p60"/>
          <p:cNvSpPr txBox="1"/>
          <p:nvPr/>
        </p:nvSpPr>
        <p:spPr>
          <a:xfrm>
            <a:off x="135338" y="820688"/>
            <a:ext cx="6005400" cy="4525500"/>
          </a:xfrm>
          <a:prstGeom prst="rect">
            <a:avLst/>
          </a:prstGeom>
          <a:noFill/>
          <a:ln>
            <a:noFill/>
          </a:ln>
        </p:spPr>
        <p:txBody>
          <a:bodyPr spcFirstLastPara="1" wrap="square" lIns="68575" tIns="68575" rIns="68575" bIns="68575" anchor="t" anchorCtr="0">
            <a:spAutoFit/>
          </a:bodyPr>
          <a:lstStyle/>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PRIORITIZATION </a:t>
            </a:r>
            <a:endParaRPr sz="1700" b="1">
              <a:solidFill>
                <a:srgbClr val="351C75"/>
              </a:solidFill>
              <a:latin typeface="Roboto"/>
              <a:ea typeface="Roboto"/>
              <a:cs typeface="Roboto"/>
              <a:sym typeface="Roboto"/>
            </a:endParaRPr>
          </a:p>
          <a:p>
            <a:pPr marL="685800" lvl="1" indent="-247650" algn="l" rtl="0">
              <a:spcBef>
                <a:spcPts val="0"/>
              </a:spcBef>
              <a:spcAft>
                <a:spcPts val="0"/>
              </a:spcAft>
              <a:buClr>
                <a:srgbClr val="351C75"/>
              </a:buClr>
              <a:buSzPts val="1300"/>
              <a:buFont typeface="Roboto"/>
              <a:buChar char="○"/>
            </a:pPr>
            <a:r>
              <a:rPr lang="en" sz="1300">
                <a:solidFill>
                  <a:schemeClr val="dk1"/>
                </a:solidFill>
                <a:latin typeface="Roboto"/>
                <a:ea typeface="Roboto"/>
                <a:cs typeface="Roboto"/>
                <a:sym typeface="Roboto"/>
              </a:rPr>
              <a:t>SPECIAL EDUCATION: We will lose on our compliance goal if we are not more intentional about moving up IEP/504 meetings; I need to temporarily lean in and show Katherine how to more thoughtfully respond to request for initial evaluations; initials can’t trump re-evaluations  </a:t>
            </a:r>
            <a:endParaRPr sz="1300">
              <a:solidFill>
                <a:schemeClr val="dk1"/>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ELE: How do I make Brenda a super invasive coach leading up to ACCESS? </a:t>
            </a:r>
            <a:endParaRPr sz="1300">
              <a:solidFill>
                <a:schemeClr val="dk1"/>
              </a:solidFill>
              <a:latin typeface="Roboto"/>
              <a:ea typeface="Roboto"/>
              <a:cs typeface="Roboto"/>
              <a:sym typeface="Roboto"/>
            </a:endParaRPr>
          </a:p>
          <a:p>
            <a:pPr marL="685800" lvl="0" indent="0" algn="l" rtl="0">
              <a:spcBef>
                <a:spcPts val="0"/>
              </a:spcBef>
              <a:spcAft>
                <a:spcPts val="0"/>
              </a:spcAft>
              <a:buNone/>
            </a:pPr>
            <a:endParaRPr sz="1300">
              <a:solidFill>
                <a:schemeClr val="dk1"/>
              </a:solidFill>
              <a:latin typeface="Roboto"/>
              <a:ea typeface="Roboto"/>
              <a:cs typeface="Roboto"/>
              <a:sym typeface="Roboto"/>
            </a:endParaRPr>
          </a:p>
          <a:p>
            <a:pPr marL="0" lvl="0" indent="0" algn="l" rtl="0">
              <a:spcBef>
                <a:spcPts val="0"/>
              </a:spcBef>
              <a:spcAft>
                <a:spcPts val="0"/>
              </a:spcAft>
              <a:buNone/>
            </a:pPr>
            <a:endParaRPr sz="1300">
              <a:solidFill>
                <a:schemeClr val="dk1"/>
              </a:solidFill>
              <a:latin typeface="Roboto"/>
              <a:ea typeface="Roboto"/>
              <a:cs typeface="Roboto"/>
              <a:sym typeface="Roboto"/>
            </a:endParaRPr>
          </a:p>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DCD SKILL BUILDING </a:t>
            </a:r>
            <a:endParaRPr sz="1700" b="1">
              <a:solidFill>
                <a:srgbClr val="351C75"/>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SYSTEM FIDELITY → JP + JM = Eye for inconsistent usage; RS = Comfort in giving feedback in the moment; PO = Follow up after feedback </a:t>
            </a:r>
            <a:endParaRPr sz="1300">
              <a:solidFill>
                <a:schemeClr val="dk1"/>
              </a:solidFill>
              <a:latin typeface="Roboto"/>
              <a:ea typeface="Roboto"/>
              <a:cs typeface="Roboto"/>
              <a:sym typeface="Roboto"/>
            </a:endParaRPr>
          </a:p>
          <a:p>
            <a:pPr marL="0" lvl="0" indent="0" algn="l" rtl="0">
              <a:spcBef>
                <a:spcPts val="0"/>
              </a:spcBef>
              <a:spcAft>
                <a:spcPts val="0"/>
              </a:spcAft>
              <a:buNone/>
            </a:pPr>
            <a:endParaRPr sz="1300">
              <a:solidFill>
                <a:schemeClr val="dk1"/>
              </a:solidFill>
              <a:latin typeface="Roboto"/>
              <a:ea typeface="Roboto"/>
              <a:cs typeface="Roboto"/>
              <a:sym typeface="Roboto"/>
            </a:endParaRPr>
          </a:p>
          <a:p>
            <a:pPr marL="342900" lvl="0" indent="-273050" algn="l" rtl="0">
              <a:spcBef>
                <a:spcPts val="0"/>
              </a:spcBef>
              <a:spcAft>
                <a:spcPts val="0"/>
              </a:spcAft>
              <a:buClr>
                <a:srgbClr val="351C75"/>
              </a:buClr>
              <a:buSzPts val="1700"/>
              <a:buFont typeface="Roboto"/>
              <a:buChar char="●"/>
            </a:pPr>
            <a:r>
              <a:rPr lang="en" sz="1700" b="1">
                <a:solidFill>
                  <a:srgbClr val="351C75"/>
                </a:solidFill>
                <a:latin typeface="Roboto"/>
                <a:ea typeface="Roboto"/>
                <a:cs typeface="Roboto"/>
                <a:sym typeface="Roboto"/>
              </a:rPr>
              <a:t>ADVISORY </a:t>
            </a:r>
            <a:endParaRPr sz="1700" b="1">
              <a:solidFill>
                <a:srgbClr val="351C75"/>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Put more ownership on MV </a:t>
            </a:r>
            <a:endParaRPr sz="1300">
              <a:solidFill>
                <a:schemeClr val="dk1"/>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Keep the heat up on leader coaching</a:t>
            </a:r>
            <a:endParaRPr sz="1300">
              <a:solidFill>
                <a:schemeClr val="dk1"/>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Improve peer-to-peer feedback during GLT on Fridays to ensure meaningful action plans </a:t>
            </a:r>
            <a:endParaRPr sz="1300">
              <a:solidFill>
                <a:schemeClr val="dk1"/>
              </a:solidFill>
              <a:latin typeface="Roboto"/>
              <a:ea typeface="Roboto"/>
              <a:cs typeface="Roboto"/>
              <a:sym typeface="Roboto"/>
            </a:endParaRPr>
          </a:p>
          <a:p>
            <a:pPr marL="0" lvl="0" indent="0" algn="l" rtl="0">
              <a:spcBef>
                <a:spcPts val="0"/>
              </a:spcBef>
              <a:spcAft>
                <a:spcPts val="0"/>
              </a:spcAft>
              <a:buNone/>
            </a:pPr>
            <a:endParaRPr sz="1300">
              <a:solidFill>
                <a:schemeClr val="dk1"/>
              </a:solidFill>
              <a:latin typeface="Roboto"/>
              <a:ea typeface="Roboto"/>
              <a:cs typeface="Roboto"/>
              <a:sym typeface="Roboto"/>
            </a:endParaRPr>
          </a:p>
        </p:txBody>
      </p:sp>
      <p:pic>
        <p:nvPicPr>
          <p:cNvPr id="513" name="Google Shape;513;p60"/>
          <p:cNvPicPr preferRelativeResize="0"/>
          <p:nvPr/>
        </p:nvPicPr>
        <p:blipFill>
          <a:blip r:embed="rId4">
            <a:alphaModFix/>
          </a:blip>
          <a:stretch>
            <a:fillRect/>
          </a:stretch>
        </p:blipFill>
        <p:spPr>
          <a:xfrm>
            <a:off x="6096375" y="1221469"/>
            <a:ext cx="2890464" cy="283378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1"/>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47</a:t>
            </a:fld>
            <a:endParaRPr sz="800" b="1" i="0" u="none" strike="noStrike" cap="none">
              <a:solidFill>
                <a:srgbClr val="4D4D4D"/>
              </a:solidFill>
              <a:latin typeface="Helvetica Neue"/>
              <a:ea typeface="Helvetica Neue"/>
              <a:cs typeface="Helvetica Neue"/>
              <a:sym typeface="Helvetica Neue"/>
            </a:endParaRPr>
          </a:p>
        </p:txBody>
      </p:sp>
      <p:sp>
        <p:nvSpPr>
          <p:cNvPr id="519" name="Google Shape;519;p61"/>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520" name="Google Shape;520;p61"/>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521" name="Google Shape;521;p61"/>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522" name="Google Shape;522;p61"/>
          <p:cNvSpPr/>
          <p:nvPr/>
        </p:nvSpPr>
        <p:spPr>
          <a:xfrm>
            <a:off x="1066350" y="193913"/>
            <a:ext cx="39747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2300">
                <a:solidFill>
                  <a:srgbClr val="980000"/>
                </a:solidFill>
                <a:latin typeface="Raleway"/>
                <a:ea typeface="Raleway"/>
                <a:cs typeface="Raleway"/>
                <a:sym typeface="Raleway"/>
              </a:rPr>
              <a:t>LEADERSHIP LEARNINGS</a:t>
            </a:r>
            <a:r>
              <a:rPr lang="en" sz="2100" b="1">
                <a:solidFill>
                  <a:srgbClr val="980000"/>
                </a:solidFill>
                <a:latin typeface="Oswald"/>
                <a:ea typeface="Oswald"/>
                <a:cs typeface="Oswald"/>
                <a:sym typeface="Oswald"/>
              </a:rPr>
              <a:t>  </a:t>
            </a:r>
            <a:endParaRPr sz="2100" i="0" u="none" strike="noStrike" cap="none">
              <a:solidFill>
                <a:srgbClr val="980000"/>
              </a:solidFill>
              <a:latin typeface="Oswald"/>
              <a:ea typeface="Oswald"/>
              <a:cs typeface="Oswald"/>
              <a:sym typeface="Oswald"/>
            </a:endParaRPr>
          </a:p>
        </p:txBody>
      </p:sp>
      <p:sp>
        <p:nvSpPr>
          <p:cNvPr id="523" name="Google Shape;523;p61"/>
          <p:cNvSpPr txBox="1"/>
          <p:nvPr/>
        </p:nvSpPr>
        <p:spPr>
          <a:xfrm>
            <a:off x="275925" y="1552913"/>
            <a:ext cx="3890700" cy="415500"/>
          </a:xfrm>
          <a:prstGeom prst="rect">
            <a:avLst/>
          </a:prstGeom>
          <a:noFill/>
          <a:ln>
            <a:noFill/>
          </a:ln>
        </p:spPr>
        <p:txBody>
          <a:bodyPr spcFirstLastPara="1" wrap="square" lIns="68575" tIns="68575" rIns="68575" bIns="68575" anchor="t" anchorCtr="0">
            <a:spAutoFit/>
          </a:bodyPr>
          <a:lstStyle/>
          <a:p>
            <a:pPr marL="342900" lvl="0" indent="0" algn="l" rtl="0">
              <a:spcBef>
                <a:spcPts val="0"/>
              </a:spcBef>
              <a:spcAft>
                <a:spcPts val="0"/>
              </a:spcAft>
              <a:buNone/>
            </a:pPr>
            <a:endParaRPr sz="1800">
              <a:latin typeface="Raleway"/>
              <a:ea typeface="Raleway"/>
              <a:cs typeface="Raleway"/>
              <a:sym typeface="Raleway"/>
            </a:endParaRPr>
          </a:p>
        </p:txBody>
      </p:sp>
      <p:sp>
        <p:nvSpPr>
          <p:cNvPr id="524" name="Google Shape;524;p61"/>
          <p:cNvSpPr txBox="1"/>
          <p:nvPr/>
        </p:nvSpPr>
        <p:spPr>
          <a:xfrm>
            <a:off x="192000" y="886613"/>
            <a:ext cx="3974700" cy="4048200"/>
          </a:xfrm>
          <a:prstGeom prst="rect">
            <a:avLst/>
          </a:prstGeom>
          <a:noFill/>
          <a:ln>
            <a:noFill/>
          </a:ln>
        </p:spPr>
        <p:txBody>
          <a:bodyPr spcFirstLastPara="1" wrap="square" lIns="68575" tIns="68575" rIns="68575" bIns="68575" anchor="t" anchorCtr="0">
            <a:spAutoFit/>
          </a:bodyPr>
          <a:lstStyle/>
          <a:p>
            <a:pPr marL="342900" lvl="0" indent="0" algn="l" rtl="0">
              <a:spcBef>
                <a:spcPts val="0"/>
              </a:spcBef>
              <a:spcAft>
                <a:spcPts val="0"/>
              </a:spcAft>
              <a:buNone/>
            </a:pPr>
            <a:r>
              <a:rPr lang="en" sz="1700" b="1">
                <a:solidFill>
                  <a:srgbClr val="351C75"/>
                </a:solidFill>
                <a:latin typeface="Roboto"/>
                <a:ea typeface="Roboto"/>
                <a:cs typeface="Roboto"/>
                <a:sym typeface="Roboto"/>
              </a:rPr>
              <a:t>PROACTIVE PLANNING </a:t>
            </a:r>
            <a:endParaRPr sz="1700" b="1">
              <a:solidFill>
                <a:srgbClr val="351C75"/>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I’ve been stronger about delegation to somewhat increase my capacity but I still overschedule my time and don’t get to the balcony to answer the question: WHAT DO I WANT THIS TO TRULY LOOK LIKE? </a:t>
            </a:r>
            <a:endParaRPr sz="1300">
              <a:solidFill>
                <a:schemeClr val="dk1"/>
              </a:solidFill>
              <a:latin typeface="Roboto"/>
              <a:ea typeface="Roboto"/>
              <a:cs typeface="Roboto"/>
              <a:sym typeface="Roboto"/>
            </a:endParaRPr>
          </a:p>
          <a:p>
            <a:pPr marL="685800" lvl="0" indent="0" algn="l" rtl="0">
              <a:spcBef>
                <a:spcPts val="0"/>
              </a:spcBef>
              <a:spcAft>
                <a:spcPts val="0"/>
              </a:spcAft>
              <a:buNone/>
            </a:pPr>
            <a:endParaRPr sz="1300">
              <a:solidFill>
                <a:schemeClr val="dk1"/>
              </a:solidFill>
              <a:latin typeface="Roboto"/>
              <a:ea typeface="Roboto"/>
              <a:cs typeface="Roboto"/>
              <a:sym typeface="Roboto"/>
            </a:endParaRPr>
          </a:p>
          <a:p>
            <a:pPr marL="342900" lvl="0" indent="0" algn="l" rtl="0">
              <a:spcBef>
                <a:spcPts val="0"/>
              </a:spcBef>
              <a:spcAft>
                <a:spcPts val="0"/>
              </a:spcAft>
              <a:buNone/>
            </a:pPr>
            <a:r>
              <a:rPr lang="en" sz="1700" b="1">
                <a:solidFill>
                  <a:srgbClr val="351C75"/>
                </a:solidFill>
                <a:latin typeface="Roboto"/>
                <a:ea typeface="Roboto"/>
                <a:cs typeface="Roboto"/>
                <a:sym typeface="Roboto"/>
              </a:rPr>
              <a:t>I NEED TO LET PEOPLE THINK + FAIL </a:t>
            </a:r>
            <a:endParaRPr sz="1700" b="1">
              <a:solidFill>
                <a:srgbClr val="351C75"/>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I too often provide a safety net and rob folks from the opportunity to learn from their mistakes </a:t>
            </a:r>
            <a:endParaRPr sz="1300">
              <a:solidFill>
                <a:schemeClr val="dk1"/>
              </a:solidFill>
              <a:latin typeface="Roboto"/>
              <a:ea typeface="Roboto"/>
              <a:cs typeface="Roboto"/>
              <a:sym typeface="Roboto"/>
            </a:endParaRPr>
          </a:p>
          <a:p>
            <a:pPr marL="685800" lvl="1" indent="-247650" algn="l" rtl="0">
              <a:spcBef>
                <a:spcPts val="0"/>
              </a:spcBef>
              <a:spcAft>
                <a:spcPts val="0"/>
              </a:spcAft>
              <a:buClr>
                <a:schemeClr val="dk1"/>
              </a:buClr>
              <a:buSzPts val="1300"/>
              <a:buFont typeface="Roboto"/>
              <a:buChar char="○"/>
            </a:pPr>
            <a:r>
              <a:rPr lang="en" sz="1300">
                <a:solidFill>
                  <a:schemeClr val="dk1"/>
                </a:solidFill>
                <a:latin typeface="Roboto"/>
                <a:ea typeface="Roboto"/>
                <a:cs typeface="Roboto"/>
                <a:sym typeface="Roboto"/>
              </a:rPr>
              <a:t>I have a tendency to be overly prescriptive in my expectations - cripples folks capacity and confidence </a:t>
            </a:r>
            <a:endParaRPr sz="1300">
              <a:solidFill>
                <a:schemeClr val="dk1"/>
              </a:solidFill>
              <a:latin typeface="Roboto"/>
              <a:ea typeface="Roboto"/>
              <a:cs typeface="Roboto"/>
              <a:sym typeface="Roboto"/>
            </a:endParaRPr>
          </a:p>
          <a:p>
            <a:pPr marL="0" lvl="0" indent="0" algn="l" rtl="0">
              <a:spcBef>
                <a:spcPts val="0"/>
              </a:spcBef>
              <a:spcAft>
                <a:spcPts val="0"/>
              </a:spcAft>
              <a:buNone/>
            </a:pPr>
            <a:endParaRPr sz="1800" b="1">
              <a:solidFill>
                <a:schemeClr val="accent6"/>
              </a:solidFill>
              <a:latin typeface="Roboto"/>
              <a:ea typeface="Roboto"/>
              <a:cs typeface="Roboto"/>
              <a:sym typeface="Roboto"/>
            </a:endParaRPr>
          </a:p>
          <a:p>
            <a:pPr marL="0" lvl="0" indent="0" algn="l" rtl="0">
              <a:spcBef>
                <a:spcPts val="0"/>
              </a:spcBef>
              <a:spcAft>
                <a:spcPts val="0"/>
              </a:spcAft>
              <a:buNone/>
            </a:pPr>
            <a:endParaRPr sz="1800" b="1">
              <a:solidFill>
                <a:schemeClr val="accent6"/>
              </a:solidFill>
              <a:latin typeface="Roboto"/>
              <a:ea typeface="Roboto"/>
              <a:cs typeface="Roboto"/>
              <a:sym typeface="Roboto"/>
            </a:endParaRPr>
          </a:p>
          <a:p>
            <a:pPr marL="0" lvl="0" indent="0" algn="l" rtl="0">
              <a:spcBef>
                <a:spcPts val="0"/>
              </a:spcBef>
              <a:spcAft>
                <a:spcPts val="0"/>
              </a:spcAft>
              <a:buNone/>
            </a:pPr>
            <a:endParaRPr sz="1100">
              <a:solidFill>
                <a:schemeClr val="dk1"/>
              </a:solidFill>
              <a:latin typeface="Roboto"/>
              <a:ea typeface="Roboto"/>
              <a:cs typeface="Roboto"/>
              <a:sym typeface="Roboto"/>
            </a:endParaRPr>
          </a:p>
        </p:txBody>
      </p:sp>
      <p:pic>
        <p:nvPicPr>
          <p:cNvPr id="525" name="Google Shape;525;p61"/>
          <p:cNvPicPr preferRelativeResize="0"/>
          <p:nvPr/>
        </p:nvPicPr>
        <p:blipFill>
          <a:blip r:embed="rId4">
            <a:alphaModFix/>
          </a:blip>
          <a:stretch>
            <a:fillRect/>
          </a:stretch>
        </p:blipFill>
        <p:spPr>
          <a:xfrm>
            <a:off x="4221619" y="569888"/>
            <a:ext cx="4808083" cy="344152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530"/>
        <p:cNvGrpSpPr/>
        <p:nvPr/>
      </p:nvGrpSpPr>
      <p:grpSpPr>
        <a:xfrm>
          <a:off x="0" y="0"/>
          <a:ext cx="0" cy="0"/>
          <a:chOff x="0" y="0"/>
          <a:chExt cx="0" cy="0"/>
        </a:xfrm>
      </p:grpSpPr>
      <p:sp>
        <p:nvSpPr>
          <p:cNvPr id="531" name="Google Shape;531;p62"/>
          <p:cNvSpPr txBox="1">
            <a:spLocks noGrp="1"/>
          </p:cNvSpPr>
          <p:nvPr>
            <p:ph type="body" idx="4294967295"/>
          </p:nvPr>
        </p:nvSpPr>
        <p:spPr>
          <a:xfrm>
            <a:off x="629850" y="1413000"/>
            <a:ext cx="7886700" cy="28383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800"/>
              </a:spcBef>
              <a:spcAft>
                <a:spcPts val="0"/>
              </a:spcAft>
              <a:buNone/>
            </a:pPr>
            <a:r>
              <a:rPr lang="en" sz="1900" b="1"/>
              <a:t>Purpose: </a:t>
            </a:r>
            <a:r>
              <a:rPr lang="en" sz="1900"/>
              <a:t>During the 2022-23 school year, Libertas Academy Charter School will draft and ratify a 4-year strategic plan designed to build upon the existing strengths and improve the overall program. We exist so that students learn and grow so they can maximize their individual potential. </a:t>
            </a:r>
            <a:endParaRPr sz="1900"/>
          </a:p>
          <a:p>
            <a:pPr marL="0" lvl="0" indent="0" algn="l" rtl="0">
              <a:lnSpc>
                <a:spcPct val="90000"/>
              </a:lnSpc>
              <a:spcBef>
                <a:spcPts val="800"/>
              </a:spcBef>
              <a:spcAft>
                <a:spcPts val="0"/>
              </a:spcAft>
              <a:buNone/>
            </a:pPr>
            <a:r>
              <a:rPr lang="en" sz="1900"/>
              <a:t>Our strategic seeks to answer the following questions related to the core of our mission: </a:t>
            </a:r>
            <a:endParaRPr sz="1900"/>
          </a:p>
          <a:p>
            <a:pPr marL="914400" lvl="1" indent="-323850" algn="l" rtl="0">
              <a:lnSpc>
                <a:spcPct val="90000"/>
              </a:lnSpc>
              <a:spcBef>
                <a:spcPts val="800"/>
              </a:spcBef>
              <a:spcAft>
                <a:spcPts val="0"/>
              </a:spcAft>
              <a:buSzPts val="1500"/>
              <a:buChar char="○"/>
            </a:pPr>
            <a:r>
              <a:rPr lang="en" sz="1500"/>
              <a:t>What should our students achieve? </a:t>
            </a:r>
            <a:endParaRPr sz="1500"/>
          </a:p>
          <a:p>
            <a:pPr marL="914400" lvl="1" indent="-323850" algn="l" rtl="0">
              <a:lnSpc>
                <a:spcPct val="90000"/>
              </a:lnSpc>
              <a:spcBef>
                <a:spcPts val="0"/>
              </a:spcBef>
              <a:spcAft>
                <a:spcPts val="0"/>
              </a:spcAft>
              <a:buSzPts val="1500"/>
              <a:buChar char="○"/>
            </a:pPr>
            <a:r>
              <a:rPr lang="en" sz="1500"/>
              <a:t>How well are they achieving at present? </a:t>
            </a:r>
            <a:endParaRPr sz="1500"/>
          </a:p>
          <a:p>
            <a:pPr marL="914400" lvl="1" indent="-323850" algn="l" rtl="0">
              <a:lnSpc>
                <a:spcPct val="90000"/>
              </a:lnSpc>
              <a:spcBef>
                <a:spcPts val="0"/>
              </a:spcBef>
              <a:spcAft>
                <a:spcPts val="0"/>
              </a:spcAft>
              <a:buSzPts val="1500"/>
              <a:buChar char="○"/>
            </a:pPr>
            <a:r>
              <a:rPr lang="en" sz="1500"/>
              <a:t>How well do we want them to achieve?</a:t>
            </a:r>
            <a:endParaRPr sz="1500"/>
          </a:p>
          <a:p>
            <a:pPr marL="457200" lvl="0" indent="0" algn="l" rtl="0">
              <a:lnSpc>
                <a:spcPct val="90000"/>
              </a:lnSpc>
              <a:spcBef>
                <a:spcPts val="800"/>
              </a:spcBef>
              <a:spcAft>
                <a:spcPts val="0"/>
              </a:spcAft>
              <a:buNone/>
            </a:pPr>
            <a:endParaRPr sz="1900"/>
          </a:p>
        </p:txBody>
      </p:sp>
      <p:sp>
        <p:nvSpPr>
          <p:cNvPr id="532" name="Google Shape;532;p62"/>
          <p:cNvSpPr txBox="1"/>
          <p:nvPr/>
        </p:nvSpPr>
        <p:spPr>
          <a:xfrm>
            <a:off x="629841" y="273844"/>
            <a:ext cx="7886700" cy="994200"/>
          </a:xfrm>
          <a:prstGeom prst="rect">
            <a:avLst/>
          </a:prstGeom>
          <a:solidFill>
            <a:srgbClr val="980000"/>
          </a:solidFill>
          <a:ln>
            <a:noFill/>
          </a:ln>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3600">
                <a:solidFill>
                  <a:srgbClr val="FFFFFF"/>
                </a:solidFill>
                <a:latin typeface="Cambria"/>
                <a:ea typeface="Cambria"/>
                <a:cs typeface="Cambria"/>
                <a:sym typeface="Cambria"/>
              </a:rPr>
              <a:t>Strategic Plan Overview</a:t>
            </a:r>
            <a:endParaRPr sz="2800">
              <a:solidFill>
                <a:srgbClr val="0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537"/>
        <p:cNvGrpSpPr/>
        <p:nvPr/>
      </p:nvGrpSpPr>
      <p:grpSpPr>
        <a:xfrm>
          <a:off x="0" y="0"/>
          <a:ext cx="0" cy="0"/>
          <a:chOff x="0" y="0"/>
          <a:chExt cx="0" cy="0"/>
        </a:xfrm>
      </p:grpSpPr>
      <p:sp>
        <p:nvSpPr>
          <p:cNvPr id="538" name="Google Shape;538;p6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endParaRPr/>
          </a:p>
        </p:txBody>
      </p:sp>
      <p:sp>
        <p:nvSpPr>
          <p:cNvPr id="539" name="Google Shape;539;p63"/>
          <p:cNvSpPr txBox="1"/>
          <p:nvPr/>
        </p:nvSpPr>
        <p:spPr>
          <a:xfrm>
            <a:off x="628650" y="273844"/>
            <a:ext cx="8073600" cy="1078800"/>
          </a:xfrm>
          <a:prstGeom prst="rect">
            <a:avLst/>
          </a:prstGeom>
          <a:solidFill>
            <a:srgbClr val="C71D39"/>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3300">
                <a:solidFill>
                  <a:schemeClr val="lt1"/>
                </a:solidFill>
                <a:latin typeface="Cambria"/>
                <a:ea typeface="Cambria"/>
                <a:cs typeface="Cambria"/>
                <a:sym typeface="Cambria"/>
              </a:rPr>
              <a:t>LACS Strategic Plan 2023-2027 </a:t>
            </a:r>
            <a:endParaRPr sz="1100"/>
          </a:p>
        </p:txBody>
      </p:sp>
      <p:sp>
        <p:nvSpPr>
          <p:cNvPr id="540" name="Google Shape;540;p63"/>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sp>
        <p:nvSpPr>
          <p:cNvPr id="541" name="Google Shape;541;p63"/>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graphicFrame>
        <p:nvGraphicFramePr>
          <p:cNvPr id="542" name="Google Shape;542;p63"/>
          <p:cNvGraphicFramePr/>
          <p:nvPr/>
        </p:nvGraphicFramePr>
        <p:xfrm>
          <a:off x="825550" y="1352650"/>
          <a:ext cx="3000000" cy="3000000"/>
        </p:xfrm>
        <a:graphic>
          <a:graphicData uri="http://schemas.openxmlformats.org/drawingml/2006/table">
            <a:tbl>
              <a:tblPr>
                <a:noFill/>
                <a:tableStyleId>{867B6926-42D2-4E06-8C06-84451C9E2F0E}</a:tableStyleId>
              </a:tblPr>
              <a:tblGrid>
                <a:gridCol w="972250">
                  <a:extLst>
                    <a:ext uri="{9D8B030D-6E8A-4147-A177-3AD203B41FA5}">
                      <a16:colId xmlns:a16="http://schemas.microsoft.com/office/drawing/2014/main" val="20000"/>
                    </a:ext>
                  </a:extLst>
                </a:gridCol>
                <a:gridCol w="6395950">
                  <a:extLst>
                    <a:ext uri="{9D8B030D-6E8A-4147-A177-3AD203B41FA5}">
                      <a16:colId xmlns:a16="http://schemas.microsoft.com/office/drawing/2014/main" val="20001"/>
                    </a:ext>
                  </a:extLst>
                </a:gridCol>
              </a:tblGrid>
              <a:tr h="1154125">
                <a:tc>
                  <a:txBody>
                    <a:bodyPr/>
                    <a:lstStyle/>
                    <a:p>
                      <a:pPr marL="0" lvl="0" indent="0" algn="ctr" rtl="0">
                        <a:lnSpc>
                          <a:spcPct val="80000"/>
                        </a:lnSpc>
                        <a:spcBef>
                          <a:spcPts val="0"/>
                        </a:spcBef>
                        <a:spcAft>
                          <a:spcPts val="0"/>
                        </a:spcAft>
                        <a:buNone/>
                      </a:pPr>
                      <a:r>
                        <a:rPr lang="en" sz="2800">
                          <a:solidFill>
                            <a:srgbClr val="00A4C7"/>
                          </a:solidFill>
                        </a:rPr>
                        <a:t> </a:t>
                      </a:r>
                      <a:r>
                        <a:rPr lang="en" sz="2800">
                          <a:solidFill>
                            <a:srgbClr val="C71D39"/>
                          </a:solidFill>
                        </a:rPr>
                        <a:t>1</a:t>
                      </a:r>
                      <a:endParaRPr sz="2800">
                        <a:solidFill>
                          <a:srgbClr val="C71D39"/>
                        </a:solidFill>
                      </a:endParaRPr>
                    </a:p>
                  </a:txBody>
                  <a:tcPr marL="91450" marR="9525" marT="45725" marB="45725" anchor="ctr">
                    <a:lnT w="12650" cap="flat" cmpd="sng">
                      <a:solidFill>
                        <a:srgbClr val="FFFFFF"/>
                      </a:solidFill>
                      <a:prstDash val="solid"/>
                      <a:round/>
                      <a:headEnd type="none" w="sm" len="sm"/>
                      <a:tailEnd type="none" w="sm" len="sm"/>
                    </a:lnT>
                    <a:lnB w="1265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414042"/>
                          </a:solidFill>
                        </a:rPr>
                        <a:t>We will prepare our students for a successful post-secondary transition that focuses on college access as a pivotal step toward career success. </a:t>
                      </a:r>
                      <a:endParaRPr sz="1600">
                        <a:solidFill>
                          <a:srgbClr val="414042"/>
                        </a:solidFill>
                      </a:endParaRPr>
                    </a:p>
                  </a:txBody>
                  <a:tcPr marL="91450" marR="91450" marT="45725" marB="45725" anchor="ctr">
                    <a:lnR w="12650" cap="flat" cmpd="sng">
                      <a:solidFill>
                        <a:srgbClr val="FFFFFF"/>
                      </a:solidFill>
                      <a:prstDash val="solid"/>
                      <a:round/>
                      <a:headEnd type="none" w="sm" len="sm"/>
                      <a:tailEnd type="none" w="sm" len="sm"/>
                    </a:lnR>
                    <a:lnT w="12650" cap="flat" cmpd="sng">
                      <a:solidFill>
                        <a:srgbClr val="FFFFFF"/>
                      </a:solidFill>
                      <a:prstDash val="solid"/>
                      <a:round/>
                      <a:headEnd type="none" w="sm" len="sm"/>
                      <a:tailEnd type="none" w="sm" len="sm"/>
                    </a:lnT>
                    <a:lnB w="12650"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1237900">
                <a:tc>
                  <a:txBody>
                    <a:bodyPr/>
                    <a:lstStyle/>
                    <a:p>
                      <a:pPr marL="0" lvl="0" indent="0" algn="ctr" rtl="0">
                        <a:lnSpc>
                          <a:spcPct val="80000"/>
                        </a:lnSpc>
                        <a:spcBef>
                          <a:spcPts val="0"/>
                        </a:spcBef>
                        <a:spcAft>
                          <a:spcPts val="0"/>
                        </a:spcAft>
                        <a:buNone/>
                      </a:pPr>
                      <a:r>
                        <a:rPr lang="en" sz="2800">
                          <a:solidFill>
                            <a:srgbClr val="C71D39"/>
                          </a:solidFill>
                        </a:rPr>
                        <a:t>2</a:t>
                      </a:r>
                      <a:endParaRPr sz="2800">
                        <a:solidFill>
                          <a:srgbClr val="C71D39"/>
                        </a:solidFill>
                      </a:endParaRPr>
                    </a:p>
                  </a:txBody>
                  <a:tcPr marL="91450" marR="9525" marT="45725" marB="45725" anchor="ctr">
                    <a:lnT w="12650" cap="flat" cmpd="sng">
                      <a:solidFill>
                        <a:srgbClr val="BFBFBF"/>
                      </a:solidFill>
                      <a:prstDash val="solid"/>
                      <a:round/>
                      <a:headEnd type="none" w="sm" len="sm"/>
                      <a:tailEnd type="none" w="sm" len="sm"/>
                    </a:lnT>
                    <a:lnB w="1265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414042"/>
                          </a:solidFill>
                        </a:rPr>
                        <a:t>We will dramatically increase student achievement performance.</a:t>
                      </a:r>
                      <a:endParaRPr sz="1600">
                        <a:solidFill>
                          <a:srgbClr val="414042"/>
                        </a:solidFill>
                      </a:endParaRPr>
                    </a:p>
                  </a:txBody>
                  <a:tcPr marL="91450" marR="91450" marT="45725" marB="45725" anchor="ctr">
                    <a:lnR w="12650" cap="flat" cmpd="sng">
                      <a:solidFill>
                        <a:srgbClr val="FFFFFF"/>
                      </a:solidFill>
                      <a:prstDash val="solid"/>
                      <a:round/>
                      <a:headEnd type="none" w="sm" len="sm"/>
                      <a:tailEnd type="none" w="sm" len="sm"/>
                    </a:lnR>
                    <a:lnT w="12650" cap="flat" cmpd="sng">
                      <a:solidFill>
                        <a:srgbClr val="BFBFBF"/>
                      </a:solidFill>
                      <a:prstDash val="solid"/>
                      <a:round/>
                      <a:headEnd type="none" w="sm" len="sm"/>
                      <a:tailEnd type="none" w="sm" len="sm"/>
                    </a:lnT>
                    <a:lnB w="12650" cap="flat" cmpd="sng">
                      <a:solidFill>
                        <a:srgbClr val="BFBFBF"/>
                      </a:solidFill>
                      <a:prstDash val="solid"/>
                      <a:round/>
                      <a:headEnd type="none" w="sm" len="sm"/>
                      <a:tailEnd type="none" w="sm" len="sm"/>
                    </a:lnB>
                  </a:tcPr>
                </a:tc>
                <a:extLst>
                  <a:ext uri="{0D108BD9-81ED-4DB2-BD59-A6C34878D82A}">
                    <a16:rowId xmlns:a16="http://schemas.microsoft.com/office/drawing/2014/main" val="10001"/>
                  </a:ext>
                </a:extLst>
              </a:tr>
              <a:tr h="1228600">
                <a:tc>
                  <a:txBody>
                    <a:bodyPr/>
                    <a:lstStyle/>
                    <a:p>
                      <a:pPr marL="0" lvl="0" indent="0" algn="ctr" rtl="0">
                        <a:lnSpc>
                          <a:spcPct val="80000"/>
                        </a:lnSpc>
                        <a:spcBef>
                          <a:spcPts val="0"/>
                        </a:spcBef>
                        <a:spcAft>
                          <a:spcPts val="0"/>
                        </a:spcAft>
                        <a:buNone/>
                      </a:pPr>
                      <a:r>
                        <a:rPr lang="en" sz="2800">
                          <a:solidFill>
                            <a:srgbClr val="C71D39"/>
                          </a:solidFill>
                        </a:rPr>
                        <a:t> 3</a:t>
                      </a:r>
                      <a:endParaRPr sz="2800">
                        <a:solidFill>
                          <a:srgbClr val="C71D39"/>
                        </a:solidFill>
                      </a:endParaRPr>
                    </a:p>
                  </a:txBody>
                  <a:tcPr marL="91450" marR="9525" marT="45725" marB="45725" anchor="ctr">
                    <a:lnT w="12650" cap="flat" cmpd="sng">
                      <a:solidFill>
                        <a:srgbClr val="BFBFBF"/>
                      </a:solidFill>
                      <a:prstDash val="solid"/>
                      <a:round/>
                      <a:headEnd type="none" w="sm" len="sm"/>
                      <a:tailEnd type="none" w="sm" len="sm"/>
                    </a:lnT>
                    <a:lnB w="12650" cap="flat" cmpd="sng">
                      <a:solidFill>
                        <a:srgbClr val="BFBFBF"/>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600">
                          <a:solidFill>
                            <a:srgbClr val="414042"/>
                          </a:solidFill>
                        </a:rPr>
                        <a:t>We will recruit, develop, and retain highly effective teachers.</a:t>
                      </a:r>
                      <a:endParaRPr sz="1600">
                        <a:solidFill>
                          <a:srgbClr val="414042"/>
                        </a:solidFill>
                      </a:endParaRPr>
                    </a:p>
                  </a:txBody>
                  <a:tcPr marL="91450" marR="91450" marT="45725" marB="45725" anchor="ctr">
                    <a:lnR w="12650" cap="flat" cmpd="sng">
                      <a:solidFill>
                        <a:srgbClr val="FFFFFF"/>
                      </a:solidFill>
                      <a:prstDash val="solid"/>
                      <a:round/>
                      <a:headEnd type="none" w="sm" len="sm"/>
                      <a:tailEnd type="none" w="sm" len="sm"/>
                    </a:lnR>
                    <a:lnT w="12650" cap="flat" cmpd="sng">
                      <a:solidFill>
                        <a:srgbClr val="BFBFBF"/>
                      </a:solidFill>
                      <a:prstDash val="solid"/>
                      <a:round/>
                      <a:headEnd type="none" w="sm" len="sm"/>
                      <a:tailEnd type="none" w="sm" len="sm"/>
                    </a:lnT>
                    <a:lnB w="1265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5</a:t>
            </a:fld>
            <a:endParaRPr sz="800" b="1" i="0" u="none" strike="noStrike" cap="none">
              <a:solidFill>
                <a:srgbClr val="4D4D4D"/>
              </a:solidFill>
              <a:latin typeface="Helvetica Neue"/>
              <a:ea typeface="Helvetica Neue"/>
              <a:cs typeface="Helvetica Neue"/>
              <a:sym typeface="Helvetica Neue"/>
            </a:endParaRPr>
          </a:p>
        </p:txBody>
      </p:sp>
      <p:sp>
        <p:nvSpPr>
          <p:cNvPr id="109" name="Google Shape;109;p19"/>
          <p:cNvSpPr/>
          <p:nvPr/>
        </p:nvSpPr>
        <p:spPr>
          <a:xfrm>
            <a:off x="1211306" y="175856"/>
            <a:ext cx="1744800" cy="261600"/>
          </a:xfrm>
          <a:prstGeom prst="rect">
            <a:avLst/>
          </a:prstGeom>
          <a:noFill/>
          <a:ln>
            <a:noFill/>
          </a:ln>
        </p:spPr>
        <p:txBody>
          <a:bodyPr spcFirstLastPara="1" wrap="square" lIns="45700" tIns="22850" rIns="45700" bIns="22850" anchor="ctr" anchorCtr="0">
            <a:noAutofit/>
          </a:bodyPr>
          <a:lstStyle/>
          <a:p>
            <a:pPr marL="0" marR="0" lvl="0" indent="0" algn="l" rtl="0">
              <a:lnSpc>
                <a:spcPct val="100000"/>
              </a:lnSpc>
              <a:spcBef>
                <a:spcPts val="0"/>
              </a:spcBef>
              <a:spcAft>
                <a:spcPts val="0"/>
              </a:spcAft>
              <a:buClr>
                <a:schemeClr val="dk1"/>
              </a:buClr>
              <a:buSzPts val="2100"/>
              <a:buFont typeface="Arial"/>
              <a:buNone/>
            </a:pPr>
            <a:endParaRPr sz="2100" i="0" u="none" strike="noStrike" cap="none">
              <a:solidFill>
                <a:srgbClr val="980000"/>
              </a:solidFill>
              <a:latin typeface="Oswald"/>
              <a:ea typeface="Oswald"/>
              <a:cs typeface="Oswald"/>
              <a:sym typeface="Oswald"/>
            </a:endParaRPr>
          </a:p>
        </p:txBody>
      </p:sp>
      <p:cxnSp>
        <p:nvCxnSpPr>
          <p:cNvPr id="110" name="Google Shape;110;p19"/>
          <p:cNvCxnSpPr/>
          <p:nvPr/>
        </p:nvCxnSpPr>
        <p:spPr>
          <a:xfrm>
            <a:off x="856819" y="280106"/>
            <a:ext cx="0" cy="274800"/>
          </a:xfrm>
          <a:prstGeom prst="straightConnector1">
            <a:avLst/>
          </a:prstGeom>
          <a:noFill/>
          <a:ln w="12700" cap="flat" cmpd="sng">
            <a:solidFill>
              <a:srgbClr val="A5A5A5"/>
            </a:solidFill>
            <a:prstDash val="solid"/>
            <a:miter lim="800000"/>
            <a:headEnd type="none" w="sm" len="sm"/>
            <a:tailEnd type="none" w="sm" len="sm"/>
          </a:ln>
        </p:spPr>
      </p:cxnSp>
      <p:pic>
        <p:nvPicPr>
          <p:cNvPr id="111" name="Google Shape;111;p19"/>
          <p:cNvPicPr preferRelativeResize="0"/>
          <p:nvPr/>
        </p:nvPicPr>
        <p:blipFill>
          <a:blip r:embed="rId3">
            <a:alphaModFix/>
          </a:blip>
          <a:stretch>
            <a:fillRect/>
          </a:stretch>
        </p:blipFill>
        <p:spPr>
          <a:xfrm>
            <a:off x="135337" y="75073"/>
            <a:ext cx="580668" cy="684769"/>
          </a:xfrm>
          <a:prstGeom prst="rect">
            <a:avLst/>
          </a:prstGeom>
          <a:noFill/>
          <a:ln>
            <a:noFill/>
          </a:ln>
        </p:spPr>
      </p:pic>
      <p:sp>
        <p:nvSpPr>
          <p:cNvPr id="112" name="Google Shape;112;p19"/>
          <p:cNvSpPr txBox="1"/>
          <p:nvPr/>
        </p:nvSpPr>
        <p:spPr>
          <a:xfrm>
            <a:off x="-203269" y="437531"/>
            <a:ext cx="3669000" cy="4598700"/>
          </a:xfrm>
          <a:prstGeom prst="rect">
            <a:avLst/>
          </a:prstGeom>
          <a:noFill/>
          <a:ln>
            <a:noFill/>
          </a:ln>
        </p:spPr>
        <p:txBody>
          <a:bodyPr spcFirstLastPara="1" wrap="square" lIns="68575" tIns="34275" rIns="68575" bIns="34275" anchor="t" anchorCtr="0">
            <a:noAutofit/>
          </a:bodyPr>
          <a:lstStyle/>
          <a:p>
            <a:pPr marL="520700" lvl="1" indent="0" algn="ctr" rtl="0">
              <a:spcBef>
                <a:spcPts val="0"/>
              </a:spcBef>
              <a:spcAft>
                <a:spcPts val="0"/>
              </a:spcAft>
              <a:buClr>
                <a:schemeClr val="dk1"/>
              </a:buClr>
              <a:buSzPts val="2000"/>
              <a:buFont typeface="Fira Sans"/>
              <a:buNone/>
            </a:pPr>
            <a:endParaRPr sz="1500">
              <a:solidFill>
                <a:schemeClr val="dk1"/>
              </a:solidFill>
              <a:latin typeface="Oswald"/>
              <a:ea typeface="Oswald"/>
              <a:cs typeface="Oswald"/>
              <a:sym typeface="Oswald"/>
            </a:endParaRPr>
          </a:p>
          <a:p>
            <a:pPr marL="520700" lvl="1" indent="0" algn="l" rtl="0">
              <a:spcBef>
                <a:spcPts val="0"/>
              </a:spcBef>
              <a:spcAft>
                <a:spcPts val="0"/>
              </a:spcAft>
              <a:buClr>
                <a:schemeClr val="dk1"/>
              </a:buClr>
              <a:buSzPts val="2000"/>
              <a:buFont typeface="Fira Sans"/>
              <a:buNone/>
            </a:pPr>
            <a:endParaRPr sz="2000">
              <a:solidFill>
                <a:schemeClr val="dk1"/>
              </a:solidFill>
              <a:latin typeface="Raleway"/>
              <a:ea typeface="Raleway"/>
              <a:cs typeface="Raleway"/>
              <a:sym typeface="Raleway"/>
            </a:endParaRPr>
          </a:p>
        </p:txBody>
      </p:sp>
      <p:sp>
        <p:nvSpPr>
          <p:cNvPr id="113" name="Google Shape;113;p19"/>
          <p:cNvSpPr txBox="1"/>
          <p:nvPr/>
        </p:nvSpPr>
        <p:spPr>
          <a:xfrm>
            <a:off x="662531" y="1594856"/>
            <a:ext cx="2921100" cy="250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solidFill>
                  <a:schemeClr val="dk1"/>
                </a:solidFill>
                <a:latin typeface="Raleway"/>
                <a:ea typeface="Raleway"/>
                <a:cs typeface="Raleway"/>
                <a:sym typeface="Raleway"/>
              </a:rPr>
              <a:t>Lower Academy</a:t>
            </a:r>
            <a:endParaRPr sz="4100">
              <a:solidFill>
                <a:schemeClr val="dk1"/>
              </a:solidFill>
              <a:latin typeface="Raleway"/>
              <a:ea typeface="Raleway"/>
              <a:cs typeface="Raleway"/>
              <a:sym typeface="Raleway"/>
            </a:endParaRPr>
          </a:p>
          <a:p>
            <a:pPr marL="0" lvl="0" indent="0" algn="ctr" rtl="0">
              <a:spcBef>
                <a:spcPts val="0"/>
              </a:spcBef>
              <a:spcAft>
                <a:spcPts val="0"/>
              </a:spcAft>
              <a:buNone/>
            </a:pPr>
            <a:r>
              <a:rPr lang="en" sz="2300" i="1">
                <a:solidFill>
                  <a:schemeClr val="dk1"/>
                </a:solidFill>
                <a:latin typeface="Raleway"/>
                <a:ea typeface="Raleway"/>
                <a:cs typeface="Raleway"/>
                <a:sym typeface="Raleway"/>
              </a:rPr>
              <a:t>2023-2024</a:t>
            </a:r>
            <a:endParaRPr sz="2300" i="1">
              <a:solidFill>
                <a:schemeClr val="dk1"/>
              </a:solidFill>
              <a:latin typeface="Raleway"/>
              <a:ea typeface="Raleway"/>
              <a:cs typeface="Raleway"/>
              <a:sym typeface="Raleway"/>
            </a:endParaRPr>
          </a:p>
          <a:p>
            <a:pPr marL="0" lvl="0" indent="0" algn="ctr" rtl="0">
              <a:spcBef>
                <a:spcPts val="0"/>
              </a:spcBef>
              <a:spcAft>
                <a:spcPts val="0"/>
              </a:spcAft>
              <a:buNone/>
            </a:pPr>
            <a:r>
              <a:rPr lang="en" sz="4600" b="1">
                <a:solidFill>
                  <a:schemeClr val="dk1"/>
                </a:solidFill>
              </a:rPr>
              <a:t> </a:t>
            </a:r>
            <a:endParaRPr sz="3600" i="1">
              <a:solidFill>
                <a:schemeClr val="dk1"/>
              </a:solidFill>
            </a:endParaRPr>
          </a:p>
        </p:txBody>
      </p:sp>
      <p:pic>
        <p:nvPicPr>
          <p:cNvPr id="114" name="Google Shape;114;p19"/>
          <p:cNvPicPr preferRelativeResize="0"/>
          <p:nvPr/>
        </p:nvPicPr>
        <p:blipFill rotWithShape="1">
          <a:blip r:embed="rId4">
            <a:alphaModFix/>
          </a:blip>
          <a:srcRect l="12646" r="7410"/>
          <a:stretch/>
        </p:blipFill>
        <p:spPr>
          <a:xfrm>
            <a:off x="3845663" y="317306"/>
            <a:ext cx="4684688" cy="43778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546"/>
        <p:cNvGrpSpPr/>
        <p:nvPr/>
      </p:nvGrpSpPr>
      <p:grpSpPr>
        <a:xfrm>
          <a:off x="0" y="0"/>
          <a:ext cx="0" cy="0"/>
          <a:chOff x="0" y="0"/>
          <a:chExt cx="0" cy="0"/>
        </a:xfrm>
      </p:grpSpPr>
      <p:sp>
        <p:nvSpPr>
          <p:cNvPr id="547" name="Google Shape;547;p6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548" name="Google Shape;548;p6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549" name="Google Shape;549;p64"/>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553"/>
        <p:cNvGrpSpPr/>
        <p:nvPr/>
      </p:nvGrpSpPr>
      <p:grpSpPr>
        <a:xfrm>
          <a:off x="0" y="0"/>
          <a:ext cx="0" cy="0"/>
          <a:chOff x="0" y="0"/>
          <a:chExt cx="0" cy="0"/>
        </a:xfrm>
      </p:grpSpPr>
      <p:sp>
        <p:nvSpPr>
          <p:cNvPr id="554" name="Google Shape;554;p6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555" name="Google Shape;555;p65"/>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556" name="Google Shape;556;p65"/>
          <p:cNvPicPr preferRelativeResize="0"/>
          <p:nvPr/>
        </p:nvPicPr>
        <p:blipFill>
          <a:blip r:embed="rId3">
            <a:alphaModFix/>
          </a:blip>
          <a:stretch>
            <a:fillRect/>
          </a:stretch>
        </p:blipFill>
        <p:spPr>
          <a:xfrm>
            <a:off x="0" y="0"/>
            <a:ext cx="9144001" cy="50620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560"/>
        <p:cNvGrpSpPr/>
        <p:nvPr/>
      </p:nvGrpSpPr>
      <p:grpSpPr>
        <a:xfrm>
          <a:off x="0" y="0"/>
          <a:ext cx="0" cy="0"/>
          <a:chOff x="0" y="0"/>
          <a:chExt cx="0" cy="0"/>
        </a:xfrm>
      </p:grpSpPr>
      <p:sp>
        <p:nvSpPr>
          <p:cNvPr id="561" name="Google Shape;561;p6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sp>
        <p:nvSpPr>
          <p:cNvPr id="562" name="Google Shape;562;p66"/>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563" name="Google Shape;563;p66"/>
          <p:cNvPicPr preferRelativeResize="0"/>
          <p:nvPr/>
        </p:nvPicPr>
        <p:blipFill>
          <a:blip r:embed="rId3">
            <a:alphaModFix/>
          </a:blip>
          <a:stretch>
            <a:fillRect/>
          </a:stretch>
        </p:blipFill>
        <p:spPr>
          <a:xfrm>
            <a:off x="0" y="0"/>
            <a:ext cx="9144000" cy="504885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568"/>
        <p:cNvGrpSpPr/>
        <p:nvPr/>
      </p:nvGrpSpPr>
      <p:grpSpPr>
        <a:xfrm>
          <a:off x="0" y="0"/>
          <a:ext cx="0" cy="0"/>
          <a:chOff x="0" y="0"/>
          <a:chExt cx="0" cy="0"/>
        </a:xfrm>
      </p:grpSpPr>
      <p:sp>
        <p:nvSpPr>
          <p:cNvPr id="569" name="Google Shape;569;p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endParaRPr/>
          </a:p>
        </p:txBody>
      </p:sp>
      <p:sp>
        <p:nvSpPr>
          <p:cNvPr id="570" name="Google Shape;570;p6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gn="ctr" rtl="0">
              <a:lnSpc>
                <a:spcPct val="115000"/>
              </a:lnSpc>
              <a:spcBef>
                <a:spcPts val="0"/>
              </a:spcBef>
              <a:spcAft>
                <a:spcPts val="0"/>
              </a:spcAft>
              <a:buClr>
                <a:schemeClr val="dk1"/>
              </a:buClr>
              <a:buSzPts val="1100"/>
              <a:buFont typeface="Arial"/>
              <a:buNone/>
            </a:pPr>
            <a:r>
              <a:rPr lang="en" sz="2200">
                <a:solidFill>
                  <a:schemeClr val="dk1"/>
                </a:solidFill>
              </a:rPr>
              <a:t>While we know that schools are complex organizations and that a lot goes into running an effective school, the themes and goals outlined are the most mission-critical priorities over the next 4 years. </a:t>
            </a:r>
            <a:r>
              <a:rPr lang="en" sz="2200" b="1">
                <a:solidFill>
                  <a:schemeClr val="dk1"/>
                </a:solidFill>
              </a:rPr>
              <a:t>We believe that by getting these three themes right, we will be one step closer to fulfilling our mission of preparing our students for post-secondary success.</a:t>
            </a:r>
            <a:r>
              <a:rPr lang="en" sz="2200">
                <a:solidFill>
                  <a:schemeClr val="dk1"/>
                </a:solidFill>
              </a:rPr>
              <a:t> </a:t>
            </a:r>
            <a:endParaRPr sz="2200">
              <a:solidFill>
                <a:schemeClr val="dk1"/>
              </a:solidFill>
            </a:endParaRPr>
          </a:p>
          <a:p>
            <a:pPr marL="457200" lvl="0" indent="0" algn="ctr" rtl="0">
              <a:lnSpc>
                <a:spcPct val="100000"/>
              </a:lnSpc>
              <a:spcBef>
                <a:spcPts val="0"/>
              </a:spcBef>
              <a:spcAft>
                <a:spcPts val="0"/>
              </a:spcAft>
              <a:buNone/>
            </a:pPr>
            <a:endParaRPr sz="2900">
              <a:solidFill>
                <a:schemeClr val="dk1"/>
              </a:solidFill>
            </a:endParaRPr>
          </a:p>
        </p:txBody>
      </p:sp>
      <p:sp>
        <p:nvSpPr>
          <p:cNvPr id="571" name="Google Shape;571;p67"/>
          <p:cNvSpPr txBox="1"/>
          <p:nvPr/>
        </p:nvSpPr>
        <p:spPr>
          <a:xfrm>
            <a:off x="628650" y="273844"/>
            <a:ext cx="8073600" cy="1078800"/>
          </a:xfrm>
          <a:prstGeom prst="rect">
            <a:avLst/>
          </a:prstGeom>
          <a:solidFill>
            <a:srgbClr val="C71D39"/>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3300">
                <a:solidFill>
                  <a:schemeClr val="lt1"/>
                </a:solidFill>
                <a:latin typeface="Cambria"/>
                <a:ea typeface="Cambria"/>
                <a:cs typeface="Cambria"/>
                <a:sym typeface="Cambria"/>
              </a:rPr>
              <a:t>LACS Strategic Plan 2023-2027 </a:t>
            </a:r>
            <a:endParaRPr sz="1100"/>
          </a:p>
        </p:txBody>
      </p:sp>
      <p:sp>
        <p:nvSpPr>
          <p:cNvPr id="572" name="Google Shape;572;p67"/>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sp>
        <p:nvSpPr>
          <p:cNvPr id="573" name="Google Shape;573;p67"/>
          <p:cNvSpPr/>
          <p:nvPr/>
        </p:nvSpPr>
        <p:spPr>
          <a:xfrm>
            <a:off x="4484115" y="2456334"/>
            <a:ext cx="175800" cy="230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Arial"/>
                <a:ea typeface="Arial"/>
                <a:cs typeface="Arial"/>
                <a:sym typeface="Arial"/>
              </a:rPr>
              <a:t> </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ctrTitle"/>
          </p:nvPr>
        </p:nvSpPr>
        <p:spPr>
          <a:xfrm>
            <a:off x="255600" y="1097225"/>
            <a:ext cx="8520600" cy="2389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8900" b="1">
                <a:solidFill>
                  <a:srgbClr val="CC0000"/>
                </a:solidFill>
                <a:latin typeface="Oswald"/>
                <a:ea typeface="Oswald"/>
                <a:cs typeface="Oswald"/>
                <a:sym typeface="Oswald"/>
              </a:rPr>
              <a:t>Q1 IA Data</a:t>
            </a:r>
            <a:endParaRPr sz="8900" b="1">
              <a:solidFill>
                <a:srgbClr val="CC0000"/>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p:nvPr/>
        </p:nvSpPr>
        <p:spPr>
          <a:xfrm>
            <a:off x="4840100" y="457200"/>
            <a:ext cx="4172400" cy="23499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000" b="1" u="sng">
                <a:solidFill>
                  <a:schemeClr val="dk1"/>
                </a:solidFill>
                <a:latin typeface="Calibri"/>
                <a:ea typeface="Calibri"/>
                <a:cs typeface="Calibri"/>
                <a:sym typeface="Calibri"/>
              </a:rPr>
              <a:t>IMPORTANT CONTEXT</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000">
                <a:solidFill>
                  <a:schemeClr val="dk1"/>
                </a:solidFill>
                <a:latin typeface="Calibri"/>
                <a:ea typeface="Calibri"/>
                <a:cs typeface="Calibri"/>
                <a:sym typeface="Calibri"/>
              </a:rPr>
              <a:t>All 3 tests were different from last year - these are the FY23 released MCAS, and last year we took ANET exams. The tests this year more closely aligned to a day of MCAS with 2 -3 passages, an essay and 15 - 18 questions.</a:t>
            </a:r>
            <a:endParaRPr sz="1000">
              <a:solidFill>
                <a:schemeClr val="dk1"/>
              </a:solidFill>
              <a:latin typeface="Calibri"/>
              <a:ea typeface="Calibri"/>
              <a:cs typeface="Calibri"/>
              <a:sym typeface="Calibri"/>
            </a:endParaRPr>
          </a:p>
          <a:p>
            <a:pPr marL="647700" lvl="0" indent="-12700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228600" lvl="0" indent="-12065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M + E % are stronger than where we were last year in all 3 grades</a:t>
            </a:r>
            <a:endParaRPr sz="1000">
              <a:solidFill>
                <a:schemeClr val="dk1"/>
              </a:solidFill>
              <a:latin typeface="Calibri"/>
              <a:ea typeface="Calibri"/>
              <a:cs typeface="Calibri"/>
              <a:sym typeface="Calibri"/>
            </a:endParaRPr>
          </a:p>
          <a:p>
            <a:pPr marL="228600" lvl="0" indent="-12065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7th grade is more on track than it was this time last year</a:t>
            </a:r>
            <a:endParaRPr sz="1000">
              <a:solidFill>
                <a:schemeClr val="dk1"/>
              </a:solidFill>
              <a:latin typeface="Calibri"/>
              <a:ea typeface="Calibri"/>
              <a:cs typeface="Calibri"/>
              <a:sym typeface="Calibri"/>
            </a:endParaRPr>
          </a:p>
          <a:p>
            <a:pPr marL="228600" lvl="0" indent="-12065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NM % are off track in all grades and hiGHer than where we were last year in all 3 grades</a:t>
            </a:r>
            <a:endParaRPr sz="1000">
              <a:solidFill>
                <a:schemeClr val="dk1"/>
              </a:solidFill>
              <a:latin typeface="Calibri"/>
              <a:ea typeface="Calibri"/>
              <a:cs typeface="Calibri"/>
              <a:sym typeface="Calibri"/>
            </a:endParaRPr>
          </a:p>
          <a:p>
            <a:pPr marL="228600" marR="0" lvl="0" indent="-12065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OER was better in 7th grade (NF essay) vs the 2 essay scores in 6th + 8th were fiction essays. Last year the essays were narrative essays on ANET</a:t>
            </a:r>
            <a:endParaRPr sz="1100" b="1">
              <a:solidFill>
                <a:schemeClr val="dk1"/>
              </a:solidFill>
              <a:latin typeface="Oswald"/>
              <a:ea typeface="Oswald"/>
              <a:cs typeface="Oswald"/>
              <a:sym typeface="Oswald"/>
            </a:endParaRPr>
          </a:p>
          <a:p>
            <a:pPr marL="685800" marR="0" lvl="1" indent="-165100" algn="l" rtl="0">
              <a:lnSpc>
                <a:spcPct val="100000"/>
              </a:lnSpc>
              <a:spcBef>
                <a:spcPts val="0"/>
              </a:spcBef>
              <a:spcAft>
                <a:spcPts val="0"/>
              </a:spcAft>
              <a:buClr>
                <a:schemeClr val="dk1"/>
              </a:buClr>
              <a:buSzPts val="2000"/>
              <a:buFont typeface="Fira Sans"/>
              <a:buNone/>
            </a:pPr>
            <a:endParaRPr sz="1600" i="0" u="none" strike="noStrike" cap="none">
              <a:solidFill>
                <a:schemeClr val="dk1"/>
              </a:solidFill>
              <a:latin typeface="Oswald"/>
              <a:ea typeface="Oswald"/>
              <a:cs typeface="Oswald"/>
              <a:sym typeface="Oswald"/>
            </a:endParaRPr>
          </a:p>
        </p:txBody>
      </p:sp>
      <p:sp>
        <p:nvSpPr>
          <p:cNvPr id="125" name="Google Shape;125;p21"/>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7</a:t>
            </a:fld>
            <a:endParaRPr sz="800" b="1" i="0" u="none" strike="noStrike" cap="none">
              <a:solidFill>
                <a:srgbClr val="4D4D4D"/>
              </a:solidFill>
              <a:latin typeface="Helvetica Neue"/>
              <a:ea typeface="Helvetica Neue"/>
              <a:cs typeface="Helvetica Neue"/>
              <a:sym typeface="Helvetica Neue"/>
            </a:endParaRPr>
          </a:p>
        </p:txBody>
      </p:sp>
      <p:graphicFrame>
        <p:nvGraphicFramePr>
          <p:cNvPr id="126" name="Google Shape;126;p21"/>
          <p:cNvGraphicFramePr/>
          <p:nvPr/>
        </p:nvGraphicFramePr>
        <p:xfrm>
          <a:off x="484900" y="774825"/>
          <a:ext cx="3000000" cy="3000000"/>
        </p:xfrm>
        <a:graphic>
          <a:graphicData uri="http://schemas.openxmlformats.org/drawingml/2006/table">
            <a:tbl>
              <a:tblPr>
                <a:noFill/>
                <a:tableStyleId>{91407ECC-50DE-433E-8E6B-1A41FE3E1E7F}</a:tableStyleId>
              </a:tblPr>
              <a:tblGrid>
                <a:gridCol w="526950">
                  <a:extLst>
                    <a:ext uri="{9D8B030D-6E8A-4147-A177-3AD203B41FA5}">
                      <a16:colId xmlns:a16="http://schemas.microsoft.com/office/drawing/2014/main" val="20000"/>
                    </a:ext>
                  </a:extLst>
                </a:gridCol>
                <a:gridCol w="5269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612450">
                  <a:extLst>
                    <a:ext uri="{9D8B030D-6E8A-4147-A177-3AD203B41FA5}">
                      <a16:colId xmlns:a16="http://schemas.microsoft.com/office/drawing/2014/main" val="20003"/>
                    </a:ext>
                  </a:extLst>
                </a:gridCol>
                <a:gridCol w="745450">
                  <a:extLst>
                    <a:ext uri="{9D8B030D-6E8A-4147-A177-3AD203B41FA5}">
                      <a16:colId xmlns:a16="http://schemas.microsoft.com/office/drawing/2014/main" val="20004"/>
                    </a:ext>
                  </a:extLst>
                </a:gridCol>
                <a:gridCol w="5269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gridCol w="467875">
                  <a:extLst>
                    <a:ext uri="{9D8B030D-6E8A-4147-A177-3AD203B41FA5}">
                      <a16:colId xmlns:a16="http://schemas.microsoft.com/office/drawing/2014/main" val="20007"/>
                    </a:ext>
                  </a:extLst>
                </a:gridCol>
              </a:tblGrid>
              <a:tr h="364125">
                <a:tc gridSpan="3">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Goal(s) - M+E</a:t>
                      </a:r>
                      <a:endParaRPr sz="1000" b="1">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On /Off track</a:t>
                      </a:r>
                      <a:endParaRPr sz="1000" b="1">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gridSpan="3">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Goal(s) - NM</a:t>
                      </a:r>
                      <a:endParaRPr sz="1000" b="1">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On /Off track</a:t>
                      </a:r>
                      <a:endParaRPr sz="1000" b="1">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90925">
                <a:tc gridSpan="3">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30% M + E</a:t>
                      </a:r>
                      <a:endParaRPr sz="1000">
                        <a:latin typeface="Raleway"/>
                        <a:ea typeface="Raleway"/>
                        <a:cs typeface="Raleway"/>
                        <a:sym typeface="Raleway"/>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off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4CCCC"/>
                    </a:solidFill>
                  </a:tcPr>
                </a:tc>
                <a:tc gridSpan="3">
                  <a:txBody>
                    <a:bodyPr/>
                    <a:lstStyle/>
                    <a:p>
                      <a:pPr marL="0" lvl="0" indent="0" algn="ctr" rtl="0">
                        <a:lnSpc>
                          <a:spcPct val="115000"/>
                        </a:lnSpc>
                        <a:spcBef>
                          <a:spcPts val="0"/>
                        </a:spcBef>
                        <a:spcAft>
                          <a:spcPts val="0"/>
                        </a:spcAft>
                        <a:buNone/>
                      </a:pPr>
                      <a:r>
                        <a:rPr lang="en" sz="1000"/>
                        <a:t>&lt;25% NM</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off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1"/>
                  </a:ext>
                </a:extLst>
              </a:tr>
              <a:tr h="364125">
                <a:tc gridSpan="3">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40% M + E</a:t>
                      </a:r>
                      <a:endParaRPr sz="1000">
                        <a:latin typeface="Raleway"/>
                        <a:ea typeface="Raleway"/>
                        <a:cs typeface="Raleway"/>
                        <a:sym typeface="Raleway"/>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on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FF00"/>
                    </a:solidFill>
                  </a:tcPr>
                </a:tc>
                <a:tc gridSpan="3">
                  <a:txBody>
                    <a:bodyPr/>
                    <a:lstStyle/>
                    <a:p>
                      <a:pPr marL="0" lvl="0" indent="0" algn="ctr" rtl="0">
                        <a:lnSpc>
                          <a:spcPct val="115000"/>
                        </a:lnSpc>
                        <a:spcBef>
                          <a:spcPts val="0"/>
                        </a:spcBef>
                        <a:spcAft>
                          <a:spcPts val="0"/>
                        </a:spcAft>
                        <a:buNone/>
                      </a:pPr>
                      <a:r>
                        <a:rPr lang="en" sz="1000"/>
                        <a:t>&lt;20% NM</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off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364125">
                <a:tc gridSpan="3">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50% M + E</a:t>
                      </a:r>
                      <a:endParaRPr sz="1000">
                        <a:latin typeface="Raleway"/>
                        <a:ea typeface="Raleway"/>
                        <a:cs typeface="Raleway"/>
                        <a:sym typeface="Raleway"/>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off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4CCCC"/>
                    </a:solidFill>
                  </a:tcPr>
                </a:tc>
                <a:tc gridSpan="3">
                  <a:txBody>
                    <a:bodyPr/>
                    <a:lstStyle/>
                    <a:p>
                      <a:pPr marL="0" lvl="0" indent="0" algn="ctr" rtl="0">
                        <a:lnSpc>
                          <a:spcPct val="115000"/>
                        </a:lnSpc>
                        <a:spcBef>
                          <a:spcPts val="0"/>
                        </a:spcBef>
                        <a:spcAft>
                          <a:spcPts val="0"/>
                        </a:spcAft>
                        <a:buNone/>
                      </a:pPr>
                      <a:r>
                        <a:rPr lang="en" sz="1000"/>
                        <a:t>&lt;20% NM</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FFFFF"/>
                    </a:solidFill>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on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FF00"/>
                    </a:solidFill>
                  </a:tcPr>
                </a:tc>
                <a:extLst>
                  <a:ext uri="{0D108BD9-81ED-4DB2-BD59-A6C34878D82A}">
                    <a16:rowId xmlns:a16="http://schemas.microsoft.com/office/drawing/2014/main" val="10003"/>
                  </a:ext>
                </a:extLst>
              </a:tr>
            </a:tbl>
          </a:graphicData>
        </a:graphic>
      </p:graphicFrame>
      <p:sp>
        <p:nvSpPr>
          <p:cNvPr id="127" name="Google Shape;127;p21"/>
          <p:cNvSpPr txBox="1"/>
          <p:nvPr/>
        </p:nvSpPr>
        <p:spPr>
          <a:xfrm>
            <a:off x="456825" y="155850"/>
            <a:ext cx="3000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dk1"/>
                </a:solidFill>
                <a:latin typeface="Raleway"/>
                <a:ea typeface="Raleway"/>
                <a:cs typeface="Raleway"/>
                <a:sym typeface="Raleway"/>
              </a:rPr>
              <a:t>ELA </a:t>
            </a:r>
            <a:endParaRPr/>
          </a:p>
        </p:txBody>
      </p:sp>
      <p:pic>
        <p:nvPicPr>
          <p:cNvPr id="128" name="Google Shape;128;p21"/>
          <p:cNvPicPr preferRelativeResize="0"/>
          <p:nvPr/>
        </p:nvPicPr>
        <p:blipFill>
          <a:blip r:embed="rId3">
            <a:alphaModFix/>
          </a:blip>
          <a:stretch>
            <a:fillRect/>
          </a:stretch>
        </p:blipFill>
        <p:spPr>
          <a:xfrm>
            <a:off x="456825" y="2435125"/>
            <a:ext cx="8094076" cy="2369450"/>
          </a:xfrm>
          <a:prstGeom prst="rect">
            <a:avLst/>
          </a:prstGeom>
          <a:noFill/>
          <a:ln w="28575" cap="flat" cmpd="sng">
            <a:solidFill>
              <a:schemeClr val="dk2"/>
            </a:solidFill>
            <a:prstDash val="solid"/>
            <a:round/>
            <a:headEnd type="none" w="sm" len="sm"/>
            <a:tailEnd type="none" w="sm" len="sm"/>
          </a:ln>
        </p:spPr>
      </p:pic>
      <p:sp>
        <p:nvSpPr>
          <p:cNvPr id="129" name="Google Shape;129;p21"/>
          <p:cNvSpPr/>
          <p:nvPr/>
        </p:nvSpPr>
        <p:spPr>
          <a:xfrm>
            <a:off x="484900" y="3389525"/>
            <a:ext cx="978900" cy="1809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 &amp; E</a:t>
            </a:r>
            <a:endParaRPr/>
          </a:p>
        </p:txBody>
      </p:sp>
      <p:sp>
        <p:nvSpPr>
          <p:cNvPr id="130" name="Google Shape;130;p21"/>
          <p:cNvSpPr/>
          <p:nvPr/>
        </p:nvSpPr>
        <p:spPr>
          <a:xfrm>
            <a:off x="484900" y="3622950"/>
            <a:ext cx="978900" cy="1809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PM</a:t>
            </a:r>
            <a:endParaRPr/>
          </a:p>
        </p:txBody>
      </p:sp>
      <p:sp>
        <p:nvSpPr>
          <p:cNvPr id="131" name="Google Shape;131;p21"/>
          <p:cNvSpPr/>
          <p:nvPr/>
        </p:nvSpPr>
        <p:spPr>
          <a:xfrm>
            <a:off x="484900" y="3968625"/>
            <a:ext cx="978900" cy="1809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8</a:t>
            </a:fld>
            <a:endParaRPr sz="800" b="1" i="0" u="none" strike="noStrike" cap="none">
              <a:solidFill>
                <a:srgbClr val="4D4D4D"/>
              </a:solidFill>
              <a:latin typeface="Helvetica Neue"/>
              <a:ea typeface="Helvetica Neue"/>
              <a:cs typeface="Helvetica Neue"/>
              <a:sym typeface="Helvetica Neue"/>
            </a:endParaRPr>
          </a:p>
        </p:txBody>
      </p:sp>
      <p:sp>
        <p:nvSpPr>
          <p:cNvPr id="137" name="Google Shape;137;p22"/>
          <p:cNvSpPr txBox="1"/>
          <p:nvPr/>
        </p:nvSpPr>
        <p:spPr>
          <a:xfrm>
            <a:off x="2342275" y="570800"/>
            <a:ext cx="44517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a:solidFill>
                  <a:schemeClr val="dk1"/>
                </a:solidFill>
                <a:latin typeface="Raleway"/>
                <a:ea typeface="Raleway"/>
                <a:cs typeface="Raleway"/>
                <a:sym typeface="Raleway"/>
              </a:rPr>
              <a:t>ELA HEADLINES </a:t>
            </a:r>
            <a:endParaRPr sz="2000"/>
          </a:p>
        </p:txBody>
      </p:sp>
      <p:sp>
        <p:nvSpPr>
          <p:cNvPr id="138" name="Google Shape;138;p22"/>
          <p:cNvSpPr txBox="1"/>
          <p:nvPr/>
        </p:nvSpPr>
        <p:spPr>
          <a:xfrm>
            <a:off x="202975" y="1462350"/>
            <a:ext cx="8730300" cy="3093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solidFill>
                  <a:schemeClr val="dk1"/>
                </a:solidFill>
                <a:latin typeface="Calibri"/>
                <a:ea typeface="Calibri"/>
                <a:cs typeface="Calibri"/>
                <a:sym typeface="Calibri"/>
              </a:rPr>
              <a:t>DEPARTMENT</a:t>
            </a:r>
            <a:r>
              <a:rPr lang="en" sz="1800">
                <a:solidFill>
                  <a:schemeClr val="dk1"/>
                </a:solidFill>
                <a:latin typeface="Calibri"/>
                <a:ea typeface="Calibri"/>
                <a:cs typeface="Calibri"/>
                <a:sym typeface="Calibri"/>
              </a:rPr>
              <a:t> - We have a strong foundation - now we need to capitalize at looking at our outputs, get meticulous about data and how we respond to it to drive urgency + close gaps.</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500">
                <a:solidFill>
                  <a:schemeClr val="dk1"/>
                </a:solidFill>
                <a:latin typeface="Calibri"/>
                <a:ea typeface="Calibri"/>
                <a:cs typeface="Calibri"/>
                <a:sym typeface="Calibri"/>
              </a:rPr>
              <a:t>6th Grade: We are in a better spot than anticipated, but we really need to move and close gaps ahead of IA#2, especially with the NM bucket.</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en" sz="1500">
                <a:solidFill>
                  <a:schemeClr val="dk1"/>
                </a:solidFill>
                <a:latin typeface="Calibri"/>
                <a:ea typeface="Calibri"/>
                <a:cs typeface="Calibri"/>
                <a:sym typeface="Calibri"/>
              </a:rPr>
              <a:t>7th Grade: We are in a really strong spot, so we want to keep up the momentum + push. We have the opportunity to have the highest achieving LACS class ever in 7th grade</a:t>
            </a:r>
            <a:endParaRPr sz="1500">
              <a:solidFill>
                <a:schemeClr val="dk1"/>
              </a:solidFill>
              <a:latin typeface="Calibri"/>
              <a:ea typeface="Calibri"/>
              <a:cs typeface="Calibri"/>
              <a:sym typeface="Calibri"/>
            </a:endParaRPr>
          </a:p>
          <a:p>
            <a:pPr marL="0" lvl="0" indent="0" algn="l" rtl="0">
              <a:spcBef>
                <a:spcPts val="0"/>
              </a:spcBef>
              <a:spcAft>
                <a:spcPts val="0"/>
              </a:spcAft>
              <a:buNone/>
            </a:pPr>
            <a:endParaRPr sz="1500">
              <a:solidFill>
                <a:schemeClr val="dk1"/>
              </a:solidFill>
              <a:latin typeface="Calibri"/>
              <a:ea typeface="Calibri"/>
              <a:cs typeface="Calibri"/>
              <a:sym typeface="Calibri"/>
            </a:endParaRPr>
          </a:p>
          <a:p>
            <a:pPr marL="0" lvl="0" indent="0" algn="l" rtl="0">
              <a:spcBef>
                <a:spcPts val="0"/>
              </a:spcBef>
              <a:spcAft>
                <a:spcPts val="0"/>
              </a:spcAft>
              <a:buNone/>
            </a:pPr>
            <a:r>
              <a:rPr lang="en" sz="1500">
                <a:solidFill>
                  <a:schemeClr val="dk1"/>
                </a:solidFill>
                <a:latin typeface="Calibri"/>
                <a:ea typeface="Calibri"/>
                <a:cs typeface="Calibri"/>
                <a:sym typeface="Calibri"/>
              </a:rPr>
              <a:t>8th Grade: We have a good starting point, but we are far off from 50% still. Converting 14%+ is going to require consistent culture + work outputs from students daily. Need to maintain NM + see if we can decrease it.</a:t>
            </a:r>
            <a:endParaRPr sz="17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p:nvPr/>
        </p:nvSpPr>
        <p:spPr>
          <a:xfrm>
            <a:off x="4814450" y="281500"/>
            <a:ext cx="4172400" cy="23499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 sz="1000" b="1" u="sng">
                <a:solidFill>
                  <a:schemeClr val="dk1"/>
                </a:solidFill>
                <a:latin typeface="Calibri"/>
                <a:ea typeface="Calibri"/>
                <a:cs typeface="Calibri"/>
                <a:sym typeface="Calibri"/>
              </a:rPr>
              <a:t>IMPORTANT CONTEXT</a:t>
            </a:r>
            <a:endParaRPr sz="1000">
              <a:solidFill>
                <a:schemeClr val="dk1"/>
              </a:solidFill>
              <a:latin typeface="Calibri"/>
              <a:ea typeface="Calibri"/>
              <a:cs typeface="Calibri"/>
              <a:sym typeface="Calibri"/>
            </a:endParaRPr>
          </a:p>
          <a:p>
            <a:pPr marL="0" marR="0" lvl="0" indent="0" algn="l" rtl="0">
              <a:spcBef>
                <a:spcPts val="0"/>
              </a:spcBef>
              <a:spcAft>
                <a:spcPts val="0"/>
              </a:spcAft>
              <a:buNone/>
            </a:pPr>
            <a:r>
              <a:rPr lang="en" sz="1000">
                <a:solidFill>
                  <a:schemeClr val="dk1"/>
                </a:solidFill>
                <a:highlight>
                  <a:srgbClr val="FFFFFF"/>
                </a:highlight>
              </a:rPr>
              <a:t>Tests for all 3 grades are different (8th is the most similar) because last year test was ANET and this year test is all released MCAS questions w/ 4 point OER questions. This means rigor is significantly higher.</a:t>
            </a:r>
            <a:endParaRPr sz="1000">
              <a:solidFill>
                <a:schemeClr val="dk1"/>
              </a:solidFill>
              <a:highlight>
                <a:srgbClr val="FFFFFF"/>
              </a:highlight>
            </a:endParaRPr>
          </a:p>
          <a:p>
            <a:pPr marL="0" marR="0" lvl="0" indent="0" algn="l" rtl="0">
              <a:spcBef>
                <a:spcPts val="0"/>
              </a:spcBef>
              <a:spcAft>
                <a:spcPts val="0"/>
              </a:spcAft>
              <a:buNone/>
            </a:pPr>
            <a:endParaRPr sz="1000">
              <a:solidFill>
                <a:schemeClr val="dk1"/>
              </a:solidFill>
              <a:highlight>
                <a:srgbClr val="FFFFFF"/>
              </a:highlight>
            </a:endParaRPr>
          </a:p>
          <a:p>
            <a:pPr marL="0" marR="0" lvl="0" indent="0" algn="l" rtl="0">
              <a:spcBef>
                <a:spcPts val="0"/>
              </a:spcBef>
              <a:spcAft>
                <a:spcPts val="0"/>
              </a:spcAft>
              <a:buNone/>
            </a:pPr>
            <a:r>
              <a:rPr lang="en" sz="1000">
                <a:solidFill>
                  <a:schemeClr val="dk1"/>
                </a:solidFill>
                <a:highlight>
                  <a:srgbClr val="FFFFFF"/>
                </a:highlight>
              </a:rPr>
              <a:t>- M + E is in a stronger spot in both 6th and 8th grade than where we were at IA 1 last year </a:t>
            </a:r>
            <a:endParaRPr sz="1000">
              <a:solidFill>
                <a:schemeClr val="dk1"/>
              </a:solidFill>
              <a:highlight>
                <a:srgbClr val="FFFFFF"/>
              </a:highlight>
            </a:endParaRPr>
          </a:p>
          <a:p>
            <a:pPr marL="0" marR="0" lvl="0" indent="0" algn="l" rtl="0">
              <a:spcBef>
                <a:spcPts val="0"/>
              </a:spcBef>
              <a:spcAft>
                <a:spcPts val="0"/>
              </a:spcAft>
              <a:buNone/>
            </a:pPr>
            <a:r>
              <a:rPr lang="en" sz="1000">
                <a:solidFill>
                  <a:schemeClr val="dk1"/>
                </a:solidFill>
                <a:highlight>
                  <a:srgbClr val="FFFFFF"/>
                </a:highlight>
              </a:rPr>
              <a:t>- However, because our goal is much higher this year in 8th, we are currently off track </a:t>
            </a:r>
            <a:endParaRPr sz="1000">
              <a:solidFill>
                <a:schemeClr val="dk1"/>
              </a:solidFill>
              <a:highlight>
                <a:srgbClr val="FFFFFF"/>
              </a:highlight>
            </a:endParaRPr>
          </a:p>
          <a:p>
            <a:pPr marL="0" marR="0" lvl="0" indent="0" algn="l" rtl="0">
              <a:spcBef>
                <a:spcPts val="0"/>
              </a:spcBef>
              <a:spcAft>
                <a:spcPts val="0"/>
              </a:spcAft>
              <a:buNone/>
            </a:pPr>
            <a:r>
              <a:rPr lang="en" sz="1000">
                <a:solidFill>
                  <a:schemeClr val="dk1"/>
                </a:solidFill>
                <a:highlight>
                  <a:srgbClr val="FFFFFF"/>
                </a:highlight>
              </a:rPr>
              <a:t>- NM % is currently on track for all grades and at a lower % than last year in 6th &amp; 8th grade (5% higher in 7th) </a:t>
            </a:r>
            <a:endParaRPr sz="1000">
              <a:solidFill>
                <a:schemeClr val="dk1"/>
              </a:solidFill>
              <a:highlight>
                <a:srgbClr val="FFFFFF"/>
              </a:highlight>
            </a:endParaRPr>
          </a:p>
          <a:p>
            <a:pPr marL="0" marR="0" lvl="0" indent="0" algn="l" rtl="0">
              <a:spcBef>
                <a:spcPts val="0"/>
              </a:spcBef>
              <a:spcAft>
                <a:spcPts val="0"/>
              </a:spcAft>
              <a:buNone/>
            </a:pPr>
            <a:r>
              <a:rPr lang="en" sz="1000">
                <a:solidFill>
                  <a:schemeClr val="dk1"/>
                </a:solidFill>
                <a:highlight>
                  <a:srgbClr val="FFFFFF"/>
                </a:highlight>
              </a:rPr>
              <a:t>- 7th Grade: Weaker spot than where we were at this point last year (M + E % lower by 11%)</a:t>
            </a:r>
            <a:endParaRPr sz="1000" b="1">
              <a:solidFill>
                <a:schemeClr val="dk1"/>
              </a:solidFill>
              <a:latin typeface="Oswald"/>
              <a:ea typeface="Oswald"/>
              <a:cs typeface="Oswald"/>
              <a:sym typeface="Oswald"/>
            </a:endParaRPr>
          </a:p>
          <a:p>
            <a:pPr marL="685800" marR="0" lvl="1" indent="-165100" algn="l" rtl="0">
              <a:lnSpc>
                <a:spcPct val="100000"/>
              </a:lnSpc>
              <a:spcBef>
                <a:spcPts val="0"/>
              </a:spcBef>
              <a:spcAft>
                <a:spcPts val="0"/>
              </a:spcAft>
              <a:buClr>
                <a:schemeClr val="dk1"/>
              </a:buClr>
              <a:buSzPts val="2000"/>
              <a:buFont typeface="Fira Sans"/>
              <a:buNone/>
            </a:pPr>
            <a:endParaRPr sz="1000" i="0" u="none" strike="noStrike" cap="none">
              <a:solidFill>
                <a:schemeClr val="dk1"/>
              </a:solidFill>
              <a:latin typeface="Oswald"/>
              <a:ea typeface="Oswald"/>
              <a:cs typeface="Oswald"/>
              <a:sym typeface="Oswald"/>
            </a:endParaRPr>
          </a:p>
        </p:txBody>
      </p:sp>
      <p:sp>
        <p:nvSpPr>
          <p:cNvPr id="144" name="Google Shape;144;p23"/>
          <p:cNvSpPr txBox="1">
            <a:spLocks noGrp="1"/>
          </p:cNvSpPr>
          <p:nvPr>
            <p:ph type="sldNum" idx="4294967295"/>
          </p:nvPr>
        </p:nvSpPr>
        <p:spPr>
          <a:xfrm>
            <a:off x="8986840" y="4962674"/>
            <a:ext cx="217500" cy="180900"/>
          </a:xfrm>
          <a:prstGeom prst="rect">
            <a:avLst/>
          </a:prstGeom>
          <a:noFill/>
          <a:ln>
            <a:noFill/>
          </a:ln>
        </p:spPr>
        <p:txBody>
          <a:bodyPr spcFirstLastPara="1" wrap="square" lIns="48200" tIns="24100" rIns="48200" bIns="24100" anchor="t" anchorCtr="0">
            <a:normAutofit/>
          </a:bodyPr>
          <a:lstStyle/>
          <a:p>
            <a:pPr marL="0" marR="0" lvl="0" indent="0" algn="ctr" rtl="0">
              <a:spcBef>
                <a:spcPts val="0"/>
              </a:spcBef>
              <a:spcAft>
                <a:spcPts val="0"/>
              </a:spcAft>
              <a:buClr>
                <a:srgbClr val="4D4D4D"/>
              </a:buClr>
              <a:buSzPts val="800"/>
              <a:buFont typeface="Helvetica Neue"/>
              <a:buNone/>
            </a:pPr>
            <a:fld id="{00000000-1234-1234-1234-123412341234}" type="slidenum">
              <a:rPr lang="en" sz="800" b="1" i="0" u="none" strike="noStrike" cap="none">
                <a:solidFill>
                  <a:srgbClr val="4D4D4D"/>
                </a:solidFill>
                <a:latin typeface="Helvetica Neue"/>
                <a:ea typeface="Helvetica Neue"/>
                <a:cs typeface="Helvetica Neue"/>
                <a:sym typeface="Helvetica Neue"/>
              </a:rPr>
              <a:t>9</a:t>
            </a:fld>
            <a:endParaRPr sz="800" b="1" i="0" u="none" strike="noStrike" cap="none">
              <a:solidFill>
                <a:srgbClr val="4D4D4D"/>
              </a:solidFill>
              <a:latin typeface="Helvetica Neue"/>
              <a:ea typeface="Helvetica Neue"/>
              <a:cs typeface="Helvetica Neue"/>
              <a:sym typeface="Helvetica Neue"/>
            </a:endParaRPr>
          </a:p>
        </p:txBody>
      </p:sp>
      <p:graphicFrame>
        <p:nvGraphicFramePr>
          <p:cNvPr id="145" name="Google Shape;145;p23"/>
          <p:cNvGraphicFramePr/>
          <p:nvPr/>
        </p:nvGraphicFramePr>
        <p:xfrm>
          <a:off x="484900" y="774825"/>
          <a:ext cx="3000000" cy="3000000"/>
        </p:xfrm>
        <a:graphic>
          <a:graphicData uri="http://schemas.openxmlformats.org/drawingml/2006/table">
            <a:tbl>
              <a:tblPr>
                <a:noFill/>
                <a:tableStyleId>{91407ECC-50DE-433E-8E6B-1A41FE3E1E7F}</a:tableStyleId>
              </a:tblPr>
              <a:tblGrid>
                <a:gridCol w="526950">
                  <a:extLst>
                    <a:ext uri="{9D8B030D-6E8A-4147-A177-3AD203B41FA5}">
                      <a16:colId xmlns:a16="http://schemas.microsoft.com/office/drawing/2014/main" val="20000"/>
                    </a:ext>
                  </a:extLst>
                </a:gridCol>
                <a:gridCol w="5269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612450">
                  <a:extLst>
                    <a:ext uri="{9D8B030D-6E8A-4147-A177-3AD203B41FA5}">
                      <a16:colId xmlns:a16="http://schemas.microsoft.com/office/drawing/2014/main" val="20003"/>
                    </a:ext>
                  </a:extLst>
                </a:gridCol>
                <a:gridCol w="745450">
                  <a:extLst>
                    <a:ext uri="{9D8B030D-6E8A-4147-A177-3AD203B41FA5}">
                      <a16:colId xmlns:a16="http://schemas.microsoft.com/office/drawing/2014/main" val="20004"/>
                    </a:ext>
                  </a:extLst>
                </a:gridCol>
                <a:gridCol w="5269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gridCol w="467875">
                  <a:extLst>
                    <a:ext uri="{9D8B030D-6E8A-4147-A177-3AD203B41FA5}">
                      <a16:colId xmlns:a16="http://schemas.microsoft.com/office/drawing/2014/main" val="20007"/>
                    </a:ext>
                  </a:extLst>
                </a:gridCol>
              </a:tblGrid>
              <a:tr h="364125">
                <a:tc gridSpan="3">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Goal(s) - M+E</a:t>
                      </a:r>
                      <a:endParaRPr sz="1000" b="1">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On /Off track</a:t>
                      </a:r>
                      <a:endParaRPr sz="1000" b="1">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gridSpan="3">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Goal(s) - NM</a:t>
                      </a:r>
                      <a:endParaRPr sz="1000" b="1">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b="1">
                          <a:latin typeface="Calibri"/>
                          <a:ea typeface="Calibri"/>
                          <a:cs typeface="Calibri"/>
                          <a:sym typeface="Calibri"/>
                        </a:rPr>
                        <a:t>On /Off track</a:t>
                      </a:r>
                      <a:endParaRPr sz="1000" b="1">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90925">
                <a:tc gridSpan="3">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35% M + E</a:t>
                      </a:r>
                      <a:endParaRPr sz="1000">
                        <a:latin typeface="Calibri"/>
                        <a:ea typeface="Calibri"/>
                        <a:cs typeface="Calibri"/>
                        <a:sym typeface="Calibri"/>
                      </a:endParaRPr>
                    </a:p>
                  </a:txBody>
                  <a:tcPr marL="28575" marR="28575" marT="19050" marB="19050" anchor="ctr">
                    <a:lnL w="6350" cap="flat" cmpd="sng">
                      <a:solidFill>
                        <a:srgbClr val="CCCCCC"/>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Off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4CCCC"/>
                    </a:solidFill>
                  </a:tcPr>
                </a:tc>
                <a:tc gridSpan="3">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&lt;20% NM</a:t>
                      </a:r>
                      <a:endParaRPr sz="1000">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On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FF00"/>
                    </a:solidFill>
                  </a:tcPr>
                </a:tc>
                <a:extLst>
                  <a:ext uri="{0D108BD9-81ED-4DB2-BD59-A6C34878D82A}">
                    <a16:rowId xmlns:a16="http://schemas.microsoft.com/office/drawing/2014/main" val="10001"/>
                  </a:ext>
                </a:extLst>
              </a:tr>
              <a:tr h="364125">
                <a:tc gridSpan="3">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28% M + E</a:t>
                      </a:r>
                      <a:endParaRPr sz="1000">
                        <a:latin typeface="Calibri"/>
                        <a:ea typeface="Calibri"/>
                        <a:cs typeface="Calibri"/>
                        <a:sym typeface="Calibri"/>
                      </a:endParaRPr>
                    </a:p>
                  </a:txBody>
                  <a:tcPr marL="28575" marR="28575" marT="19050" marB="19050" anchor="ctr">
                    <a:lnL w="6350" cap="flat" cmpd="sng">
                      <a:solidFill>
                        <a:srgbClr val="CCCCCC"/>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Off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4CCCC"/>
                    </a:solidFill>
                  </a:tcPr>
                </a:tc>
                <a:tc gridSpan="3">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&lt;25% NM</a:t>
                      </a:r>
                      <a:endParaRPr sz="1000">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On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FF00"/>
                    </a:solidFill>
                  </a:tcPr>
                </a:tc>
                <a:extLst>
                  <a:ext uri="{0D108BD9-81ED-4DB2-BD59-A6C34878D82A}">
                    <a16:rowId xmlns:a16="http://schemas.microsoft.com/office/drawing/2014/main" val="10002"/>
                  </a:ext>
                </a:extLst>
              </a:tr>
              <a:tr h="364125">
                <a:tc gridSpan="3">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40% M + E</a:t>
                      </a:r>
                      <a:endParaRPr sz="1000">
                        <a:latin typeface="Calibri"/>
                        <a:ea typeface="Calibri"/>
                        <a:cs typeface="Calibri"/>
                        <a:sym typeface="Calibri"/>
                      </a:endParaRPr>
                    </a:p>
                  </a:txBody>
                  <a:tcPr marL="28575" marR="28575" marT="19050" marB="19050" anchor="ctr">
                    <a:lnL w="6350" cap="flat" cmpd="sng">
                      <a:solidFill>
                        <a:srgbClr val="CCCCCC"/>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Off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F4CCCC"/>
                    </a:solidFill>
                  </a:tcPr>
                </a:tc>
                <a:tc gridSpan="3">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&lt;20% NM</a:t>
                      </a:r>
                      <a:endParaRPr sz="1000">
                        <a:latin typeface="Calibri"/>
                        <a:ea typeface="Calibri"/>
                        <a:cs typeface="Calibri"/>
                        <a:sym typeface="Calibri"/>
                      </a:endParaRPr>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l" rtl="0">
                        <a:lnSpc>
                          <a:spcPct val="115000"/>
                        </a:lnSpc>
                        <a:spcBef>
                          <a:spcPts val="0"/>
                        </a:spcBef>
                        <a:spcAft>
                          <a:spcPts val="0"/>
                        </a:spcAft>
                        <a:buNone/>
                      </a:pPr>
                      <a:r>
                        <a:rPr lang="en" sz="1000"/>
                        <a:t>On Track</a:t>
                      </a:r>
                      <a:endParaRPr sz="1000"/>
                    </a:p>
                  </a:txBody>
                  <a:tcPr marL="28575" marR="28575" marT="19050" marB="19050" anchor="ctr">
                    <a:lnL w="6350" cap="flat" cmpd="sng">
                      <a:solidFill>
                        <a:srgbClr val="000000"/>
                      </a:solidFill>
                      <a:prstDash val="solid"/>
                      <a:round/>
                      <a:headEnd type="none" w="sm" len="sm"/>
                      <a:tailEnd type="none" w="sm" len="sm"/>
                    </a:lnL>
                    <a:lnR w="6350" cap="flat" cmpd="sng">
                      <a:solidFill>
                        <a:srgbClr val="000000"/>
                      </a:solidFill>
                      <a:prstDash val="solid"/>
                      <a:round/>
                      <a:headEnd type="none" w="sm" len="sm"/>
                      <a:tailEnd type="none" w="sm" len="sm"/>
                    </a:ln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0FF00"/>
                    </a:solidFill>
                  </a:tcPr>
                </a:tc>
                <a:extLst>
                  <a:ext uri="{0D108BD9-81ED-4DB2-BD59-A6C34878D82A}">
                    <a16:rowId xmlns:a16="http://schemas.microsoft.com/office/drawing/2014/main" val="10003"/>
                  </a:ext>
                </a:extLst>
              </a:tr>
            </a:tbl>
          </a:graphicData>
        </a:graphic>
      </p:graphicFrame>
      <p:sp>
        <p:nvSpPr>
          <p:cNvPr id="146" name="Google Shape;146;p23"/>
          <p:cNvSpPr txBox="1"/>
          <p:nvPr/>
        </p:nvSpPr>
        <p:spPr>
          <a:xfrm>
            <a:off x="456825" y="155850"/>
            <a:ext cx="30000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dk1"/>
                </a:solidFill>
                <a:latin typeface="Raleway"/>
                <a:ea typeface="Raleway"/>
                <a:cs typeface="Raleway"/>
                <a:sym typeface="Raleway"/>
              </a:rPr>
              <a:t>MATH </a:t>
            </a:r>
            <a:endParaRPr/>
          </a:p>
        </p:txBody>
      </p:sp>
      <p:pic>
        <p:nvPicPr>
          <p:cNvPr id="147" name="Google Shape;147;p23"/>
          <p:cNvPicPr preferRelativeResize="0"/>
          <p:nvPr/>
        </p:nvPicPr>
        <p:blipFill>
          <a:blip r:embed="rId3">
            <a:alphaModFix/>
          </a:blip>
          <a:stretch>
            <a:fillRect/>
          </a:stretch>
        </p:blipFill>
        <p:spPr>
          <a:xfrm>
            <a:off x="2199438" y="2449838"/>
            <a:ext cx="6740174" cy="2512825"/>
          </a:xfrm>
          <a:prstGeom prst="rect">
            <a:avLst/>
          </a:prstGeom>
          <a:noFill/>
          <a:ln w="19050" cap="flat" cmpd="sng">
            <a:solidFill>
              <a:schemeClr val="dk2"/>
            </a:solidFill>
            <a:prstDash val="solid"/>
            <a:round/>
            <a:headEnd type="none" w="sm" len="sm"/>
            <a:tailEnd type="none" w="sm" len="sm"/>
          </a:ln>
        </p:spPr>
      </p:pic>
      <p:sp>
        <p:nvSpPr>
          <p:cNvPr id="148" name="Google Shape;148;p23"/>
          <p:cNvSpPr/>
          <p:nvPr/>
        </p:nvSpPr>
        <p:spPr>
          <a:xfrm>
            <a:off x="2234050" y="3849225"/>
            <a:ext cx="882000" cy="1809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NM</a:t>
            </a:r>
            <a:endParaRPr/>
          </a:p>
        </p:txBody>
      </p:sp>
      <p:sp>
        <p:nvSpPr>
          <p:cNvPr id="149" name="Google Shape;149;p23"/>
          <p:cNvSpPr/>
          <p:nvPr/>
        </p:nvSpPr>
        <p:spPr>
          <a:xfrm>
            <a:off x="2234050" y="3513400"/>
            <a:ext cx="882000" cy="1809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PM</a:t>
            </a:r>
            <a:endParaRPr/>
          </a:p>
        </p:txBody>
      </p:sp>
      <p:sp>
        <p:nvSpPr>
          <p:cNvPr id="150" name="Google Shape;150;p23"/>
          <p:cNvSpPr/>
          <p:nvPr/>
        </p:nvSpPr>
        <p:spPr>
          <a:xfrm>
            <a:off x="2234050" y="3214982"/>
            <a:ext cx="882000" cy="1809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M &amp; E</a:t>
            </a:r>
            <a:endParaRPr/>
          </a:p>
        </p:txBody>
      </p:sp>
      <p:sp>
        <p:nvSpPr>
          <p:cNvPr id="151" name="Google Shape;151;p23"/>
          <p:cNvSpPr/>
          <p:nvPr/>
        </p:nvSpPr>
        <p:spPr>
          <a:xfrm rot="5400000">
            <a:off x="1358850" y="4004325"/>
            <a:ext cx="649800" cy="629700"/>
          </a:xfrm>
          <a:prstGeom prst="bentUpArrow">
            <a:avLst>
              <a:gd name="adj1" fmla="val 25000"/>
              <a:gd name="adj2" fmla="val 25000"/>
              <a:gd name="adj3" fmla="val 25000"/>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3"/>
          <p:cNvSpPr/>
          <p:nvPr/>
        </p:nvSpPr>
        <p:spPr>
          <a:xfrm>
            <a:off x="139250" y="2878275"/>
            <a:ext cx="1920300" cy="12282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t>MC + OER averages are higher in all grades compared to last year which is a huge win. However given the weight of OER overall averages for the exams appear lower.</a:t>
            </a:r>
            <a:endParaRPr sz="1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5331</Words>
  <Application>Microsoft Office PowerPoint</Application>
  <PresentationFormat>On-screen Show (16:9)</PresentationFormat>
  <Paragraphs>826</Paragraphs>
  <Slides>53</Slides>
  <Notes>53</Notes>
  <HiddenSlides>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Helvetica Neue</vt:lpstr>
      <vt:lpstr>Roboto</vt:lpstr>
      <vt:lpstr>Calibri</vt:lpstr>
      <vt:lpstr>Raleway</vt:lpstr>
      <vt:lpstr>Fira Sans</vt:lpstr>
      <vt:lpstr>Fira Sans Light</vt:lpstr>
      <vt:lpstr>Oswald</vt:lpstr>
      <vt:lpstr>Cambria</vt:lpstr>
      <vt:lpstr>Arial</vt:lpstr>
      <vt:lpstr>Simple Light</vt:lpstr>
      <vt:lpstr>PowerPoint Presentation</vt:lpstr>
      <vt:lpstr>PowerPoint Presentation</vt:lpstr>
      <vt:lpstr>PowerPoint Presentation</vt:lpstr>
      <vt:lpstr>PowerPoint Presentation</vt:lpstr>
      <vt:lpstr>PowerPoint Presentation</vt:lpstr>
      <vt:lpstr>Q1 IA Data</vt:lpstr>
      <vt:lpstr>PowerPoint Presentation</vt:lpstr>
      <vt:lpstr>PowerPoint Presentation</vt:lpstr>
      <vt:lpstr>PowerPoint Presentation</vt:lpstr>
      <vt:lpstr>PowerPoint Presentation</vt:lpstr>
      <vt:lpstr>CULTURE</vt:lpstr>
      <vt:lpstr>Q1 Advisory Data</vt:lpstr>
      <vt:lpstr>Chronic Absenteeism </vt:lpstr>
      <vt:lpstr>ADA </vt:lpstr>
      <vt:lpstr>SURVEYS</vt:lpstr>
      <vt:lpstr>Family Survey Data</vt:lpstr>
      <vt:lpstr>Staff Org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Q1 Culture Data</vt:lpstr>
      <vt:lpstr>Q1 Advisory Data</vt:lpstr>
      <vt:lpstr>Chronic Absenteeism </vt:lpstr>
      <vt:lpstr>ADA </vt:lpstr>
      <vt:lpstr>Advisory &amp; Attendance Headlines</vt:lpstr>
      <vt:lpstr>ISS</vt:lpstr>
      <vt:lpstr>OSS </vt:lpstr>
      <vt:lpstr>Q1 Operations Data</vt:lpstr>
      <vt:lpstr>Family Survey Data- ALL GRADES UA</vt:lpstr>
      <vt:lpstr>Family Survey Data- ALL GRADES UA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Nick Barker</cp:lastModifiedBy>
  <cp:revision>1</cp:revision>
  <dcterms:modified xsi:type="dcterms:W3CDTF">2023-11-08T02:38:09Z</dcterms:modified>
</cp:coreProperties>
</file>