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EB Garamond" panose="00000500000000000000" pitchFamily="2" charset="0"/>
      <p:regular r:id="rId38"/>
      <p:bold r:id="rId39"/>
      <p:italic r:id="rId40"/>
      <p:boldItalic r:id="rId41"/>
    </p:embeddedFont>
    <p:embeddedFont>
      <p:font typeface="Fira Sans" panose="020B0503050000020004" pitchFamily="34" charset="0"/>
      <p:regular r:id="rId42"/>
    </p:embeddedFont>
    <p:embeddedFont>
      <p:font typeface="Fira Sans Light" panose="020B0403050000020004" pitchFamily="34" charset="0"/>
      <p:regular r:id="rId43"/>
      <p:bold r:id="rId44"/>
      <p:italic r:id="rId45"/>
      <p:boldItalic r:id="rId46"/>
    </p:embeddedFont>
    <p:embeddedFont>
      <p:font typeface="Helvetica Neue" panose="020B0604020202020204" charset="0"/>
      <p:regular r:id="rId47"/>
      <p:bold r:id="rId48"/>
      <p:italic r:id="rId49"/>
      <p:boldItalic r:id="rId50"/>
    </p:embeddedFont>
    <p:embeddedFont>
      <p:font typeface="Oswald" panose="00000500000000000000" pitchFamily="2" charset="0"/>
      <p:regular r:id="rId51"/>
      <p:bold r:id="rId52"/>
    </p:embeddedFont>
    <p:embeddedFont>
      <p:font typeface="Raleway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AB34E4-66E5-4FAA-BA17-E91D97844664}">
  <a:tblStyle styleId="{7FAB34E4-66E5-4FAA-BA17-E91D978446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D117CAC-4631-4A7E-A017-DA701E77A49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BDE18C3-CF23-46BC-8B48-E67847A38E48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108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64f0387f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64f0387f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81ab27b939_1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9" name="Google Shape;169;g281ab27b939_1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9036fcb070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0" name="Google Shape;180;g29036fcb070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9036fcb070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2" name="Google Shape;192;g29036fcb070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67ee72065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167ee720658_0_28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g167ee720658_0_28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13</a:t>
            </a:fld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036fcb070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1" name="Google Shape;211;g29036fcb070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9036fcb070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6" name="Google Shape;226;g29036fcb070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9036fcb070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9036fcb070_0_5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9036fcb070_0_5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9036fcb070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9036fcb070_0_5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9036fcb070_0_5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9036fcb070_0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0" name="Google Shape;260;g29036fcb070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9036fcb070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9" name="Google Shape;269;g29036fcb070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490284bc5d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2" name="Google Shape;92;g1490284bc5d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81ab27b939_1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81ab27b939_1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45161cedb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45161cedb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45161cedb4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45161cedb4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45161cedb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45161cedb4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67ee72065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167ee720658_0_54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4445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8" name="Google Shape;308;g167ee720658_0_54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24</a:t>
            </a:fld>
            <a:endParaRPr sz="14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45161cedb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45161cedb4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7531a2188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4" name="Google Shape;324;g27531a2188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7531a2188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7531a2188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64f0387fc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64f0387fc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81ab27b939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81ab27b939_1_101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281ab27b939_1_101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4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dc229eb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g28dc229eb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9036fcb070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4" name="Google Shape;124;g29036fcb070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036fcb0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29036fcb0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9036fcb070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5" name="Google Shape;145;g29036fcb070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9036fcb07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9036fcb070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29036fcb070_0_1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10863">
          <p15:clr>
            <a:srgbClr val="FBAE40"/>
          </p15:clr>
        </p15:guide>
        <p15:guide id="4" pos="6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Пользовательский макет">
  <p:cSld name="7_Пользовательский макет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>
            <a:spLocks noGrp="1"/>
          </p:cNvSpPr>
          <p:nvPr>
            <p:ph type="pic" idx="2"/>
          </p:nvPr>
        </p:nvSpPr>
        <p:spPr>
          <a:xfrm>
            <a:off x="839507" y="538861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>
            <a:spLocks noGrp="1"/>
          </p:cNvSpPr>
          <p:nvPr>
            <p:ph type="pic" idx="3"/>
          </p:nvPr>
        </p:nvSpPr>
        <p:spPr>
          <a:xfrm>
            <a:off x="839506" y="1965526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4"/>
          </p:nvPr>
        </p:nvSpPr>
        <p:spPr>
          <a:xfrm>
            <a:off x="839507" y="3392193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5"/>
          </p:nvPr>
        </p:nvSpPr>
        <p:spPr>
          <a:xfrm>
            <a:off x="4580573" y="527269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>
            <a:spLocks noGrp="1"/>
          </p:cNvSpPr>
          <p:nvPr>
            <p:ph type="pic" idx="6"/>
          </p:nvPr>
        </p:nvSpPr>
        <p:spPr>
          <a:xfrm>
            <a:off x="4580573" y="1953935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>
            <a:spLocks noGrp="1"/>
          </p:cNvSpPr>
          <p:nvPr>
            <p:ph type="pic" idx="7"/>
          </p:nvPr>
        </p:nvSpPr>
        <p:spPr>
          <a:xfrm>
            <a:off x="4580573" y="3380601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8147">
          <p15:clr>
            <a:srgbClr val="FBAE40"/>
          </p15:clr>
        </p15:guide>
        <p15:guide id="4" pos="49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">
  <p:cSld name="Single Colum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/>
        </p:nvSpPr>
        <p:spPr>
          <a:xfrm>
            <a:off x="6756400" y="46910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</a:b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15"/>
          <p:cNvCxnSpPr/>
          <p:nvPr/>
        </p:nvCxnSpPr>
        <p:spPr>
          <a:xfrm>
            <a:off x="447524" y="555085"/>
            <a:ext cx="8249100" cy="0"/>
          </a:xfrm>
          <a:prstGeom prst="straightConnector1">
            <a:avLst/>
          </a:prstGeom>
          <a:noFill/>
          <a:ln w="12700" cap="flat" cmpd="sng">
            <a:solidFill>
              <a:srgbClr val="25569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5"/>
          <p:cNvCxnSpPr/>
          <p:nvPr/>
        </p:nvCxnSpPr>
        <p:spPr>
          <a:xfrm>
            <a:off x="447524" y="148967"/>
            <a:ext cx="8249100" cy="0"/>
          </a:xfrm>
          <a:prstGeom prst="straightConnector1">
            <a:avLst/>
          </a:prstGeom>
          <a:noFill/>
          <a:ln w="44450" cap="flat" cmpd="sng">
            <a:solidFill>
              <a:srgbClr val="25569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47524" y="148967"/>
            <a:ext cx="82491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347663" y="679847"/>
            <a:ext cx="8348700" cy="3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/>
          <p:nvPr/>
        </p:nvSpPr>
        <p:spPr>
          <a:xfrm>
            <a:off x="3505200" y="46847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74625"/>
            <a:ext cx="1737771" cy="8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6759" y="3829421"/>
            <a:ext cx="1751227" cy="1211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GdGJGI4IYizFUWEpR7mSQp9Rwj9N2mT3PPbaaUGFe9Y/edit#gid=1594803582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>
            <a:spLocks noGrp="1"/>
          </p:cNvSpPr>
          <p:nvPr>
            <p:ph type="ctrTitle"/>
          </p:nvPr>
        </p:nvSpPr>
        <p:spPr>
          <a:xfrm>
            <a:off x="4825175" y="600150"/>
            <a:ext cx="4260000" cy="13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School Update</a:t>
            </a:r>
            <a:endParaRPr sz="33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8949" y="2428875"/>
            <a:ext cx="1981201" cy="233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27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73" name="Google Shape;173;p27"/>
          <p:cNvCxnSpPr/>
          <p:nvPr/>
        </p:nvCxnSpPr>
        <p:spPr>
          <a:xfrm>
            <a:off x="856819" y="280106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1099463" y="554831"/>
            <a:ext cx="7005000" cy="1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Sports we are currently tracking for the 2023-24 SY are:</a:t>
            </a:r>
            <a:endParaRPr sz="2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i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dk1"/>
                </a:solidFill>
              </a:rPr>
              <a:t> </a:t>
            </a:r>
            <a:endParaRPr sz="3600" i="1">
              <a:solidFill>
                <a:schemeClr val="dk1"/>
              </a:solidFill>
            </a:endParaRPr>
          </a:p>
        </p:txBody>
      </p:sp>
      <p:graphicFrame>
        <p:nvGraphicFramePr>
          <p:cNvPr id="176" name="Google Shape;176;p27"/>
          <p:cNvGraphicFramePr/>
          <p:nvPr/>
        </p:nvGraphicFramePr>
        <p:xfrm>
          <a:off x="714375" y="19185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{1D117CAC-4631-4A7E-A017-DA701E77A49C}</a:tableStyleId>
              </a:tblPr>
              <a:tblGrid>
                <a:gridCol w="257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4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/>
                        <a:t>FALL</a:t>
                      </a:r>
                      <a:endParaRPr sz="26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/>
                        <a:t>WINTER</a:t>
                      </a:r>
                      <a:endParaRPr sz="26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/>
                        <a:t>SPRING</a:t>
                      </a:r>
                      <a:endParaRPr sz="2600" b="1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Girls Volleyball </a:t>
                      </a: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Boys Basketball</a:t>
                      </a: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Boys Volleyball </a:t>
                      </a:r>
                      <a:endParaRPr sz="11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Cross Country </a:t>
                      </a: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Track &amp; Field </a:t>
                      </a:r>
                      <a:endParaRPr sz="11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4387" y="75083"/>
            <a:ext cx="580668" cy="684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3" name="Google Shape;183;p28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84" name="Google Shape;184;p28"/>
          <p:cNvCxnSpPr/>
          <p:nvPr/>
        </p:nvCxnSpPr>
        <p:spPr>
          <a:xfrm>
            <a:off x="856819" y="280106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/>
        </p:nvSpPr>
        <p:spPr>
          <a:xfrm>
            <a:off x="1069538" y="75075"/>
            <a:ext cx="70050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5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Girls Volleyball</a:t>
            </a:r>
            <a:endParaRPr sz="350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i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dk1"/>
                </a:solidFill>
              </a:rPr>
              <a:t> </a:t>
            </a:r>
            <a:endParaRPr sz="3600" i="1">
              <a:solidFill>
                <a:schemeClr val="dk1"/>
              </a:solidFill>
            </a:endParaRPr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4387" y="7508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8"/>
          <p:cNvSpPr txBox="1"/>
          <p:nvPr/>
        </p:nvSpPr>
        <p:spPr>
          <a:xfrm>
            <a:off x="0" y="914400"/>
            <a:ext cx="54267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lvl="0" indent="-3111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Girls Volleyball currently has 15 participants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11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The team has an overall GPA of 3.22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11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They have played 2 games and will play 5 more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11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They’ve been entered in an end of season jamboree with Hampden Charter (West), PV Christian, SICS, Southwick and Ware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7656" y="2317650"/>
            <a:ext cx="2688768" cy="2575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29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96" name="Google Shape;196;p29"/>
          <p:cNvCxnSpPr/>
          <p:nvPr/>
        </p:nvCxnSpPr>
        <p:spPr>
          <a:xfrm>
            <a:off x="856819" y="280106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7" name="Google Shape;19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/>
        </p:nvSpPr>
        <p:spPr>
          <a:xfrm>
            <a:off x="1069538" y="75075"/>
            <a:ext cx="70050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5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CROSS COUNTRY</a:t>
            </a:r>
            <a:endParaRPr sz="350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i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dk1"/>
                </a:solidFill>
              </a:rPr>
              <a:t> </a:t>
            </a:r>
            <a:endParaRPr sz="3600" i="1">
              <a:solidFill>
                <a:schemeClr val="dk1"/>
              </a:solidFill>
            </a:endParaRPr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4387" y="7508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/>
        </p:nvSpPr>
        <p:spPr>
          <a:xfrm>
            <a:off x="1281825" y="1251863"/>
            <a:ext cx="3442500" cy="3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lvl="0" indent="-285750" algn="l" rtl="0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X-Country currently has 10 participants (6 Boys and 1 Girl)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85750" algn="l" rtl="0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The average GPA for the team is a 3.71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85750" algn="l" rtl="0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Libertas will participate in a X-Country meet in 2 weeks with Agawam and Westfield Tech at Robinson State Park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85750" algn="l" rtl="0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We are currently looking for 5K opportunities for a community service project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9344" y="1841324"/>
            <a:ext cx="3017492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671513" y="1825466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2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Key School Data</a:t>
            </a: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8" name="Google Shape;208;p30"/>
          <p:cNvSpPr txBox="1"/>
          <p:nvPr/>
        </p:nvSpPr>
        <p:spPr>
          <a:xfrm>
            <a:off x="2288078" y="2459451"/>
            <a:ext cx="4576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31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33719" cy="9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1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GOALS &amp; DATA - Talent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868725" y="658294"/>
            <a:ext cx="82752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Current Open Roles </a:t>
            </a:r>
            <a:r>
              <a:rPr lang="en" sz="1900" b="1" u="sng">
                <a:latin typeface="Calibri"/>
                <a:ea typeface="Calibri"/>
                <a:cs typeface="Calibri"/>
                <a:sym typeface="Calibri"/>
              </a:rPr>
              <a:t>Upper Academy:</a:t>
            </a:r>
            <a:endParaRPr sz="1900" b="1"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1"/>
          <p:cNvSpPr txBox="1"/>
          <p:nvPr/>
        </p:nvSpPr>
        <p:spPr>
          <a:xfrm>
            <a:off x="269344" y="2999813"/>
            <a:ext cx="82752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Current Open Roles </a:t>
            </a:r>
            <a:r>
              <a:rPr lang="en" sz="1900" b="1" u="sng">
                <a:latin typeface="Calibri"/>
                <a:ea typeface="Calibri"/>
                <a:cs typeface="Calibri"/>
                <a:sym typeface="Calibri"/>
              </a:rPr>
              <a:t>Lower Academy:</a:t>
            </a:r>
            <a:endParaRPr sz="1900" b="1"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1"/>
          <p:cNvSpPr txBox="1"/>
          <p:nvPr/>
        </p:nvSpPr>
        <p:spPr>
          <a:xfrm>
            <a:off x="5611913" y="3073800"/>
            <a:ext cx="29778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Upcoming Finalist Interviews: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Silvia Lopez- UA SST- Tenta 10/18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Stevie Fernandez- Spanish- 10/16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0" name="Google Shape;220;p31"/>
          <p:cNvGraphicFramePr/>
          <p:nvPr/>
        </p:nvGraphicFramePr>
        <p:xfrm>
          <a:off x="4769250" y="17090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{7FAB34E4-66E5-4FAA-BA17-E91D97844664}</a:tableStyleId>
              </a:tblPr>
              <a:tblGrid>
                <a:gridCol w="631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1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1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1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Week of</a:t>
                      </a:r>
                      <a:endParaRPr sz="800" b="1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Resume Submissions</a:t>
                      </a:r>
                      <a:endParaRPr sz="800" b="1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Round 2</a:t>
                      </a:r>
                      <a:endParaRPr sz="800" b="1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Spark Hire</a:t>
                      </a:r>
                      <a:endParaRPr sz="800" b="1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Finalist</a:t>
                      </a:r>
                      <a:endParaRPr sz="800" b="1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Offer Made</a:t>
                      </a:r>
                      <a:endParaRPr sz="800" b="1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Accepted</a:t>
                      </a:r>
                      <a:endParaRPr sz="800" b="1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9/25-9/29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14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7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10/4-10/8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13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8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10/11-10/16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15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7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</a:t>
                      </a:r>
                      <a:endParaRPr sz="800"/>
                    </a:p>
                  </a:txBody>
                  <a:tcPr marL="21425" marR="21425" marT="14300" marB="143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1" name="Google Shape;221;p31"/>
          <p:cNvSpPr txBox="1"/>
          <p:nvPr/>
        </p:nvSpPr>
        <p:spPr>
          <a:xfrm>
            <a:off x="5377294" y="1255106"/>
            <a:ext cx="2977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Calibri"/>
                <a:ea typeface="Calibri"/>
                <a:cs typeface="Calibri"/>
                <a:sym typeface="Calibri"/>
              </a:rPr>
              <a:t>                         WOW Resume&gt;Finalist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2" name="Google Shape;222;p31"/>
          <p:cNvGraphicFramePr/>
          <p:nvPr/>
        </p:nvGraphicFramePr>
        <p:xfrm>
          <a:off x="619163" y="1413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{7FAB34E4-66E5-4FAA-BA17-E91D97844664}</a:tableStyleId>
              </a:tblPr>
              <a:tblGrid>
                <a:gridCol w="157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Special Services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Seminar 2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Spanish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Physics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3" name="Google Shape;223;p31"/>
          <p:cNvGraphicFramePr/>
          <p:nvPr/>
        </p:nvGraphicFramePr>
        <p:xfrm>
          <a:off x="619163" y="376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{7FAB34E4-66E5-4FAA-BA17-E91D97844664}</a:tableStyleId>
              </a:tblPr>
              <a:tblGrid>
                <a:gridCol w="186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ELL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ELL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SST</a:t>
                      </a:r>
                      <a:endParaRPr sz="8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21425" marR="21425" marT="14300" marB="1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32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33719" cy="9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2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GOALS &amp; DATA- Recruitment 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2" name="Google Shape;232;p32"/>
          <p:cNvSpPr txBox="1"/>
          <p:nvPr/>
        </p:nvSpPr>
        <p:spPr>
          <a:xfrm>
            <a:off x="114300" y="1148719"/>
            <a:ext cx="52692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</a:rPr>
              <a:t>Goal for 23-2024 - 540 students start first day of school.</a:t>
            </a:r>
            <a:endParaRPr sz="13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</a:rPr>
              <a:t> We are 524  students missing our goal by 16 students </a:t>
            </a:r>
            <a:endParaRPr sz="13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</a:rPr>
              <a:t>We started with 99- 9th grade students and now at 92 </a:t>
            </a:r>
            <a:endParaRPr sz="13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</a:rPr>
              <a:t>Brought n 3 new 9th grader this month </a:t>
            </a:r>
            <a:endParaRPr sz="13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</a:rPr>
              <a:t>We started with 80 - 10th and now at 66 </a:t>
            </a:r>
            <a:endParaRPr sz="13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</a:rPr>
              <a:t>Brought in two new 10th this month. </a:t>
            </a:r>
            <a:endParaRPr sz="13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</a:rPr>
              <a:t>Should be at 529 by the end of Oct. </a:t>
            </a:r>
            <a:endParaRPr sz="13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</a:rPr>
              <a:t>  </a:t>
            </a:r>
            <a:endParaRPr sz="13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300" b="1">
              <a:solidFill>
                <a:srgbClr val="595959"/>
              </a:solidFill>
            </a:endParaRPr>
          </a:p>
        </p:txBody>
      </p:sp>
      <p:pic>
        <p:nvPicPr>
          <p:cNvPr id="233" name="Google Shape;23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2094" y="356400"/>
            <a:ext cx="3288938" cy="460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/>
          <p:nvPr/>
        </p:nvSpPr>
        <p:spPr>
          <a:xfrm>
            <a:off x="912244" y="175022"/>
            <a:ext cx="81141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COLLEGE &amp; CAREER READINESS - 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GOALS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1" name="Google Shape;241;p33"/>
          <p:cNvSpPr txBox="1"/>
          <p:nvPr/>
        </p:nvSpPr>
        <p:spPr>
          <a:xfrm>
            <a:off x="622200" y="1167038"/>
            <a:ext cx="8055000" cy="3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3"/>
          <p:cNvSpPr txBox="1"/>
          <p:nvPr/>
        </p:nvSpPr>
        <p:spPr>
          <a:xfrm>
            <a:off x="-47944" y="471713"/>
            <a:ext cx="8694300" cy="4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34290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	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    Most Recent GPA Data (as of 10/16*) 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   </a:t>
            </a:r>
            <a:endParaRPr sz="1500" i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	</a:t>
            </a: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	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aphicFrame>
        <p:nvGraphicFramePr>
          <p:cNvPr id="243" name="Google Shape;243;p33"/>
          <p:cNvGraphicFramePr/>
          <p:nvPr/>
        </p:nvGraphicFramePr>
        <p:xfrm>
          <a:off x="5694806" y="7254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{5BDE18C3-CF23-46BC-8B48-E67847A38E48}</a:tableStyleId>
              </a:tblPr>
              <a:tblGrid>
                <a:gridCol w="7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Goal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Metric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highlight>
                            <a:srgbClr val="FFFF00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GPA </a:t>
                      </a:r>
                      <a:endParaRPr sz="700">
                        <a:highlight>
                          <a:srgbClr val="FFFF00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highlight>
                            <a:srgbClr val="FFFF00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50% @ 3.0+</a:t>
                      </a:r>
                      <a:endParaRPr sz="700">
                        <a:highlight>
                          <a:srgbClr val="FFFF00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highlight>
                            <a:srgbClr val="FFFF00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75% @ 2.5+</a:t>
                      </a:r>
                      <a:endParaRPr sz="700">
                        <a:highlight>
                          <a:srgbClr val="FFFF00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highlight>
                            <a:srgbClr val="FFFF00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90% @ 2.0+</a:t>
                      </a:r>
                      <a:endParaRPr sz="700">
                        <a:highlight>
                          <a:srgbClr val="FFFF00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SAT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40% @ 500+ in EWR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35% @ 500+ in Math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75% meet SAT growth goal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Summer Program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75% of 3.5 11th graders attend pre-college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75 % of 3.8 10th graders attend pre-college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75% of 4.0 9th graders attend a pre-college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PSAT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35% @ 500+ in EWR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30% @ 500+ in Math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Essay </a:t>
                      </a:r>
                      <a:endParaRPr sz="7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90% of Juniors have a 1st draft by June 1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LOR </a:t>
                      </a:r>
                      <a:endParaRPr sz="7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100% of Juniors w/ 3.5+ have 1 LOR by June 1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SSR </a:t>
                      </a:r>
                      <a:endParaRPr sz="7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50% of Juniors have SSR written by Aug 1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FAFSA </a:t>
                      </a:r>
                      <a:endParaRPr sz="7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100% of Juniors have all financial aid docs in by May 1*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College List</a:t>
                      </a:r>
                      <a:endParaRPr sz="7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100% of Juniors have a 1st draft college list by June 1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44" name="Google Shape;244;p33"/>
          <p:cNvSpPr/>
          <p:nvPr/>
        </p:nvSpPr>
        <p:spPr>
          <a:xfrm>
            <a:off x="3223256" y="948919"/>
            <a:ext cx="2270100" cy="43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highlight>
                <a:srgbClr val="FFFF00"/>
              </a:highlight>
            </a:endParaRPr>
          </a:p>
        </p:txBody>
      </p:sp>
      <p:sp>
        <p:nvSpPr>
          <p:cNvPr id="245" name="Google Shape;245;p33"/>
          <p:cNvSpPr txBox="1"/>
          <p:nvPr/>
        </p:nvSpPr>
        <p:spPr>
          <a:xfrm>
            <a:off x="171131" y="3959138"/>
            <a:ext cx="60549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latin typeface="EB Garamond"/>
                <a:ea typeface="EB Garamond"/>
                <a:cs typeface="EB Garamond"/>
                <a:sym typeface="EB Garamond"/>
              </a:rPr>
              <a:t>* Gradebooks are due by EOD today</a:t>
            </a:r>
            <a:endParaRPr sz="1400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EB Garamond"/>
                <a:ea typeface="EB Garamond"/>
                <a:cs typeface="EB Garamond"/>
                <a:sym typeface="EB Garamond"/>
              </a:rPr>
              <a:t>Advisory | Intervention | Office Hours | CST  | 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Incentives: Club 3.5 | Lunch Study Groups | Homework Pass | Dressdown Pass</a:t>
            </a:r>
            <a:endParaRPr sz="1500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46" name="Google Shape;24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131" y="1605600"/>
            <a:ext cx="4129088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4"/>
          <p:cNvSpPr txBox="1"/>
          <p:nvPr/>
        </p:nvSpPr>
        <p:spPr>
          <a:xfrm>
            <a:off x="912244" y="175022"/>
            <a:ext cx="8114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COLLEGE &amp; CAREER READINESS - CHALLENGES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622200" y="1167038"/>
            <a:ext cx="8055000" cy="3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4"/>
          <p:cNvSpPr txBox="1"/>
          <p:nvPr/>
        </p:nvSpPr>
        <p:spPr>
          <a:xfrm>
            <a:off x="-47944" y="471713"/>
            <a:ext cx="8694300" cy="4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60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EB Garamond"/>
              <a:buChar char="●"/>
            </a:pP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11th grade is struggling with their GPAs. 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60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EB Garamond"/>
              <a:buChar char="●"/>
            </a:pP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Because of CCR they would have less study hall time than Grades 9 &amp; 10 who can focus on academic work in both advisory &amp; intervention. In response to their need, CCR shifted to more study hall/intervention time.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60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EB Garamond"/>
              <a:buChar char="●"/>
            </a:pP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This does not help students who are over a 3.0 {#} and on track to being admissible to a wide range of colleges, but it does help the students who need more academic support. 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60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EB Garamond"/>
              <a:buChar char="●"/>
            </a:pP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As a solution, I have proposed shifting the CCR classes into strategy bands that are more intentional about the needs of students based on where they are academically </a:t>
            </a:r>
            <a:r>
              <a:rPr lang="en" sz="1500" u="sng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and </a:t>
            </a: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based on what their current post-secondary goals are. 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60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EB Garamond"/>
              <a:buChar char="●"/>
            </a:pP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Students were already preliminarily grouped based on GPA. They were also given a survey. The results may cause some shifts, and the groups will continue to adjust based on academic improvement &amp; changes in goals. 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171131" y="3959138"/>
            <a:ext cx="60549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006" y="4068666"/>
            <a:ext cx="7586663" cy="835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35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4" name="Google Shape;2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33719" cy="9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5"/>
          <p:cNvSpPr/>
          <p:nvPr/>
        </p:nvSpPr>
        <p:spPr>
          <a:xfrm>
            <a:off x="1066350" y="193925"/>
            <a:ext cx="66081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Lower Academy Big Goals 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6" name="Google Shape;2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" y="1469175"/>
            <a:ext cx="9144000" cy="205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3" name="Google Shape;27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33719" cy="9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6"/>
          <p:cNvSpPr/>
          <p:nvPr/>
        </p:nvSpPr>
        <p:spPr>
          <a:xfrm>
            <a:off x="1066350" y="193925"/>
            <a:ext cx="66081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Upper Academy Big Goals 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5" name="Google Shape;27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50" y="1822975"/>
            <a:ext cx="8839199" cy="21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19"/>
          <p:cNvCxnSpPr/>
          <p:nvPr/>
        </p:nvCxnSpPr>
        <p:spPr>
          <a:xfrm>
            <a:off x="1494807" y="169340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19"/>
          <p:cNvSpPr txBox="1"/>
          <p:nvPr/>
        </p:nvSpPr>
        <p:spPr>
          <a:xfrm>
            <a:off x="308006" y="491925"/>
            <a:ext cx="8595900" cy="45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Through rigorous academics, character development, and strong supports for every learner, </a:t>
            </a:r>
            <a:r>
              <a:rPr lang="en" sz="2600" b="1" i="1">
                <a:solidFill>
                  <a:srgbClr val="C71D39"/>
                </a:solidFill>
                <a:latin typeface="Oswald"/>
                <a:ea typeface="Oswald"/>
                <a:cs typeface="Oswald"/>
                <a:sym typeface="Oswald"/>
              </a:rPr>
              <a:t>Libertas Academy Charter School </a:t>
            </a: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prepares all sixth through twelfth grade students to </a:t>
            </a:r>
            <a:r>
              <a:rPr lang="en" sz="2600" b="1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succeed within the college of their choice and to be positive, engaged members of their communities.</a:t>
            </a: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600" i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1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85800" marR="0" lvl="1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None/>
            </a:pPr>
            <a:endParaRPr sz="160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6" name="Google Shape;9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97" name="Google Shape;97;p19"/>
          <p:cNvSpPr/>
          <p:nvPr/>
        </p:nvSpPr>
        <p:spPr>
          <a:xfrm>
            <a:off x="354056" y="175856"/>
            <a:ext cx="1089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 b="1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MISSION</a:t>
            </a:r>
            <a:endParaRPr sz="22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619" y="4092375"/>
            <a:ext cx="771975" cy="8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Within our first charter term, we successfully launched our school and are on track to finalize a permanent home for our learning community. Successfully clearing the operational challenges associated with launching a new school is no easy feat and certainly merits a degree of celebration.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We have had some degree of academic success, and in this new charter term, we recommit to academic excellence. </a:t>
            </a:r>
            <a:r>
              <a:rPr lang="en" sz="1300" b="1" u="sng">
                <a:solidFill>
                  <a:schemeClr val="dk1"/>
                </a:solidFill>
              </a:rPr>
              <a:t>We recommit to a mission grounded in preparing our students to succeed in college and career of their choice. </a:t>
            </a:r>
            <a:r>
              <a:rPr lang="en" sz="1300">
                <a:solidFill>
                  <a:schemeClr val="dk1"/>
                </a:solidFill>
              </a:rPr>
              <a:t>The strategic plan outlined seeks to clarify and chart the path forward.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While we know that schools are complex organizations and that a lot goes into running an effective school, </a:t>
            </a:r>
            <a:r>
              <a:rPr lang="en" sz="1300" b="1" u="sng">
                <a:solidFill>
                  <a:schemeClr val="dk1"/>
                </a:solidFill>
              </a:rPr>
              <a:t>the themes and goals outlined are the most mission-critical priorities over the next four years.</a:t>
            </a:r>
            <a:r>
              <a:rPr lang="en" sz="1300">
                <a:solidFill>
                  <a:schemeClr val="dk1"/>
                </a:solidFill>
              </a:rPr>
              <a:t> We believe that by getting these three themes right, we will be one step closer to fulfilling our mission of preparing our students for college and career success. </a:t>
            </a:r>
            <a:endParaRPr sz="2000"/>
          </a:p>
        </p:txBody>
      </p:sp>
      <p:sp>
        <p:nvSpPr>
          <p:cNvPr id="282" name="Google Shape;282;p37"/>
          <p:cNvSpPr txBox="1"/>
          <p:nvPr/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Strategic Plan Vision Statement</a:t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6" name="Google Shape;2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06207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9"/>
          <p:cNvSpPr/>
          <p:nvPr/>
        </p:nvSpPr>
        <p:spPr>
          <a:xfrm>
            <a:off x="4346700" y="2908650"/>
            <a:ext cx="1386000" cy="435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4" name="Google Shape;30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4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 sz="36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FYIs &amp; Approvals</a:t>
            </a:r>
            <a:endParaRPr/>
          </a:p>
        </p:txBody>
      </p:sp>
      <p:sp>
        <p:nvSpPr>
          <p:cNvPr id="311" name="Google Shape;311;p4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 sz="2700" i="1"/>
              <a:t>Approvals:</a:t>
            </a:r>
            <a:endParaRPr/>
          </a:p>
        </p:txBody>
      </p:sp>
      <p:sp>
        <p:nvSpPr>
          <p:cNvPr id="312" name="Google Shape;312;p4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Annual Audit 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Investments</a:t>
            </a:r>
            <a:endParaRPr/>
          </a:p>
        </p:txBody>
      </p:sp>
      <p:sp>
        <p:nvSpPr>
          <p:cNvPr id="313" name="Google Shape;313;p4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700"/>
              <a:t>FYIs:</a:t>
            </a:r>
            <a:endParaRPr/>
          </a:p>
        </p:txBody>
      </p:sp>
      <p:sp>
        <p:nvSpPr>
          <p:cNvPr id="314" name="Google Shape;314;p4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9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LACS Open House on 11/9 @ 8:30 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Hard Hat Tour on 12/6</a:t>
            </a: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2"/>
          <p:cNvSpPr txBox="1"/>
          <p:nvPr/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Upcoming LACS Events</a:t>
            </a:r>
            <a:endParaRPr sz="2800">
              <a:solidFill>
                <a:srgbClr val="000000"/>
              </a:solidFill>
            </a:endParaRPr>
          </a:p>
        </p:txBody>
      </p:sp>
      <p:graphicFrame>
        <p:nvGraphicFramePr>
          <p:cNvPr id="321" name="Google Shape;321;p42"/>
          <p:cNvGraphicFramePr/>
          <p:nvPr/>
        </p:nvGraphicFramePr>
        <p:xfrm>
          <a:off x="629850" y="141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{1D117CAC-4631-4A7E-A017-DA701E77A49C}</a:tableStyleId>
              </a:tblPr>
              <a:tblGrid>
                <a:gridCol w="316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Event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Date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Time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Trunk or Treat Event  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10/20/2023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4 to 6 PM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LACS College Fair 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Owner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10/24/2023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5:00-6:30 PM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Girls Volleyball Games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10/10, 10/17, 10/24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4:30 PM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6" name="Google Shape;326;p43"/>
          <p:cNvCxnSpPr/>
          <p:nvPr/>
        </p:nvCxnSpPr>
        <p:spPr>
          <a:xfrm>
            <a:off x="1494807" y="169340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7" name="Google Shape;327;p43"/>
          <p:cNvSpPr txBox="1"/>
          <p:nvPr/>
        </p:nvSpPr>
        <p:spPr>
          <a:xfrm>
            <a:off x="308006" y="491925"/>
            <a:ext cx="8595900" cy="45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Through rigorous academics, character development, and strong supports for every learner, </a:t>
            </a:r>
            <a:r>
              <a:rPr lang="en" sz="2600" b="1" i="1">
                <a:solidFill>
                  <a:srgbClr val="C71D39"/>
                </a:solidFill>
                <a:latin typeface="Oswald"/>
                <a:ea typeface="Oswald"/>
                <a:cs typeface="Oswald"/>
                <a:sym typeface="Oswald"/>
              </a:rPr>
              <a:t>Libertas Academy Charter School </a:t>
            </a: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prepares all sixth through twelfth grade students to </a:t>
            </a:r>
            <a:r>
              <a:rPr lang="en" sz="2600" b="1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succeed within the college of their choice and to be positive, engaged members of their communities.</a:t>
            </a: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600" i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1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85800" marR="0" lvl="1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None/>
            </a:pPr>
            <a:endParaRPr sz="160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8" name="Google Shape;328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329" name="Google Shape;329;p43"/>
          <p:cNvSpPr/>
          <p:nvPr/>
        </p:nvSpPr>
        <p:spPr>
          <a:xfrm>
            <a:off x="354056" y="175856"/>
            <a:ext cx="1089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 b="1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MISSION</a:t>
            </a:r>
            <a:endParaRPr sz="22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30" name="Google Shape;3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619" y="4092375"/>
            <a:ext cx="771975" cy="8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36550" algn="l" rtl="0">
              <a:spcBef>
                <a:spcPts val="800"/>
              </a:spcBef>
              <a:spcAft>
                <a:spcPts val="0"/>
              </a:spcAft>
              <a:buSzPts val="1700"/>
              <a:buAutoNum type="arabicPeriod"/>
            </a:pPr>
            <a:r>
              <a:rPr lang="en" sz="2100"/>
              <a:t>Look at school calendar: </a:t>
            </a:r>
            <a:r>
              <a:rPr lang="en" sz="2100" u="sng">
                <a:solidFill>
                  <a:schemeClr val="hlink"/>
                </a:solidFill>
                <a:hlinkClick r:id="rId3"/>
              </a:rPr>
              <a:t>https://docs.google.com/spreadsheets/d/1GdGJGI4IYizFUWEpR7mSQp9Rwj9N2mT3PPbaaUGFe9Y/edit#gid=1594803582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" sz="2100"/>
              <a:t>LA </a:t>
            </a: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tinyurl.com/FY24LACalendar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UA: tinyurl.com/FY24UACalendar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Look at recruitment events! (Student and Staff)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7" name="Google Shape;337;p44"/>
          <p:cNvSpPr txBox="1"/>
          <p:nvPr/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Upcoming LACS Events</a:t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226" y="-492475"/>
            <a:ext cx="6870051" cy="61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title" idx="4294967295"/>
          </p:nvPr>
        </p:nvSpPr>
        <p:spPr>
          <a:xfrm rot="-5400000">
            <a:off x="-1887000" y="1887000"/>
            <a:ext cx="5119500" cy="13455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5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Core Values</a:t>
            </a:r>
            <a:endParaRPr sz="49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671513" y="1825466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2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Highlights</a:t>
            </a: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" name="Google Shape;111;p21"/>
          <p:cNvSpPr txBox="1"/>
          <p:nvPr/>
        </p:nvSpPr>
        <p:spPr>
          <a:xfrm>
            <a:off x="2288078" y="2459451"/>
            <a:ext cx="4576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22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HIGHLIGHTS- Forever Home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352" y="75075"/>
            <a:ext cx="393589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500" y="1549939"/>
            <a:ext cx="4860553" cy="219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p23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HIGHLIGHTS- Forever Home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450" y="152400"/>
            <a:ext cx="3787721" cy="465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457" y="607913"/>
            <a:ext cx="3946594" cy="4175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075" y="715350"/>
            <a:ext cx="3628823" cy="417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" name="Google Shape;138;p24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HIGHLIGHTS- Recruitment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1" name="Google Shape;141;p24"/>
          <p:cNvSpPr txBox="1"/>
          <p:nvPr/>
        </p:nvSpPr>
        <p:spPr>
          <a:xfrm>
            <a:off x="0" y="1381200"/>
            <a:ext cx="2715900" cy="2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 b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Highlights for Recruitment </a:t>
            </a:r>
            <a:endParaRPr sz="1300" b="1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47650" algn="l" rtl="0">
              <a:spcBef>
                <a:spcPts val="0"/>
              </a:spcBef>
              <a:spcAft>
                <a:spcPts val="0"/>
              </a:spcAft>
              <a:buSzPts val="1300"/>
              <a:buFont typeface="Calibri"/>
              <a:buAutoNum type="arabicPeriod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We are starting the new year strong already have 10 applications for 6th grade.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2. This year we Partnered up with Springfield prep and went to visit their now 8th graders. It was just a positive vist students engaged and asked questions and our presentation was better than Hampden Charter.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0469" y="775631"/>
            <a:ext cx="5880619" cy="3579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/>
        </p:nvSpPr>
        <p:spPr>
          <a:xfrm>
            <a:off x="135338" y="1047413"/>
            <a:ext cx="4503900" cy="3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New Hires over the last month: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5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" name="Google Shape;149;p25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 - Talent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52" name="Google Shape;152;p25"/>
          <p:cNvGraphicFramePr/>
          <p:nvPr/>
        </p:nvGraphicFramePr>
        <p:xfrm>
          <a:off x="261975" y="1689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{7FAB34E4-66E5-4FAA-BA17-E91D97844664}</a:tableStyleId>
              </a:tblPr>
              <a:tblGrid>
                <a:gridCol w="18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Taionna Pope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Enrichment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Armando Lopez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Teaching Fellow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John Pedraza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BxSpec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Meghan Dushko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ESL Teacher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Emmanuel Ijomah Start date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Teaching Fellow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Echo Council start date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Counselor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Melissa Szumski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Manager of HR and Payroll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Josiris Rodriguez (10/10)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Ops Associate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68575" marB="6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3" name="Google Shape;153;p25"/>
          <p:cNvSpPr txBox="1"/>
          <p:nvPr/>
        </p:nvSpPr>
        <p:spPr>
          <a:xfrm>
            <a:off x="4540556" y="1070531"/>
            <a:ext cx="4073100" cy="3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Strategic Community Relationships</a:t>
            </a:r>
            <a:endParaRPr sz="19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-Elms College (meeting held)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-UMASS Amherst (meeting held)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-Smith College (Meeting this afternoon)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Organizations</a:t>
            </a:r>
            <a:endParaRPr sz="19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-WayFinders (meeting next week)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-Springfield Pride(pending)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-Boys and Girls Club (meeting next week)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/>
        </p:nvSpPr>
        <p:spPr>
          <a:xfrm>
            <a:off x="912244" y="175022"/>
            <a:ext cx="8114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HIGHLIGHTS- College Team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622200" y="1167038"/>
            <a:ext cx="8055000" cy="3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135338" y="659906"/>
            <a:ext cx="51402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EB Garamond"/>
                <a:ea typeface="EB Garamond"/>
                <a:cs typeface="EB Garamond"/>
                <a:sym typeface="EB Garamond"/>
              </a:rPr>
              <a:t>College Fairs</a:t>
            </a:r>
            <a:endParaRPr sz="1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</a:pPr>
            <a:r>
              <a:rPr lang="en" sz="1400">
                <a:latin typeface="EB Garamond"/>
                <a:ea typeface="EB Garamond"/>
                <a:cs typeface="EB Garamond"/>
                <a:sym typeface="EB Garamond"/>
              </a:rPr>
              <a:t>Western New England | September 18 | 6-8pm</a:t>
            </a:r>
            <a:endParaRPr sz="14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</a:pPr>
            <a:r>
              <a:rPr lang="en" sz="1400">
                <a:latin typeface="EB Garamond"/>
                <a:ea typeface="EB Garamond"/>
                <a:cs typeface="EB Garamond"/>
                <a:sym typeface="EB Garamond"/>
              </a:rPr>
              <a:t>LACS | October 24 | 5-7pm |</a:t>
            </a:r>
            <a:r>
              <a:rPr lang="en" sz="1400" i="1"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" sz="1200" b="1" i="1">
                <a:latin typeface="EB Garamond"/>
                <a:ea typeface="EB Garamond"/>
                <a:cs typeface="EB Garamond"/>
                <a:sym typeface="EB Garamond"/>
              </a:rPr>
              <a:t>20 RSVPs so far, final push this week</a:t>
            </a:r>
            <a:endParaRPr sz="12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</a:pPr>
            <a:r>
              <a:rPr lang="en" sz="1400">
                <a:latin typeface="EB Garamond"/>
                <a:ea typeface="EB Garamond"/>
                <a:cs typeface="EB Garamond"/>
                <a:sym typeface="EB Garamond"/>
              </a:rPr>
              <a:t>National Hispanic Fair @ AIC | October 31</a:t>
            </a:r>
            <a:endParaRPr sz="14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EB Garamond"/>
                <a:ea typeface="EB Garamond"/>
                <a:cs typeface="EB Garamond"/>
                <a:sym typeface="EB Garamond"/>
              </a:rPr>
              <a:t>College Rep Visits</a:t>
            </a:r>
            <a:endParaRPr sz="1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</a:pPr>
            <a:r>
              <a:rPr lang="en" sz="1400">
                <a:latin typeface="EB Garamond"/>
                <a:ea typeface="EB Garamond"/>
                <a:cs typeface="EB Garamond"/>
                <a:sym typeface="EB Garamond"/>
              </a:rPr>
              <a:t>U.S. Air Force ROTC | Oct 2 | {10}</a:t>
            </a:r>
            <a:endParaRPr sz="14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</a:pPr>
            <a:r>
              <a:rPr lang="en" sz="1400">
                <a:latin typeface="EB Garamond"/>
                <a:ea typeface="EB Garamond"/>
                <a:cs typeface="EB Garamond"/>
                <a:sym typeface="EB Garamond"/>
              </a:rPr>
              <a:t>Hampshire College | October 3 {12}</a:t>
            </a:r>
            <a:endParaRPr sz="14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</a:pPr>
            <a:r>
              <a:rPr lang="en" sz="1400">
                <a:latin typeface="EB Garamond"/>
                <a:ea typeface="EB Garamond"/>
                <a:cs typeface="EB Garamond"/>
                <a:sym typeface="EB Garamond"/>
              </a:rPr>
              <a:t>Western New England | October 16*</a:t>
            </a:r>
            <a:endParaRPr sz="14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</a:pPr>
            <a:r>
              <a:rPr lang="en" sz="1400">
                <a:latin typeface="EB Garamond"/>
                <a:ea typeface="EB Garamond"/>
                <a:cs typeface="EB Garamond"/>
                <a:sym typeface="EB Garamond"/>
              </a:rPr>
              <a:t>STCC | October 23</a:t>
            </a:r>
            <a:endParaRPr sz="14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</a:pPr>
            <a:r>
              <a:rPr lang="en" sz="1400">
                <a:latin typeface="EB Garamond"/>
                <a:ea typeface="EB Garamond"/>
                <a:cs typeface="EB Garamond"/>
                <a:sym typeface="EB Garamond"/>
              </a:rPr>
              <a:t>Worcester State | Oct 26</a:t>
            </a:r>
            <a:endParaRPr sz="14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</a:pPr>
            <a:r>
              <a:rPr lang="en" sz="1400">
                <a:latin typeface="EB Garamond"/>
                <a:ea typeface="EB Garamond"/>
                <a:cs typeface="EB Garamond"/>
                <a:sym typeface="EB Garamond"/>
              </a:rPr>
              <a:t>Bay Path University | Nov 1</a:t>
            </a:r>
            <a:endParaRPr sz="14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EB Garamond"/>
                <a:ea typeface="EB Garamond"/>
                <a:cs typeface="EB Garamond"/>
                <a:sym typeface="EB Garamond"/>
              </a:rPr>
              <a:t>College Field Trips</a:t>
            </a:r>
            <a:endParaRPr sz="1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</a:pPr>
            <a:r>
              <a:rPr lang="en" sz="1400">
                <a:latin typeface="EB Garamond"/>
                <a:ea typeface="EB Garamond"/>
                <a:cs typeface="EB Garamond"/>
                <a:sym typeface="EB Garamond"/>
              </a:rPr>
              <a:t>Bay Path | Women’s Leadership Conference | September 30</a:t>
            </a:r>
            <a:endParaRPr sz="14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Char char="●"/>
            </a:pPr>
            <a:r>
              <a:rPr lang="en" sz="1500">
                <a:latin typeface="EB Garamond"/>
                <a:ea typeface="EB Garamond"/>
                <a:cs typeface="EB Garamond"/>
                <a:sym typeface="EB Garamond"/>
              </a:rPr>
              <a:t>Westfield State University | November 9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Char char="●"/>
            </a:pPr>
            <a:r>
              <a:rPr lang="en" sz="1500" i="1">
                <a:latin typeface="EB Garamond"/>
                <a:ea typeface="EB Garamond"/>
                <a:cs typeface="EB Garamond"/>
                <a:sym typeface="EB Garamond"/>
              </a:rPr>
              <a:t>More to come!</a:t>
            </a:r>
            <a:endParaRPr sz="1500" i="1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719" y="175031"/>
            <a:ext cx="30861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4600" y="2529806"/>
            <a:ext cx="1928813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9538" y="2578725"/>
            <a:ext cx="1750391" cy="233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9650" y="1998572"/>
            <a:ext cx="2143130" cy="1607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1339</Words>
  <Application>Microsoft Office PowerPoint</Application>
  <PresentationFormat>On-screen Show (16:9)</PresentationFormat>
  <Paragraphs>278</Paragraphs>
  <Slides>27</Slides>
  <Notes>27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Calibri</vt:lpstr>
      <vt:lpstr>EB Garamond</vt:lpstr>
      <vt:lpstr>Fira Sans</vt:lpstr>
      <vt:lpstr>Oswald</vt:lpstr>
      <vt:lpstr>Fira Sans Light</vt:lpstr>
      <vt:lpstr>Helvetica Neue</vt:lpstr>
      <vt:lpstr>Cambria</vt:lpstr>
      <vt:lpstr>Arial</vt:lpstr>
      <vt:lpstr>Raleway</vt:lpstr>
      <vt:lpstr>Simple Light</vt:lpstr>
      <vt:lpstr>School Update </vt:lpstr>
      <vt:lpstr>PowerPoint Presentation</vt:lpstr>
      <vt:lpstr>Core Values</vt:lpstr>
      <vt:lpstr>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School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FYIs &amp; Approvals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Update </dc:title>
  <cp:lastModifiedBy>Nick Barker</cp:lastModifiedBy>
  <cp:revision>1</cp:revision>
  <dcterms:modified xsi:type="dcterms:W3CDTF">2023-10-18T20:31:25Z</dcterms:modified>
</cp:coreProperties>
</file>