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mbria" panose="02040503050406030204" pitchFamily="18" charset="0"/>
      <p:regular r:id="rId51"/>
      <p:bold r:id="rId52"/>
      <p:italic r:id="rId53"/>
      <p:boldItalic r:id="rId54"/>
    </p:embeddedFont>
    <p:embeddedFont>
      <p:font typeface="EB Garamond" panose="00000500000000000000" pitchFamily="2" charset="0"/>
      <p:regular r:id="rId55"/>
      <p:bold r:id="rId56"/>
      <p:italic r:id="rId57"/>
      <p:boldItalic r:id="rId58"/>
    </p:embeddedFont>
    <p:embeddedFont>
      <p:font typeface="Fira Sans" panose="020B0503050000020004" pitchFamily="34" charset="0"/>
      <p:regular r:id="rId59"/>
      <p:bold r:id="rId60"/>
      <p:italic r:id="rId61"/>
      <p:boldItalic r:id="rId62"/>
    </p:embeddedFont>
    <p:embeddedFont>
      <p:font typeface="Fira Sans Light" panose="020B0403050000020004" pitchFamily="34" charset="0"/>
      <p:regular r:id="rId63"/>
      <p:bold r:id="rId64"/>
      <p:italic r:id="rId65"/>
      <p:boldItalic r:id="rId66"/>
    </p:embeddedFont>
    <p:embeddedFont>
      <p:font typeface="Helvetica Neue" panose="020B0604020202020204" charset="0"/>
      <p:regular r:id="rId67"/>
      <p:bold r:id="rId68"/>
      <p:italic r:id="rId69"/>
      <p:boldItalic r:id="rId70"/>
    </p:embeddedFont>
    <p:embeddedFont>
      <p:font typeface="Oswald" panose="00000500000000000000" pitchFamily="2" charset="0"/>
      <p:regular r:id="rId71"/>
      <p:bold r:id="rId72"/>
    </p:embeddedFont>
    <p:embeddedFont>
      <p:font typeface="Raleway" pitchFamily="2" charset="0"/>
      <p:regular r:id="rId73"/>
      <p:bold r:id="rId74"/>
      <p:italic r:id="rId75"/>
      <p:boldItalic r:id="rId7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3549EA-2FA9-4ED2-820F-AD7FB507F0A8}">
  <a:tblStyle styleId="{003549EA-2FA9-4ED2-820F-AD7FB507F0A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37BBC8-78A7-43C0-8651-304A971D5A1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7" d="100"/>
          <a:sy n="127" d="100"/>
        </p:scale>
        <p:origin x="108" y="1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68" Type="http://schemas.openxmlformats.org/officeDocument/2006/relationships/font" Target="fonts/font22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font" Target="fonts/font20.fntdata"/><Relationship Id="rId74" Type="http://schemas.openxmlformats.org/officeDocument/2006/relationships/font" Target="fonts/font28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font" Target="fonts/font23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72" Type="http://schemas.openxmlformats.org/officeDocument/2006/relationships/font" Target="fonts/font26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font" Target="fonts/font24.fntdata"/><Relationship Id="rId75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73" Type="http://schemas.openxmlformats.org/officeDocument/2006/relationships/font" Target="fonts/font27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6" Type="http://schemas.openxmlformats.org/officeDocument/2006/relationships/font" Target="fonts/font30.fntdata"/><Relationship Id="rId7" Type="http://schemas.openxmlformats.org/officeDocument/2006/relationships/slide" Target="slides/slide6.xml"/><Relationship Id="rId71" Type="http://schemas.openxmlformats.org/officeDocument/2006/relationships/font" Target="fonts/font2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64f0387f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64f0387fc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81ab27b939_1_10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81ab27b939_1_10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281ab27b939_1_10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81ab27b939_1_1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81ab27b939_1_10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281ab27b939_1_10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81ab27b939_1_10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81ab27b939_1_10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281ab27b939_1_10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81ab27b939_1_1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81ab27b939_1_10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281ab27b939_1_10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81ab27b939_1_1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81ab27b939_1_1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g281ab27b939_1_11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67ee720658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3122" y="1143000"/>
            <a:ext cx="5431800" cy="3085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g167ee720658_0_28:notes"/>
          <p:cNvSpPr txBox="1">
            <a:spLocks noGrp="1"/>
          </p:cNvSpPr>
          <p:nvPr>
            <p:ph type="body" idx="1"/>
          </p:nvPr>
        </p:nvSpPr>
        <p:spPr>
          <a:xfrm>
            <a:off x="686423" y="4400239"/>
            <a:ext cx="54849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1" name="Google Shape;241;g167ee720658_0_28:notes"/>
          <p:cNvSpPr txBox="1">
            <a:spLocks noGrp="1"/>
          </p:cNvSpPr>
          <p:nvPr>
            <p:ph type="sldNum" idx="12"/>
          </p:nvPr>
        </p:nvSpPr>
        <p:spPr>
          <a:xfrm>
            <a:off x="3884033" y="8684928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/>
              <a:t>15</a:t>
            </a:fld>
            <a:endParaRPr sz="14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2cbb382197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47" name="Google Shape;247;g22cbb38219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2cbb382197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2cbb382197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81ab27b939_1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70" name="Google Shape;270;g281ab27b939_1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81ab27b939_1_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3122" y="1143000"/>
            <a:ext cx="5431800" cy="3085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g281ab27b939_1_490:notes"/>
          <p:cNvSpPr txBox="1">
            <a:spLocks noGrp="1"/>
          </p:cNvSpPr>
          <p:nvPr>
            <p:ph type="body" idx="1"/>
          </p:nvPr>
        </p:nvSpPr>
        <p:spPr>
          <a:xfrm>
            <a:off x="686423" y="4400239"/>
            <a:ext cx="54849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" name="Google Shape;281;g281ab27b939_1_490:notes"/>
          <p:cNvSpPr txBox="1">
            <a:spLocks noGrp="1"/>
          </p:cNvSpPr>
          <p:nvPr>
            <p:ph type="sldNum" idx="12"/>
          </p:nvPr>
        </p:nvSpPr>
        <p:spPr>
          <a:xfrm>
            <a:off x="3884033" y="8684928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/>
              <a:t>19</a:t>
            </a:fld>
            <a:endParaRPr sz="1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490284bc5d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2" name="Google Shape;92;g1490284bc5d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81ab27b939_1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81ab27b939_1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81ab27b939_1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97" name="Google Shape;297;g281ab27b939_1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81ab27b939_1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06" name="Google Shape;306;g281ab27b939_1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81ab27b939_1_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14" name="Google Shape;314;g281ab27b939_1_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81ab27b939_1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2" name="Google Shape;322;g281ab27b939_1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81ab27b939_1_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30" name="Google Shape;330;g281ab27b939_1_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81ab27b939_1_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39" name="Google Shape;339;g281ab27b939_1_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81ab27b939_1_6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47" name="Google Shape;347;g281ab27b939_1_6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81ab27b939_1_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55" name="Google Shape;355;g281ab27b939_1_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81ab27b939_1_8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63" name="Google Shape;363;g281ab27b939_1_8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64f0387fc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64f0387fc5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81ab27b939_1_8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71" name="Google Shape;371;g281ab27b939_1_8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81ab27b939_1_8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79" name="Google Shape;379;g281ab27b939_1_8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81ab27b939_1_1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87" name="Google Shape;387;g281ab27b939_1_1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81ab27b939_1_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281ab27b939_1_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81ab27b939_1_8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281ab27b939_1_8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81ab27b939_1_9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281ab27b939_1_9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81ab27b939_1_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281ab27b939_1_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81ab27b939_1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81ab27b939_1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45161cedb4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245161cedb4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45161cedb4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245161cedb4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81ab27b939_1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3122" y="1143000"/>
            <a:ext cx="5431800" cy="3085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g281ab27b939_1_101:notes"/>
          <p:cNvSpPr txBox="1">
            <a:spLocks noGrp="1"/>
          </p:cNvSpPr>
          <p:nvPr>
            <p:ph type="body" idx="1"/>
          </p:nvPr>
        </p:nvSpPr>
        <p:spPr>
          <a:xfrm>
            <a:off x="686423" y="4400239"/>
            <a:ext cx="54849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" name="Google Shape;108;g281ab27b939_1_101:notes"/>
          <p:cNvSpPr txBox="1">
            <a:spLocks noGrp="1"/>
          </p:cNvSpPr>
          <p:nvPr>
            <p:ph type="sldNum" idx="12"/>
          </p:nvPr>
        </p:nvSpPr>
        <p:spPr>
          <a:xfrm>
            <a:off x="3884033" y="8684928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/>
              <a:t>4</a:t>
            </a:fld>
            <a:endParaRPr sz="14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45161cedb4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245161cedb4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67ee720658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3122" y="1143000"/>
            <a:ext cx="5431800" cy="3085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g167ee720658_0_54:notes"/>
          <p:cNvSpPr txBox="1">
            <a:spLocks noGrp="1"/>
          </p:cNvSpPr>
          <p:nvPr>
            <p:ph type="body" idx="1"/>
          </p:nvPr>
        </p:nvSpPr>
        <p:spPr>
          <a:xfrm>
            <a:off x="686423" y="4400239"/>
            <a:ext cx="54849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t" anchorCtr="0">
            <a:noAutofit/>
          </a:bodyPr>
          <a:lstStyle/>
          <a:p>
            <a:pPr marL="4445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460" name="Google Shape;460;g167ee720658_0_54:notes"/>
          <p:cNvSpPr txBox="1">
            <a:spLocks noGrp="1"/>
          </p:cNvSpPr>
          <p:nvPr>
            <p:ph type="sldNum" idx="12"/>
          </p:nvPr>
        </p:nvSpPr>
        <p:spPr>
          <a:xfrm>
            <a:off x="3884033" y="8684928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41</a:t>
            </a:fld>
            <a:endParaRPr sz="14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45161cedb4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245161cedb4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7531a21886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76" name="Google Shape;476;g27531a21886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27531a2188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27531a2188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81ab27b93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4" name="Google Shape;114;g281ab27b93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81ab27b939_1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2" name="Google Shape;132;g281ab27b939_1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81ab27b939_1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6" name="Google Shape;146;g281ab27b939_1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81ab27b939_1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81ab27b939_1_2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g281ab27b939_1_2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81ab27b939_1_10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67" name="Google Shape;167;g281ab27b939_1_10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Пользовательский макет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2" orient="horz" pos="3240">
          <p15:clr>
            <a:srgbClr val="FBAE40"/>
          </p15:clr>
        </p15:guide>
        <p15:guide id="3" pos="10863">
          <p15:clr>
            <a:srgbClr val="FBAE40"/>
          </p15:clr>
        </p15:guide>
        <p15:guide id="4" pos="6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Пользовательский макет">
  <p:cSld name="7_Пользовательский макет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>
            <a:spLocks noGrp="1"/>
          </p:cNvSpPr>
          <p:nvPr>
            <p:ph type="pic" idx="2"/>
          </p:nvPr>
        </p:nvSpPr>
        <p:spPr>
          <a:xfrm>
            <a:off x="839507" y="538861"/>
            <a:ext cx="1236300" cy="1235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marR="0" lvl="1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marR="0" lvl="2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marR="0" lvl="3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marR="0" lvl="4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marR="0" lvl="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marR="0" lvl="6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marR="0" lvl="7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marR="0" lvl="8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>
            <a:endParaRPr/>
          </a:p>
        </p:txBody>
      </p:sp>
      <p:sp>
        <p:nvSpPr>
          <p:cNvPr id="54" name="Google Shape;54;p14"/>
          <p:cNvSpPr>
            <a:spLocks noGrp="1"/>
          </p:cNvSpPr>
          <p:nvPr>
            <p:ph type="pic" idx="3"/>
          </p:nvPr>
        </p:nvSpPr>
        <p:spPr>
          <a:xfrm>
            <a:off x="839506" y="1965526"/>
            <a:ext cx="1236300" cy="1235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marR="0" lvl="1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marR="0" lvl="2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marR="0" lvl="3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marR="0" lvl="4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marR="0" lvl="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marR="0" lvl="6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marR="0" lvl="7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marR="0" lvl="8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>
            <a:spLocks noGrp="1"/>
          </p:cNvSpPr>
          <p:nvPr>
            <p:ph type="pic" idx="4"/>
          </p:nvPr>
        </p:nvSpPr>
        <p:spPr>
          <a:xfrm>
            <a:off x="839507" y="3392193"/>
            <a:ext cx="1236300" cy="1235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marR="0" lvl="1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marR="0" lvl="2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marR="0" lvl="3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marR="0" lvl="4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marR="0" lvl="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marR="0" lvl="6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marR="0" lvl="7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marR="0" lvl="8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>
            <a:spLocks noGrp="1"/>
          </p:cNvSpPr>
          <p:nvPr>
            <p:ph type="pic" idx="5"/>
          </p:nvPr>
        </p:nvSpPr>
        <p:spPr>
          <a:xfrm>
            <a:off x="4580573" y="527269"/>
            <a:ext cx="1236300" cy="1235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marR="0" lvl="1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marR="0" lvl="2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marR="0" lvl="3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marR="0" lvl="4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marR="0" lvl="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marR="0" lvl="6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marR="0" lvl="7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marR="0" lvl="8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>
            <a:spLocks noGrp="1"/>
          </p:cNvSpPr>
          <p:nvPr>
            <p:ph type="pic" idx="6"/>
          </p:nvPr>
        </p:nvSpPr>
        <p:spPr>
          <a:xfrm>
            <a:off x="4580573" y="1953935"/>
            <a:ext cx="1236300" cy="1235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marR="0" lvl="1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marR="0" lvl="2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marR="0" lvl="3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marR="0" lvl="4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marR="0" lvl="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marR="0" lvl="6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marR="0" lvl="7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marR="0" lvl="8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>
            <a:spLocks noGrp="1"/>
          </p:cNvSpPr>
          <p:nvPr>
            <p:ph type="pic" idx="7"/>
          </p:nvPr>
        </p:nvSpPr>
        <p:spPr>
          <a:xfrm>
            <a:off x="4580573" y="3380601"/>
            <a:ext cx="1236300" cy="1235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marR="0" lvl="1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marR="0" lvl="2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marR="0" lvl="3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marR="0" lvl="4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marR="0" lvl="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marR="0" lvl="6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marR="0" lvl="7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marR="0" lvl="8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320">
          <p15:clr>
            <a:srgbClr val="FBAE40"/>
          </p15:clr>
        </p15:guide>
        <p15:guide id="2" orient="horz" pos="3240">
          <p15:clr>
            <a:srgbClr val="FBAE40"/>
          </p15:clr>
        </p15:guide>
        <p15:guide id="3" pos="8147">
          <p15:clr>
            <a:srgbClr val="FBAE40"/>
          </p15:clr>
        </p15:guide>
        <p15:guide id="4" pos="49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Column">
  <p:cSld name="Single Colum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/>
        </p:nvSpPr>
        <p:spPr>
          <a:xfrm>
            <a:off x="6756400" y="46910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br>
              <a:rPr lang="en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</a:br>
            <a:fld id="{00000000-1234-1234-1234-123412341234}" type="slidenum">
              <a:rPr lang="en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" name="Google Shape;61;p15"/>
          <p:cNvCxnSpPr/>
          <p:nvPr/>
        </p:nvCxnSpPr>
        <p:spPr>
          <a:xfrm>
            <a:off x="447524" y="555085"/>
            <a:ext cx="8249100" cy="0"/>
          </a:xfrm>
          <a:prstGeom prst="straightConnector1">
            <a:avLst/>
          </a:prstGeom>
          <a:noFill/>
          <a:ln w="12700" cap="flat" cmpd="sng">
            <a:solidFill>
              <a:srgbClr val="25569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p15"/>
          <p:cNvCxnSpPr/>
          <p:nvPr/>
        </p:nvCxnSpPr>
        <p:spPr>
          <a:xfrm>
            <a:off x="447524" y="148967"/>
            <a:ext cx="8249100" cy="0"/>
          </a:xfrm>
          <a:prstGeom prst="straightConnector1">
            <a:avLst/>
          </a:prstGeom>
          <a:noFill/>
          <a:ln w="44450" cap="flat" cmpd="sng">
            <a:solidFill>
              <a:srgbClr val="25569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447524" y="148967"/>
            <a:ext cx="82491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347663" y="679847"/>
            <a:ext cx="8348700" cy="38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/>
          <p:nvPr/>
        </p:nvSpPr>
        <p:spPr>
          <a:xfrm>
            <a:off x="3505200" y="468471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74625"/>
            <a:ext cx="1737771" cy="86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" name="Google Shape;7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6759" y="3829421"/>
            <a:ext cx="1751227" cy="1211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4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GdGJGI4IYizFUWEpR7mSQp9Rwj9N2mT3PPbaaUGFe9Y/edit#gid=1594803582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857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8"/>
          <p:cNvSpPr txBox="1">
            <a:spLocks noGrp="1"/>
          </p:cNvSpPr>
          <p:nvPr>
            <p:ph type="ctrTitle"/>
          </p:nvPr>
        </p:nvSpPr>
        <p:spPr>
          <a:xfrm>
            <a:off x="4825175" y="600150"/>
            <a:ext cx="4260000" cy="13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rgbClr val="CC0000"/>
                </a:solidFill>
                <a:latin typeface="Oswald"/>
                <a:ea typeface="Oswald"/>
                <a:cs typeface="Oswald"/>
                <a:sym typeface="Oswald"/>
              </a:rPr>
              <a:t>School Update</a:t>
            </a:r>
            <a:endParaRPr sz="3300" b="1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 i="1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8949" y="2428875"/>
            <a:ext cx="1981201" cy="2336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7" y="75073"/>
            <a:ext cx="580668" cy="684769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7"/>
          <p:cNvSpPr txBox="1"/>
          <p:nvPr/>
        </p:nvSpPr>
        <p:spPr>
          <a:xfrm>
            <a:off x="912244" y="175022"/>
            <a:ext cx="8114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SUMMER HIGHLIGHTS											</a:t>
            </a:r>
            <a:endParaRPr sz="2300" i="1">
              <a:solidFill>
                <a:srgbClr val="98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4" name="Google Shape;184;p27"/>
          <p:cNvSpPr txBox="1"/>
          <p:nvPr/>
        </p:nvSpPr>
        <p:spPr>
          <a:xfrm>
            <a:off x="622200" y="1167038"/>
            <a:ext cx="8055000" cy="3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7"/>
          <p:cNvSpPr txBox="1"/>
          <p:nvPr/>
        </p:nvSpPr>
        <p:spPr>
          <a:xfrm>
            <a:off x="202575" y="607125"/>
            <a:ext cx="8581200" cy="42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Summer Pre-College Programs</a:t>
            </a:r>
            <a:endParaRPr sz="1700" b="1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73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EB Garamond"/>
              <a:buChar char="●"/>
            </a:pPr>
            <a:r>
              <a:rPr lang="en" sz="2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24 </a:t>
            </a:r>
            <a:r>
              <a:rPr lang="en" sz="17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students participated in a pre-college program</a:t>
            </a:r>
            <a:endParaRPr sz="17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73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EB Garamond"/>
              <a:buChar char="-"/>
            </a:pPr>
            <a:r>
              <a:rPr lang="en" sz="17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Massenberg STEM Institute [UMass]</a:t>
            </a:r>
            <a:endParaRPr sz="17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73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EB Garamond"/>
              <a:buChar char="-"/>
            </a:pPr>
            <a:r>
              <a:rPr lang="en" sz="17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University Without Walls - various programs [UMass]</a:t>
            </a:r>
            <a:endParaRPr sz="17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73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EB Garamond"/>
              <a:buChar char="-"/>
            </a:pPr>
            <a:r>
              <a:rPr lang="en" sz="17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EXPLO 360 [Wellesley University]</a:t>
            </a:r>
            <a:endParaRPr sz="17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73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EB Garamond"/>
              <a:buChar char="-"/>
            </a:pPr>
            <a:r>
              <a:rPr lang="en" sz="17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STCC | Airbrushing &amp; Creating Mobile Apps</a:t>
            </a:r>
            <a:endParaRPr sz="17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73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EB Garamond"/>
              <a:buChar char="-"/>
            </a:pPr>
            <a:r>
              <a:rPr lang="en" sz="17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HCC | Cooking &amp; Soccer Clinic (LA Student | Joey Dejnak)</a:t>
            </a:r>
            <a:endParaRPr sz="17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S</a:t>
            </a:r>
            <a:r>
              <a:rPr lang="en" sz="1700" b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AT Math Summer Academy </a:t>
            </a:r>
            <a:endParaRPr sz="1700" b="1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73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EB Garamond"/>
              <a:buChar char="●"/>
            </a:pPr>
            <a:r>
              <a:rPr lang="en" sz="17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One-Week • August 14-18 </a:t>
            </a:r>
            <a:endParaRPr sz="17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73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EB Garamond"/>
              <a:buChar char="●"/>
            </a:pPr>
            <a:r>
              <a:rPr lang="en" sz="17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approx. 12 students</a:t>
            </a:r>
            <a:endParaRPr sz="17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73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EB Garamond"/>
              <a:buChar char="●"/>
            </a:pPr>
            <a:r>
              <a:rPr lang="en" sz="17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Khan Academy | Katherine Coursey</a:t>
            </a:r>
            <a:endParaRPr sz="17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EB Garamond"/>
              <a:buChar char="●"/>
            </a:pPr>
            <a:r>
              <a:rPr lang="en" sz="17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Incentives | Lunch | Learning </a:t>
            </a:r>
            <a:endParaRPr sz="1400"/>
          </a:p>
        </p:txBody>
      </p:sp>
      <p:pic>
        <p:nvPicPr>
          <p:cNvPr id="186" name="Google Shape;186;p27"/>
          <p:cNvPicPr preferRelativeResize="0"/>
          <p:nvPr/>
        </p:nvPicPr>
        <p:blipFill rotWithShape="1">
          <a:blip r:embed="rId4">
            <a:alphaModFix/>
          </a:blip>
          <a:srcRect t="14170" b="11247"/>
          <a:stretch/>
        </p:blipFill>
        <p:spPr>
          <a:xfrm>
            <a:off x="4037888" y="2970656"/>
            <a:ext cx="2444308" cy="191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7"/>
          <p:cNvPicPr preferRelativeResize="0"/>
          <p:nvPr/>
        </p:nvPicPr>
        <p:blipFill rotWithShape="1">
          <a:blip r:embed="rId5">
            <a:alphaModFix/>
          </a:blip>
          <a:srcRect t="25417"/>
          <a:stretch/>
        </p:blipFill>
        <p:spPr>
          <a:xfrm>
            <a:off x="6854869" y="2970657"/>
            <a:ext cx="1928813" cy="191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7"/>
          <p:cNvPicPr preferRelativeResize="0"/>
          <p:nvPr/>
        </p:nvPicPr>
        <p:blipFill rotWithShape="1">
          <a:blip r:embed="rId6">
            <a:alphaModFix/>
          </a:blip>
          <a:srcRect r="24998" b="46569"/>
          <a:stretch/>
        </p:blipFill>
        <p:spPr>
          <a:xfrm>
            <a:off x="7170113" y="278606"/>
            <a:ext cx="1543050" cy="244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7"/>
          <p:cNvPicPr preferRelativeResize="0"/>
          <p:nvPr/>
        </p:nvPicPr>
        <p:blipFill rotWithShape="1">
          <a:blip r:embed="rId7">
            <a:alphaModFix/>
          </a:blip>
          <a:srcRect r="8223"/>
          <a:stretch/>
        </p:blipFill>
        <p:spPr>
          <a:xfrm>
            <a:off x="4634625" y="219975"/>
            <a:ext cx="2098096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40675" y="1390594"/>
            <a:ext cx="2286000" cy="102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7" y="75073"/>
            <a:ext cx="580668" cy="684769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8"/>
          <p:cNvSpPr txBox="1"/>
          <p:nvPr/>
        </p:nvSpPr>
        <p:spPr>
          <a:xfrm>
            <a:off x="912244" y="175022"/>
            <a:ext cx="8114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‘23-’24 HIGHLIGHTS</a:t>
            </a:r>
            <a:endParaRPr sz="2300">
              <a:solidFill>
                <a:srgbClr val="98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8" name="Google Shape;198;p28"/>
          <p:cNvSpPr txBox="1"/>
          <p:nvPr/>
        </p:nvSpPr>
        <p:spPr>
          <a:xfrm>
            <a:off x="622200" y="1167038"/>
            <a:ext cx="8055000" cy="3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8"/>
          <p:cNvSpPr txBox="1"/>
          <p:nvPr/>
        </p:nvSpPr>
        <p:spPr>
          <a:xfrm>
            <a:off x="135338" y="659906"/>
            <a:ext cx="4867800" cy="42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B Garamond"/>
                <a:ea typeface="EB Garamond"/>
                <a:cs typeface="EB Garamond"/>
                <a:sym typeface="EB Garamond"/>
              </a:rPr>
              <a:t>2023-2024 Academic Year</a:t>
            </a:r>
            <a:endParaRPr sz="1500" b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34290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EB Garamond"/>
                <a:ea typeface="EB Garamond"/>
                <a:cs typeface="EB Garamond"/>
                <a:sym typeface="EB Garamond"/>
              </a:rPr>
              <a:t> First </a:t>
            </a:r>
            <a:r>
              <a:rPr lang="en" sz="1500" b="1">
                <a:latin typeface="EB Garamond"/>
                <a:ea typeface="EB Garamond"/>
                <a:cs typeface="EB Garamond"/>
                <a:sym typeface="EB Garamond"/>
              </a:rPr>
              <a:t>11th grade</a:t>
            </a:r>
            <a:r>
              <a:rPr lang="en" sz="1500">
                <a:latin typeface="EB Garamond"/>
                <a:ea typeface="EB Garamond"/>
                <a:cs typeface="EB Garamond"/>
                <a:sym typeface="EB Garamond"/>
              </a:rPr>
              <a:t> class | Class of 2025 | 68 students</a:t>
            </a:r>
            <a:endParaRPr sz="1500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EB Garamond"/>
                <a:ea typeface="EB Garamond"/>
                <a:cs typeface="EB Garamond"/>
                <a:sym typeface="EB Garamond"/>
              </a:rPr>
              <a:t> </a:t>
            </a:r>
            <a:r>
              <a:rPr lang="en" sz="1500" b="1">
                <a:latin typeface="EB Garamond"/>
                <a:ea typeface="EB Garamond"/>
                <a:cs typeface="EB Garamond"/>
                <a:sym typeface="EB Garamond"/>
              </a:rPr>
              <a:t>College &amp; Career Readiness </a:t>
            </a:r>
            <a:r>
              <a:rPr lang="en" sz="1500">
                <a:latin typeface="EB Garamond"/>
                <a:ea typeface="EB Garamond"/>
                <a:cs typeface="EB Garamond"/>
                <a:sym typeface="EB Garamond"/>
              </a:rPr>
              <a:t>| Intervention Block | </a:t>
            </a:r>
            <a:r>
              <a:rPr lang="en" sz="1500" b="1" i="1">
                <a:latin typeface="EB Garamond"/>
                <a:ea typeface="EB Garamond"/>
                <a:cs typeface="EB Garamond"/>
                <a:sym typeface="EB Garamond"/>
              </a:rPr>
              <a:t>Overgrad </a:t>
            </a:r>
            <a:endParaRPr sz="1500" b="1" i="1"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47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EB Garamond"/>
              <a:buChar char="●"/>
            </a:pPr>
            <a:r>
              <a:rPr lang="en" sz="1300">
                <a:latin typeface="EB Garamond"/>
                <a:ea typeface="EB Garamond"/>
                <a:cs typeface="EB Garamond"/>
                <a:sym typeface="EB Garamond"/>
              </a:rPr>
              <a:t>Setting Personal &amp; Academic Goals</a:t>
            </a:r>
            <a:endParaRPr sz="1300"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47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EB Garamond"/>
              <a:buChar char="●"/>
            </a:pPr>
            <a:r>
              <a:rPr lang="en" sz="1300">
                <a:latin typeface="EB Garamond"/>
                <a:ea typeface="EB Garamond"/>
                <a:cs typeface="EB Garamond"/>
                <a:sym typeface="EB Garamond"/>
              </a:rPr>
              <a:t>Exploration of post-secondary options</a:t>
            </a:r>
            <a:endParaRPr sz="1300"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47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EB Garamond"/>
              <a:buChar char="●"/>
            </a:pPr>
            <a:r>
              <a:rPr lang="en" sz="1300">
                <a:latin typeface="EB Garamond"/>
                <a:ea typeface="EB Garamond"/>
                <a:cs typeface="EB Garamond"/>
                <a:sym typeface="EB Garamond"/>
              </a:rPr>
              <a:t>The College &amp; Career Search Process</a:t>
            </a:r>
            <a:endParaRPr sz="1300"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47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EB Garamond"/>
              <a:buChar char="●"/>
            </a:pPr>
            <a:r>
              <a:rPr lang="en" sz="1300">
                <a:latin typeface="EB Garamond"/>
                <a:ea typeface="EB Garamond"/>
                <a:cs typeface="EB Garamond"/>
                <a:sym typeface="EB Garamond"/>
              </a:rPr>
              <a:t>The College Application Process</a:t>
            </a:r>
            <a:endParaRPr sz="1300"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47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EB Garamond"/>
              <a:buChar char="●"/>
            </a:pPr>
            <a:r>
              <a:rPr lang="en" sz="1300">
                <a:latin typeface="EB Garamond"/>
                <a:ea typeface="EB Garamond"/>
                <a:cs typeface="EB Garamond"/>
                <a:sym typeface="EB Garamond"/>
              </a:rPr>
              <a:t>The Financial Aid Process</a:t>
            </a:r>
            <a:endParaRPr sz="1300"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47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EB Garamond"/>
              <a:buChar char="●"/>
            </a:pPr>
            <a:r>
              <a:rPr lang="en" sz="1300">
                <a:latin typeface="EB Garamond"/>
                <a:ea typeface="EB Garamond"/>
                <a:cs typeface="EB Garamond"/>
                <a:sym typeface="EB Garamond"/>
              </a:rPr>
              <a:t>Summer program selection &amp; applications</a:t>
            </a:r>
            <a:endParaRPr sz="1300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B Garamond"/>
                <a:ea typeface="EB Garamond"/>
                <a:cs typeface="EB Garamond"/>
                <a:sym typeface="EB Garamond"/>
              </a:rPr>
              <a:t>SAT Prep Course </a:t>
            </a:r>
            <a:r>
              <a:rPr lang="en" sz="1500">
                <a:latin typeface="EB Garamond"/>
                <a:ea typeface="EB Garamond"/>
                <a:cs typeface="EB Garamond"/>
                <a:sym typeface="EB Garamond"/>
              </a:rPr>
              <a:t>(Math &amp; Reading/Writing) </a:t>
            </a:r>
            <a:endParaRPr sz="1500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i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5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00" name="Google Shape;200;p28"/>
          <p:cNvSpPr txBox="1"/>
          <p:nvPr/>
        </p:nvSpPr>
        <p:spPr>
          <a:xfrm>
            <a:off x="4092825" y="75075"/>
            <a:ext cx="4933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17145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500" b="1" i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  Upcoming Events</a:t>
            </a:r>
            <a:endParaRPr sz="1500" b="1" i="1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1714500" lvl="0" indent="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500" b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College Fairs</a:t>
            </a:r>
            <a:endParaRPr sz="1500" b="1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highlight>
                  <a:srgbClr val="FFFFFF"/>
                </a:highlight>
                <a:latin typeface="EB Garamond"/>
                <a:ea typeface="EB Garamond"/>
                <a:cs typeface="EB Garamond"/>
                <a:sym typeface="EB Garamond"/>
              </a:rPr>
              <a:t>Monday, September 18 | 6:00pm - 8:00pm </a:t>
            </a:r>
            <a:endParaRPr sz="1500">
              <a:solidFill>
                <a:schemeClr val="dk1"/>
              </a:solidFill>
              <a:highlight>
                <a:srgbClr val="FFFFFF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500">
                <a:solidFill>
                  <a:schemeClr val="dk1"/>
                </a:solidFill>
                <a:highlight>
                  <a:srgbClr val="FFFFFF"/>
                </a:highlight>
                <a:latin typeface="EB Garamond"/>
                <a:ea typeface="EB Garamond"/>
                <a:cs typeface="EB Garamond"/>
                <a:sym typeface="EB Garamond"/>
              </a:rPr>
              <a:t>@ </a:t>
            </a:r>
            <a:r>
              <a:rPr lang="en" sz="1500" b="1">
                <a:solidFill>
                  <a:schemeClr val="dk1"/>
                </a:solidFill>
                <a:highlight>
                  <a:srgbClr val="FFFFFF"/>
                </a:highlight>
                <a:latin typeface="EB Garamond"/>
                <a:ea typeface="EB Garamond"/>
                <a:cs typeface="EB Garamond"/>
                <a:sym typeface="EB Garamond"/>
              </a:rPr>
              <a:t>Western New England University </a:t>
            </a:r>
            <a:endParaRPr sz="1500" b="1">
              <a:solidFill>
                <a:schemeClr val="dk1"/>
              </a:solidFill>
              <a:highlight>
                <a:srgbClr val="FFFFFF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Tuesday, </a:t>
            </a:r>
            <a:r>
              <a:rPr lang="en" sz="1400" b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October 24</a:t>
            </a:r>
            <a:r>
              <a:rPr lang="en" sz="14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| 5:00pm - 7:00pm </a:t>
            </a:r>
            <a:endParaRPr sz="14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@ </a:t>
            </a:r>
            <a:r>
              <a:rPr lang="en" sz="1400" b="1">
                <a:solidFill>
                  <a:srgbClr val="CC0000"/>
                </a:solidFill>
                <a:latin typeface="EB Garamond"/>
                <a:ea typeface="EB Garamond"/>
                <a:cs typeface="EB Garamond"/>
                <a:sym typeface="EB Garamond"/>
              </a:rPr>
              <a:t>Libertas Academy Charter School</a:t>
            </a:r>
            <a:endParaRPr sz="1400" b="1">
              <a:solidFill>
                <a:srgbClr val="CC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Tuesday, </a:t>
            </a:r>
            <a:r>
              <a:rPr lang="en" sz="1400" b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October 31</a:t>
            </a:r>
            <a:r>
              <a:rPr lang="en" sz="14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| 9:00am - 12:00pm </a:t>
            </a:r>
            <a:endParaRPr sz="14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@ </a:t>
            </a:r>
            <a:r>
              <a:rPr lang="en" sz="1400" b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American International College (AIC)</a:t>
            </a:r>
            <a:endParaRPr sz="1400" b="1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1714500" lvl="0" indent="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Campus Tours</a:t>
            </a:r>
            <a:r>
              <a:rPr lang="en" sz="14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endParaRPr sz="14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1028700" lvl="0" indent="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In Progress |  1-2 fall visits | 1-2 spring </a:t>
            </a:r>
            <a:endParaRPr sz="14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01" name="Google Shape;20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4987" y="1264875"/>
            <a:ext cx="1475441" cy="1908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7" y="75073"/>
            <a:ext cx="580668" cy="68476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9"/>
          <p:cNvSpPr txBox="1"/>
          <p:nvPr/>
        </p:nvSpPr>
        <p:spPr>
          <a:xfrm>
            <a:off x="912244" y="175022"/>
            <a:ext cx="8114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‘23-’24 HIGHLIGHTS</a:t>
            </a:r>
            <a:endParaRPr sz="2300">
              <a:solidFill>
                <a:srgbClr val="98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9" name="Google Shape;209;p29"/>
          <p:cNvSpPr txBox="1"/>
          <p:nvPr/>
        </p:nvSpPr>
        <p:spPr>
          <a:xfrm>
            <a:off x="622200" y="1167038"/>
            <a:ext cx="8055000" cy="3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29"/>
          <p:cNvSpPr txBox="1"/>
          <p:nvPr/>
        </p:nvSpPr>
        <p:spPr>
          <a:xfrm>
            <a:off x="135338" y="659906"/>
            <a:ext cx="8891100" cy="42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1714500" lvl="0" indent="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EB Garamond"/>
                <a:ea typeface="EB Garamond"/>
                <a:cs typeface="EB Garamond"/>
                <a:sym typeface="EB Garamond"/>
              </a:rPr>
              <a:t>2023-2024 Academic Year</a:t>
            </a:r>
            <a:endParaRPr sz="1400" b="1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  College Rep Visits</a:t>
            </a:r>
            <a:r>
              <a:rPr lang="en" sz="14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|</a:t>
            </a:r>
            <a:r>
              <a:rPr lang="en" sz="1400" b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r>
              <a:rPr lang="en" sz="14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Visits from college admission reps throughout the academic year! </a:t>
            </a:r>
            <a:endParaRPr sz="14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54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B Garamond"/>
              <a:buChar char="●"/>
            </a:pPr>
            <a:r>
              <a:rPr lang="en" sz="14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College Reps will sign-up via Repvisits.com </a:t>
            </a:r>
            <a:endParaRPr sz="14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54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B Garamond"/>
              <a:buChar char="●"/>
            </a:pPr>
            <a:r>
              <a:rPr lang="en" sz="14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Student Ambassadors will greet Reps upon arrival</a:t>
            </a:r>
            <a:endParaRPr sz="14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54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B Garamond"/>
              <a:buChar char="●"/>
            </a:pPr>
            <a:r>
              <a:rPr lang="en" sz="14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Visits will be hosted in the College &amp; Career Readiness Suite (307)</a:t>
            </a:r>
            <a:endParaRPr sz="14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54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B Garamond"/>
              <a:buChar char="●"/>
            </a:pPr>
            <a:r>
              <a:rPr lang="en" sz="14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Students in 11th grade will be prioritized</a:t>
            </a:r>
            <a:endParaRPr sz="14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54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B Garamond"/>
              <a:buChar char="●"/>
            </a:pPr>
            <a:r>
              <a:rPr lang="en" sz="14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Students will learn about visits &amp; sign-up during CCR block</a:t>
            </a:r>
            <a:endParaRPr sz="14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54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B Garamond"/>
              <a:buChar char="●"/>
            </a:pPr>
            <a:r>
              <a:rPr lang="en" sz="14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We have an updated School Profile</a:t>
            </a:r>
            <a:endParaRPr sz="14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11" name="Google Shape;21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1301" y="659906"/>
            <a:ext cx="2520051" cy="418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9"/>
          <p:cNvPicPr preferRelativeResize="0"/>
          <p:nvPr/>
        </p:nvPicPr>
        <p:blipFill rotWithShape="1">
          <a:blip r:embed="rId5">
            <a:alphaModFix/>
          </a:blip>
          <a:srcRect b="12982"/>
          <a:stretch/>
        </p:blipFill>
        <p:spPr>
          <a:xfrm>
            <a:off x="3335241" y="2570053"/>
            <a:ext cx="2073281" cy="2573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9"/>
          <p:cNvPicPr preferRelativeResize="0"/>
          <p:nvPr/>
        </p:nvPicPr>
        <p:blipFill rotWithShape="1">
          <a:blip r:embed="rId6">
            <a:alphaModFix/>
          </a:blip>
          <a:srcRect t="3128" b="5937"/>
          <a:stretch/>
        </p:blipFill>
        <p:spPr>
          <a:xfrm>
            <a:off x="1268325" y="2640778"/>
            <a:ext cx="2066925" cy="2431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7" y="75073"/>
            <a:ext cx="580668" cy="68476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0"/>
          <p:cNvSpPr txBox="1"/>
          <p:nvPr/>
        </p:nvSpPr>
        <p:spPr>
          <a:xfrm>
            <a:off x="912244" y="175022"/>
            <a:ext cx="81141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COLLEGE &amp; CAREER READINESS - </a:t>
            </a:r>
            <a:endParaRPr sz="2300">
              <a:solidFill>
                <a:srgbClr val="98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GOALS</a:t>
            </a:r>
            <a:endParaRPr sz="2300">
              <a:solidFill>
                <a:srgbClr val="98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1" name="Google Shape;221;p30"/>
          <p:cNvSpPr txBox="1"/>
          <p:nvPr/>
        </p:nvSpPr>
        <p:spPr>
          <a:xfrm>
            <a:off x="622200" y="1167038"/>
            <a:ext cx="8055000" cy="3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30"/>
          <p:cNvSpPr txBox="1"/>
          <p:nvPr/>
        </p:nvSpPr>
        <p:spPr>
          <a:xfrm>
            <a:off x="-47944" y="471713"/>
            <a:ext cx="8694300" cy="4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34290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r>
              <a:rPr lang="en" sz="15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	</a:t>
            </a:r>
            <a:endParaRPr sz="15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    </a:t>
            </a:r>
            <a:endParaRPr sz="15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  Most Recent GPA Data (as of 9/12)</a:t>
            </a:r>
            <a:endParaRPr sz="15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   </a:t>
            </a:r>
            <a:endParaRPr sz="1500" i="1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	</a:t>
            </a:r>
            <a:r>
              <a:rPr lang="en" sz="15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	</a:t>
            </a:r>
            <a:endParaRPr sz="15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3429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graphicFrame>
        <p:nvGraphicFramePr>
          <p:cNvPr id="223" name="Google Shape;223;p30"/>
          <p:cNvGraphicFramePr/>
          <p:nvPr/>
        </p:nvGraphicFramePr>
        <p:xfrm>
          <a:off x="5694806" y="72541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{3537BBC8-78A7-43C0-8651-304A971D5A18}</a:tableStyleId>
              </a:tblPr>
              <a:tblGrid>
                <a:gridCol w="77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1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4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Goal 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Metric 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2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GPA 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50% @ 3.0+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75% @ 2.5+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90% @ 2.0+</a:t>
                      </a:r>
                      <a:endParaRPr sz="700">
                        <a:highlight>
                          <a:srgbClr val="FFFF00"/>
                        </a:highlight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2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SAT 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40% @ 500+ in EWR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35% @ 500+ in Math 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75% meet SAT growth goal 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2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Summer Program 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75% of 3.5 11th graders attend pre-college 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75 % of 3.8 10th graders attend pre-college 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75% of 4.0 9th graders attend a pre-college 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PSAT 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35% @ 500+ in EWR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30% @ 500+ in Math 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Essay </a:t>
                      </a:r>
                      <a:endParaRPr sz="7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90% of Juniors have a 1st draft by June 1 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LOR </a:t>
                      </a:r>
                      <a:endParaRPr sz="7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100% of Juniors w/ 3.5+ have 1 LOR by June 1 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SSR </a:t>
                      </a:r>
                      <a:endParaRPr sz="7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50% of Juniors have SSR written by Aug 1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8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FAFSA </a:t>
                      </a:r>
                      <a:endParaRPr sz="7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100% of Juniors have all financial aid docs in by May 1*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College List</a:t>
                      </a:r>
                      <a:endParaRPr sz="7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100% of Juniors have a 1st draft college list by June 1</a:t>
                      </a:r>
                      <a:endParaRPr sz="7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47625" marR="47625" marT="47625" marB="47625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24" name="Google Shape;224;p30"/>
          <p:cNvSpPr/>
          <p:nvPr/>
        </p:nvSpPr>
        <p:spPr>
          <a:xfrm>
            <a:off x="3034575" y="948919"/>
            <a:ext cx="2270100" cy="438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highlight>
                <a:srgbClr val="FFFF00"/>
              </a:highlight>
            </a:endParaRPr>
          </a:p>
        </p:txBody>
      </p:sp>
      <p:pic>
        <p:nvPicPr>
          <p:cNvPr id="225" name="Google Shape;225;p30"/>
          <p:cNvPicPr preferRelativeResize="0"/>
          <p:nvPr/>
        </p:nvPicPr>
        <p:blipFill rotWithShape="1">
          <a:blip r:embed="rId4">
            <a:alphaModFix/>
          </a:blip>
          <a:srcRect r="21887"/>
          <a:stretch/>
        </p:blipFill>
        <p:spPr>
          <a:xfrm>
            <a:off x="135338" y="1878206"/>
            <a:ext cx="5356800" cy="83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0"/>
          <p:cNvPicPr preferRelativeResize="0"/>
          <p:nvPr/>
        </p:nvPicPr>
        <p:blipFill rotWithShape="1">
          <a:blip r:embed="rId4">
            <a:alphaModFix/>
          </a:blip>
          <a:srcRect l="78110"/>
          <a:stretch/>
        </p:blipFill>
        <p:spPr>
          <a:xfrm>
            <a:off x="2405588" y="2904056"/>
            <a:ext cx="1501200" cy="819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0"/>
          <p:cNvPicPr preferRelativeResize="0"/>
          <p:nvPr/>
        </p:nvPicPr>
        <p:blipFill rotWithShape="1">
          <a:blip r:embed="rId4">
            <a:alphaModFix/>
          </a:blip>
          <a:srcRect r="66895"/>
          <a:stretch/>
        </p:blipFill>
        <p:spPr>
          <a:xfrm>
            <a:off x="135338" y="2898038"/>
            <a:ext cx="2270248" cy="83115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0"/>
          <p:cNvSpPr txBox="1"/>
          <p:nvPr/>
        </p:nvSpPr>
        <p:spPr>
          <a:xfrm>
            <a:off x="171131" y="3959138"/>
            <a:ext cx="5053500" cy="5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3429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EB Garamond"/>
                <a:ea typeface="EB Garamond"/>
                <a:cs typeface="EB Garamond"/>
                <a:sym typeface="EB Garamond"/>
              </a:rPr>
              <a:t>Advisory | Intervention | Office Hours | CST  </a:t>
            </a:r>
            <a:endParaRPr sz="15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7" y="75073"/>
            <a:ext cx="580668" cy="684769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1"/>
          <p:cNvSpPr txBox="1"/>
          <p:nvPr/>
        </p:nvSpPr>
        <p:spPr>
          <a:xfrm>
            <a:off x="912244" y="175022"/>
            <a:ext cx="8114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WHAT MUST BE IN NEXT MONTH</a:t>
            </a:r>
            <a:endParaRPr sz="2300">
              <a:solidFill>
                <a:srgbClr val="98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6" name="Google Shape;236;p31"/>
          <p:cNvSpPr txBox="1"/>
          <p:nvPr/>
        </p:nvSpPr>
        <p:spPr>
          <a:xfrm>
            <a:off x="622200" y="1167038"/>
            <a:ext cx="8055000" cy="3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31"/>
          <p:cNvSpPr txBox="1"/>
          <p:nvPr/>
        </p:nvSpPr>
        <p:spPr>
          <a:xfrm>
            <a:off x="575400" y="659906"/>
            <a:ext cx="8148600" cy="4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6858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79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Char char="●"/>
            </a:pPr>
            <a:r>
              <a:rPr lang="en" sz="1800">
                <a:latin typeface="EB Garamond"/>
                <a:ea typeface="EB Garamond"/>
                <a:cs typeface="EB Garamond"/>
                <a:sym typeface="EB Garamond"/>
              </a:rPr>
              <a:t>Summer Program Debrief Data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79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Char char="●"/>
            </a:pPr>
            <a:r>
              <a:rPr lang="en" sz="1800">
                <a:latin typeface="EB Garamond"/>
                <a:ea typeface="EB Garamond"/>
                <a:cs typeface="EB Garamond"/>
                <a:sym typeface="EB Garamond"/>
              </a:rPr>
              <a:t>2024 Summer Program selection process [Progress Report]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79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Char char="●"/>
            </a:pPr>
            <a:r>
              <a:rPr lang="en" sz="1800">
                <a:latin typeface="EB Garamond"/>
                <a:ea typeface="EB Garamond"/>
                <a:cs typeface="EB Garamond"/>
                <a:sym typeface="EB Garamond"/>
              </a:rPr>
              <a:t>At least </a:t>
            </a:r>
            <a:r>
              <a:rPr lang="en" sz="1800" u="sng">
                <a:latin typeface="EB Garamond"/>
                <a:ea typeface="EB Garamond"/>
                <a:cs typeface="EB Garamond"/>
                <a:sym typeface="EB Garamond"/>
              </a:rPr>
              <a:t>one</a:t>
            </a:r>
            <a:r>
              <a:rPr lang="en" sz="1800">
                <a:latin typeface="EB Garamond"/>
                <a:ea typeface="EB Garamond"/>
                <a:cs typeface="EB Garamond"/>
                <a:sym typeface="EB Garamond"/>
              </a:rPr>
              <a:t> scheduled college campus visit | Field Trip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79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Char char="●"/>
            </a:pPr>
            <a:r>
              <a:rPr lang="en" sz="1800">
                <a:latin typeface="EB Garamond"/>
                <a:ea typeface="EB Garamond"/>
                <a:cs typeface="EB Garamond"/>
                <a:sym typeface="EB Garamond"/>
              </a:rPr>
              <a:t>College Rep Visit data [Update]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79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Char char="●"/>
            </a:pPr>
            <a:r>
              <a:rPr lang="en" sz="1800">
                <a:latin typeface="EB Garamond"/>
                <a:ea typeface="EB Garamond"/>
                <a:cs typeface="EB Garamond"/>
                <a:sym typeface="EB Garamond"/>
              </a:rPr>
              <a:t>GPA Data [Progress Report]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 marL="342900" lvl="0" indent="-279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Char char="●"/>
            </a:pPr>
            <a:r>
              <a:rPr lang="en" sz="1800">
                <a:latin typeface="EB Garamond"/>
                <a:ea typeface="EB Garamond"/>
                <a:cs typeface="EB Garamond"/>
                <a:sym typeface="EB Garamond"/>
              </a:rPr>
              <a:t>Update on LACS College Fair | Oct 24 | 5:00pm - 7:00pm | Pride Cafe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2"/>
          <p:cNvSpPr txBox="1">
            <a:spLocks noGrp="1"/>
          </p:cNvSpPr>
          <p:nvPr>
            <p:ph type="title"/>
          </p:nvPr>
        </p:nvSpPr>
        <p:spPr>
          <a:xfrm>
            <a:off x="671513" y="1825466"/>
            <a:ext cx="7886700" cy="994200"/>
          </a:xfrm>
          <a:prstGeom prst="rect">
            <a:avLst/>
          </a:prstGeom>
          <a:solidFill>
            <a:srgbClr val="C71D39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mbria"/>
              <a:buNone/>
            </a:pPr>
            <a:r>
              <a:rPr lang="en" sz="27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Key School Data</a:t>
            </a:r>
            <a:endParaRPr sz="24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4" name="Google Shape;244;p32"/>
          <p:cNvSpPr txBox="1"/>
          <p:nvPr/>
        </p:nvSpPr>
        <p:spPr>
          <a:xfrm>
            <a:off x="2288078" y="2459451"/>
            <a:ext cx="45762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9" name="Google Shape;249;p33"/>
          <p:cNvCxnSpPr/>
          <p:nvPr/>
        </p:nvCxnSpPr>
        <p:spPr>
          <a:xfrm flipH="1">
            <a:off x="911269" y="169340"/>
            <a:ext cx="2700" cy="7422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0" name="Google Shape;250;p33"/>
          <p:cNvSpPr/>
          <p:nvPr/>
        </p:nvSpPr>
        <p:spPr>
          <a:xfrm>
            <a:off x="1211306" y="175856"/>
            <a:ext cx="1744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51" name="Google Shape;25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94" y="58775"/>
            <a:ext cx="771975" cy="89872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3"/>
          <p:cNvSpPr/>
          <p:nvPr/>
        </p:nvSpPr>
        <p:spPr>
          <a:xfrm>
            <a:off x="1115302" y="336388"/>
            <a:ext cx="6375000" cy="3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000" b="1">
                <a:solidFill>
                  <a:srgbClr val="A61C00"/>
                </a:solidFill>
                <a:latin typeface="Oswald"/>
                <a:ea typeface="Oswald"/>
                <a:cs typeface="Oswald"/>
                <a:sym typeface="Oswald"/>
              </a:rPr>
              <a:t>Talent Progress</a:t>
            </a:r>
            <a:endParaRPr sz="2100" b="1">
              <a:solidFill>
                <a:srgbClr val="A61C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53" name="Google Shape;253;p33"/>
          <p:cNvSpPr txBox="1"/>
          <p:nvPr/>
        </p:nvSpPr>
        <p:spPr>
          <a:xfrm>
            <a:off x="-43600" y="957500"/>
            <a:ext cx="352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arenR"/>
            </a:pPr>
            <a:r>
              <a:rPr lang="en" sz="1200"/>
              <a:t>85% Retention Goal in both Academies</a:t>
            </a:r>
            <a:endParaRPr sz="1200"/>
          </a:p>
        </p:txBody>
      </p:sp>
      <p:sp>
        <p:nvSpPr>
          <p:cNvPr id="254" name="Google Shape;254;p33"/>
          <p:cNvSpPr/>
          <p:nvPr/>
        </p:nvSpPr>
        <p:spPr>
          <a:xfrm>
            <a:off x="5228775" y="1054575"/>
            <a:ext cx="3915300" cy="1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7th Grade History </a:t>
            </a:r>
            <a:endParaRPr sz="21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100">
                <a:solidFill>
                  <a:schemeClr val="dk1"/>
                </a:solidFill>
                <a:highlight>
                  <a:srgbClr val="00FF00"/>
                </a:highlight>
                <a:latin typeface="Oswald"/>
                <a:ea typeface="Oswald"/>
                <a:cs typeface="Oswald"/>
                <a:sym typeface="Oswald"/>
              </a:rPr>
              <a:t>Manager, HR &amp; Payroll (HIRED!)</a:t>
            </a:r>
            <a:endParaRPr sz="2100">
              <a:solidFill>
                <a:schemeClr val="dk1"/>
              </a:solidFill>
              <a:highlight>
                <a:srgbClr val="00FF00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100">
                <a:solidFill>
                  <a:schemeClr val="dk1"/>
                </a:solidFill>
                <a:highlight>
                  <a:srgbClr val="00FF00"/>
                </a:highlight>
                <a:latin typeface="Oswald"/>
                <a:ea typeface="Oswald"/>
                <a:cs typeface="Oswald"/>
                <a:sym typeface="Oswald"/>
              </a:rPr>
              <a:t>Behavioral Specialist (HIRED!)</a:t>
            </a:r>
            <a:endParaRPr sz="2100">
              <a:solidFill>
                <a:schemeClr val="dk1"/>
              </a:solidFill>
              <a:highlight>
                <a:srgbClr val="00FF00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100">
                <a:solidFill>
                  <a:schemeClr val="dk1"/>
                </a:solidFill>
                <a:highlight>
                  <a:srgbClr val="FFFF00"/>
                </a:highlight>
                <a:latin typeface="Oswald"/>
                <a:ea typeface="Oswald"/>
                <a:cs typeface="Oswald"/>
                <a:sym typeface="Oswald"/>
              </a:rPr>
              <a:t>Teaching Fellows (OFFER OUT)</a:t>
            </a:r>
            <a:endParaRPr sz="2100">
              <a:solidFill>
                <a:schemeClr val="dk1"/>
              </a:solidFill>
              <a:highlight>
                <a:srgbClr val="FFFF00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100">
                <a:solidFill>
                  <a:schemeClr val="dk1"/>
                </a:solidFill>
                <a:highlight>
                  <a:srgbClr val="FFFF00"/>
                </a:highlight>
                <a:latin typeface="Oswald"/>
                <a:ea typeface="Oswald"/>
                <a:cs typeface="Oswald"/>
                <a:sym typeface="Oswald"/>
              </a:rPr>
              <a:t>Part-time School Nurse (Interviewing)</a:t>
            </a:r>
            <a:endParaRPr sz="2100">
              <a:solidFill>
                <a:schemeClr val="dk1"/>
              </a:solidFill>
              <a:highlight>
                <a:srgbClr val="FFFF00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55" name="Google Shape;25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50" y="1292225"/>
            <a:ext cx="5026426" cy="127952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3"/>
          <p:cNvSpPr txBox="1"/>
          <p:nvPr/>
        </p:nvSpPr>
        <p:spPr>
          <a:xfrm>
            <a:off x="144038" y="4820400"/>
            <a:ext cx="3526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Pending:   LA Math 2 </a:t>
            </a:r>
            <a:endParaRPr sz="900"/>
          </a:p>
        </p:txBody>
      </p:sp>
      <p:sp>
        <p:nvSpPr>
          <p:cNvPr id="257" name="Google Shape;257;p33"/>
          <p:cNvSpPr/>
          <p:nvPr/>
        </p:nvSpPr>
        <p:spPr>
          <a:xfrm>
            <a:off x="3825152" y="437450"/>
            <a:ext cx="6375000" cy="3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100" b="1" u="sng">
                <a:solidFill>
                  <a:srgbClr val="A61C00"/>
                </a:solidFill>
                <a:latin typeface="Oswald"/>
                <a:ea typeface="Oswald"/>
                <a:cs typeface="Oswald"/>
                <a:sym typeface="Oswald"/>
              </a:rPr>
              <a:t>Open Priority Roles </a:t>
            </a:r>
            <a:endParaRPr sz="2100" b="1" u="sng">
              <a:solidFill>
                <a:srgbClr val="A61C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cxnSp>
        <p:nvCxnSpPr>
          <p:cNvPr id="263" name="Google Shape;263;p34"/>
          <p:cNvCxnSpPr/>
          <p:nvPr/>
        </p:nvCxnSpPr>
        <p:spPr>
          <a:xfrm flipH="1">
            <a:off x="851369" y="458965"/>
            <a:ext cx="2700" cy="7422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64" name="Google Shape;26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94" y="58775"/>
            <a:ext cx="771975" cy="89872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4"/>
          <p:cNvSpPr/>
          <p:nvPr/>
        </p:nvSpPr>
        <p:spPr>
          <a:xfrm>
            <a:off x="973875" y="186575"/>
            <a:ext cx="6197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700" b="1">
                <a:solidFill>
                  <a:srgbClr val="A61C00"/>
                </a:solidFill>
                <a:latin typeface="Oswald"/>
                <a:ea typeface="Oswald"/>
                <a:cs typeface="Oswald"/>
                <a:sym typeface="Oswald"/>
              </a:rPr>
              <a:t>23-24 STUDENT RECRUITMENT as of 8.17.23 </a:t>
            </a:r>
            <a:endParaRPr sz="3200" b="1">
              <a:solidFill>
                <a:srgbClr val="A61C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66" name="Google Shape;266;p34"/>
          <p:cNvSpPr txBox="1"/>
          <p:nvPr/>
        </p:nvSpPr>
        <p:spPr>
          <a:xfrm>
            <a:off x="779925" y="3775250"/>
            <a:ext cx="471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7" name="Google Shape;26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353576"/>
            <a:ext cx="8818349" cy="256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5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18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3" name="Google Shape;273;p35"/>
          <p:cNvSpPr/>
          <p:nvPr/>
        </p:nvSpPr>
        <p:spPr>
          <a:xfrm>
            <a:off x="1211306" y="175856"/>
            <a:ext cx="1744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74" name="Google Shape;27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8" y="75076"/>
            <a:ext cx="833719" cy="983174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5"/>
          <p:cNvSpPr/>
          <p:nvPr/>
        </p:nvSpPr>
        <p:spPr>
          <a:xfrm>
            <a:off x="1066350" y="193925"/>
            <a:ext cx="68316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3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GOALS &amp; DATA- Student Recruitment </a:t>
            </a: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76" name="Google Shape;276;p35"/>
          <p:cNvSpPr txBox="1"/>
          <p:nvPr/>
        </p:nvSpPr>
        <p:spPr>
          <a:xfrm>
            <a:off x="2245988" y="1132838"/>
            <a:ext cx="4938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Calibri"/>
                <a:ea typeface="Calibri"/>
                <a:cs typeface="Calibri"/>
                <a:sym typeface="Calibri"/>
              </a:rPr>
              <a:t> Historical apps 22-23 vs 23-24 </a:t>
            </a:r>
            <a:endParaRPr sz="14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7" name="Google Shape;27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338" y="1871738"/>
            <a:ext cx="6978094" cy="220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6"/>
          <p:cNvSpPr txBox="1">
            <a:spLocks noGrp="1"/>
          </p:cNvSpPr>
          <p:nvPr>
            <p:ph type="title"/>
          </p:nvPr>
        </p:nvSpPr>
        <p:spPr>
          <a:xfrm>
            <a:off x="671513" y="1825466"/>
            <a:ext cx="7886700" cy="994200"/>
          </a:xfrm>
          <a:prstGeom prst="rect">
            <a:avLst/>
          </a:prstGeom>
          <a:solidFill>
            <a:srgbClr val="C71D39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mbria"/>
              <a:buNone/>
            </a:pPr>
            <a:r>
              <a:rPr lang="en" sz="27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MCAS &amp; Accountability Data</a:t>
            </a:r>
            <a:endParaRPr sz="24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4" name="Google Shape;284;p36"/>
          <p:cNvSpPr txBox="1"/>
          <p:nvPr/>
        </p:nvSpPr>
        <p:spPr>
          <a:xfrm>
            <a:off x="2288078" y="2459451"/>
            <a:ext cx="45762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" name="Google Shape;94;p19"/>
          <p:cNvCxnSpPr/>
          <p:nvPr/>
        </p:nvCxnSpPr>
        <p:spPr>
          <a:xfrm>
            <a:off x="1494807" y="169340"/>
            <a:ext cx="0" cy="2748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5" name="Google Shape;95;p19"/>
          <p:cNvSpPr txBox="1"/>
          <p:nvPr/>
        </p:nvSpPr>
        <p:spPr>
          <a:xfrm>
            <a:off x="308006" y="491925"/>
            <a:ext cx="8595900" cy="45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" sz="2600" i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Through rigorous academics, character development, and strong supports for every learner, </a:t>
            </a:r>
            <a:r>
              <a:rPr lang="en" sz="2600" b="1" i="1">
                <a:solidFill>
                  <a:srgbClr val="C71D39"/>
                </a:solidFill>
                <a:latin typeface="Oswald"/>
                <a:ea typeface="Oswald"/>
                <a:cs typeface="Oswald"/>
                <a:sym typeface="Oswald"/>
              </a:rPr>
              <a:t>Libertas Academy Charter School </a:t>
            </a:r>
            <a:r>
              <a:rPr lang="en" sz="2600" i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prepares all sixth through twelfth grade students to </a:t>
            </a:r>
            <a:r>
              <a:rPr lang="en" sz="2600" b="1" i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succeed within the college of their choice and to be positive, engaged members of their communities.</a:t>
            </a: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2600" i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647700" marR="0" lvl="1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100" b="1" i="1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647700" marR="0" lvl="1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647700" marR="0" lvl="1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685800" marR="0" lvl="1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None/>
            </a:pPr>
            <a:endParaRPr sz="1600" i="0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6" name="Google Shape;9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97" name="Google Shape;97;p19"/>
          <p:cNvSpPr/>
          <p:nvPr/>
        </p:nvSpPr>
        <p:spPr>
          <a:xfrm>
            <a:off x="354056" y="175856"/>
            <a:ext cx="10896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" sz="2200" b="1">
                <a:solidFill>
                  <a:srgbClr val="980000"/>
                </a:solidFill>
                <a:latin typeface="Oswald"/>
                <a:ea typeface="Oswald"/>
                <a:cs typeface="Oswald"/>
                <a:sym typeface="Oswald"/>
              </a:rPr>
              <a:t>MISSION</a:t>
            </a:r>
            <a:endParaRPr sz="22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1619" y="4092375"/>
            <a:ext cx="771975" cy="89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cxnSp>
        <p:nvCxnSpPr>
          <p:cNvPr id="290" name="Google Shape;290;p37"/>
          <p:cNvCxnSpPr/>
          <p:nvPr/>
        </p:nvCxnSpPr>
        <p:spPr>
          <a:xfrm flipH="1">
            <a:off x="851369" y="458965"/>
            <a:ext cx="2700" cy="7422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91" name="Google Shape;29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94" y="58775"/>
            <a:ext cx="771975" cy="89872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7"/>
          <p:cNvSpPr/>
          <p:nvPr/>
        </p:nvSpPr>
        <p:spPr>
          <a:xfrm>
            <a:off x="973875" y="186575"/>
            <a:ext cx="6197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700" b="1">
                <a:solidFill>
                  <a:srgbClr val="A61C00"/>
                </a:solidFill>
                <a:latin typeface="Oswald"/>
                <a:ea typeface="Oswald"/>
                <a:cs typeface="Oswald"/>
                <a:sym typeface="Oswald"/>
              </a:rPr>
              <a:t>23-24 CURRENT ENROLLMENT</a:t>
            </a:r>
            <a:endParaRPr sz="3200" b="1">
              <a:solidFill>
                <a:srgbClr val="A61C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93" name="Google Shape;293;p37"/>
          <p:cNvSpPr txBox="1"/>
          <p:nvPr/>
        </p:nvSpPr>
        <p:spPr>
          <a:xfrm>
            <a:off x="779925" y="3775250"/>
            <a:ext cx="471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4" name="Google Shape;29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5950" y="604801"/>
            <a:ext cx="7604377" cy="4011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9" name="Google Shape;299;p38"/>
          <p:cNvCxnSpPr/>
          <p:nvPr/>
        </p:nvCxnSpPr>
        <p:spPr>
          <a:xfrm>
            <a:off x="913969" y="169340"/>
            <a:ext cx="0" cy="2748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0" name="Google Shape;300;p38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21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1" name="Google Shape;301;p38"/>
          <p:cNvSpPr/>
          <p:nvPr/>
        </p:nvSpPr>
        <p:spPr>
          <a:xfrm>
            <a:off x="1154146" y="175850"/>
            <a:ext cx="39090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" sz="22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ELA Proficiency Results</a:t>
            </a:r>
            <a:endParaRPr sz="2200" i="0" u="none" strike="noStrike" cap="none">
              <a:solidFill>
                <a:srgbClr val="98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02" name="Google Shape;30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7" y="75073"/>
            <a:ext cx="580668" cy="68476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03" name="Google Shape;303;p38"/>
          <p:cNvGraphicFramePr/>
          <p:nvPr/>
        </p:nvGraphicFramePr>
        <p:xfrm>
          <a:off x="716000" y="1157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{003549EA-2FA9-4ED2-820F-AD7FB507F0A8}</a:tableStyleId>
              </a:tblPr>
              <a:tblGrid>
                <a:gridCol w="1276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1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0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0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Goal </a:t>
                      </a:r>
                      <a:endParaRPr sz="24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Actual </a:t>
                      </a:r>
                      <a:endParaRPr sz="24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Gain from ‘22</a:t>
                      </a:r>
                      <a:endParaRPr sz="24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6th </a:t>
                      </a:r>
                      <a:endParaRPr sz="24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≥30%</a:t>
                      </a:r>
                      <a:endParaRPr sz="24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45% </a:t>
                      </a:r>
                      <a:endParaRPr sz="24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+8%</a:t>
                      </a:r>
                      <a:endParaRPr sz="24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7th </a:t>
                      </a:r>
                      <a:endParaRPr sz="24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≥40%</a:t>
                      </a:r>
                      <a:endParaRPr sz="24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34%</a:t>
                      </a:r>
                      <a:endParaRPr sz="24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+7%</a:t>
                      </a:r>
                      <a:endParaRPr sz="24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8th </a:t>
                      </a:r>
                      <a:endParaRPr sz="24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≥35%</a:t>
                      </a:r>
                      <a:endParaRPr sz="24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38%</a:t>
                      </a:r>
                      <a:endParaRPr sz="24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+8%</a:t>
                      </a:r>
                      <a:endParaRPr sz="24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10th </a:t>
                      </a:r>
                      <a:endParaRPr sz="24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≥40%</a:t>
                      </a:r>
                      <a:endParaRPr sz="24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40%</a:t>
                      </a:r>
                      <a:endParaRPr sz="24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N/A</a:t>
                      </a:r>
                      <a:endParaRPr sz="24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9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22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09" name="Google Shape;30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7" y="75073"/>
            <a:ext cx="580668" cy="684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6734" y="166613"/>
            <a:ext cx="7446641" cy="48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9"/>
          <p:cNvSpPr txBox="1"/>
          <p:nvPr/>
        </p:nvSpPr>
        <p:spPr>
          <a:xfrm rot="-5400000">
            <a:off x="-1470850" y="2408400"/>
            <a:ext cx="4005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 i="1">
                <a:latin typeface="Raleway"/>
                <a:ea typeface="Raleway"/>
                <a:cs typeface="Raleway"/>
                <a:sym typeface="Raleway"/>
              </a:rPr>
              <a:t>6th -</a:t>
            </a:r>
            <a:r>
              <a:rPr lang="en" sz="5400" b="1" i="1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3000" b="1" i="1">
                <a:latin typeface="Raleway"/>
                <a:ea typeface="Raleway"/>
                <a:cs typeface="Raleway"/>
                <a:sym typeface="Raleway"/>
              </a:rPr>
              <a:t>Closer Look</a:t>
            </a:r>
            <a:endParaRPr sz="3000" b="1" i="1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0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23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17" name="Google Shape;31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7" y="75073"/>
            <a:ext cx="580668" cy="684769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0"/>
          <p:cNvSpPr txBox="1"/>
          <p:nvPr/>
        </p:nvSpPr>
        <p:spPr>
          <a:xfrm rot="-5400000">
            <a:off x="-1470850" y="2408400"/>
            <a:ext cx="4005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 i="1">
                <a:latin typeface="Raleway"/>
                <a:ea typeface="Raleway"/>
                <a:cs typeface="Raleway"/>
                <a:sym typeface="Raleway"/>
              </a:rPr>
              <a:t>7th -</a:t>
            </a:r>
            <a:r>
              <a:rPr lang="en" sz="5400" b="1" i="1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3000" b="1" i="1">
                <a:latin typeface="Raleway"/>
                <a:ea typeface="Raleway"/>
                <a:cs typeface="Raleway"/>
                <a:sym typeface="Raleway"/>
              </a:rPr>
              <a:t>Closer Look</a:t>
            </a:r>
            <a:endParaRPr sz="3000" b="1" i="1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19" name="Google Shape;31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0850" y="152400"/>
            <a:ext cx="7375342" cy="47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1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24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25" name="Google Shape;32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7" y="75073"/>
            <a:ext cx="580668" cy="684769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1"/>
          <p:cNvSpPr txBox="1"/>
          <p:nvPr/>
        </p:nvSpPr>
        <p:spPr>
          <a:xfrm rot="-5400000">
            <a:off x="-1470850" y="2408400"/>
            <a:ext cx="4005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 i="1">
                <a:latin typeface="Raleway"/>
                <a:ea typeface="Raleway"/>
                <a:cs typeface="Raleway"/>
                <a:sym typeface="Raleway"/>
              </a:rPr>
              <a:t>8th -</a:t>
            </a:r>
            <a:r>
              <a:rPr lang="en" sz="5400" b="1" i="1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3000" b="1" i="1">
                <a:latin typeface="Raleway"/>
                <a:ea typeface="Raleway"/>
                <a:cs typeface="Raleway"/>
                <a:sym typeface="Raleway"/>
              </a:rPr>
              <a:t>Closer Look</a:t>
            </a:r>
            <a:endParaRPr sz="3000" b="1" i="1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27" name="Google Shape;32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2250" y="228600"/>
            <a:ext cx="7724141" cy="47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2" name="Google Shape;332;p42"/>
          <p:cNvCxnSpPr/>
          <p:nvPr/>
        </p:nvCxnSpPr>
        <p:spPr>
          <a:xfrm>
            <a:off x="913969" y="169340"/>
            <a:ext cx="0" cy="2748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3" name="Google Shape;333;p42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25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4" name="Google Shape;334;p42"/>
          <p:cNvSpPr/>
          <p:nvPr/>
        </p:nvSpPr>
        <p:spPr>
          <a:xfrm>
            <a:off x="1154146" y="175850"/>
            <a:ext cx="39090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" sz="22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MATH Proficiency Results</a:t>
            </a:r>
            <a:endParaRPr sz="2200" i="0" u="none" strike="noStrike" cap="none">
              <a:solidFill>
                <a:srgbClr val="98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35" name="Google Shape;33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7" y="75073"/>
            <a:ext cx="580668" cy="68476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36" name="Google Shape;336;p42"/>
          <p:cNvGraphicFramePr/>
          <p:nvPr/>
        </p:nvGraphicFramePr>
        <p:xfrm>
          <a:off x="716000" y="1157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{003549EA-2FA9-4ED2-820F-AD7FB507F0A8}</a:tableStyleId>
              </a:tblPr>
              <a:tblGrid>
                <a:gridCol w="1276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1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0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0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Goal </a:t>
                      </a:r>
                      <a:endParaRPr sz="24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Actual </a:t>
                      </a:r>
                      <a:endParaRPr sz="24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Gain from ‘22</a:t>
                      </a:r>
                      <a:endParaRPr sz="24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6th </a:t>
                      </a:r>
                      <a:endParaRPr sz="24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≥38%</a:t>
                      </a:r>
                      <a:endParaRPr sz="24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34% </a:t>
                      </a:r>
                      <a:endParaRPr sz="24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-3%</a:t>
                      </a:r>
                      <a:endParaRPr sz="24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7th </a:t>
                      </a:r>
                      <a:endParaRPr sz="24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≥40%</a:t>
                      </a:r>
                      <a:endParaRPr sz="24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19%</a:t>
                      </a:r>
                      <a:endParaRPr sz="24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+3%</a:t>
                      </a:r>
                      <a:endParaRPr sz="24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8th </a:t>
                      </a:r>
                      <a:endParaRPr sz="24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≥30%</a:t>
                      </a:r>
                      <a:endParaRPr sz="24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40%</a:t>
                      </a:r>
                      <a:endParaRPr sz="24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+17%</a:t>
                      </a:r>
                      <a:endParaRPr sz="24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10th </a:t>
                      </a:r>
                      <a:endParaRPr sz="24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≥35%</a:t>
                      </a:r>
                      <a:endParaRPr sz="24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31%</a:t>
                      </a:r>
                      <a:endParaRPr sz="24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N/A</a:t>
                      </a:r>
                      <a:endParaRPr sz="24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3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26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42" name="Google Shape;34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7" y="75073"/>
            <a:ext cx="580668" cy="684769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3"/>
          <p:cNvSpPr txBox="1"/>
          <p:nvPr/>
        </p:nvSpPr>
        <p:spPr>
          <a:xfrm rot="-5400000">
            <a:off x="-1470850" y="2408400"/>
            <a:ext cx="4005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 i="1">
                <a:latin typeface="Raleway"/>
                <a:ea typeface="Raleway"/>
                <a:cs typeface="Raleway"/>
                <a:sym typeface="Raleway"/>
              </a:rPr>
              <a:t>6th -</a:t>
            </a:r>
            <a:r>
              <a:rPr lang="en" sz="5400" b="1" i="1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3000" b="1" i="1">
                <a:latin typeface="Raleway"/>
                <a:ea typeface="Raleway"/>
                <a:cs typeface="Raleway"/>
                <a:sym typeface="Raleway"/>
              </a:rPr>
              <a:t>Closer Look</a:t>
            </a:r>
            <a:endParaRPr sz="3000" b="1" i="1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44" name="Google Shape;34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2250" y="152400"/>
            <a:ext cx="7292775" cy="458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4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27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50" name="Google Shape;35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7" y="75073"/>
            <a:ext cx="580668" cy="684769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44"/>
          <p:cNvSpPr txBox="1"/>
          <p:nvPr/>
        </p:nvSpPr>
        <p:spPr>
          <a:xfrm rot="-5400000">
            <a:off x="-1470850" y="2408400"/>
            <a:ext cx="4005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 i="1">
                <a:latin typeface="Raleway"/>
                <a:ea typeface="Raleway"/>
                <a:cs typeface="Raleway"/>
                <a:sym typeface="Raleway"/>
              </a:rPr>
              <a:t>7th -</a:t>
            </a:r>
            <a:r>
              <a:rPr lang="en" sz="5400" b="1" i="1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3000" b="1" i="1">
                <a:latin typeface="Raleway"/>
                <a:ea typeface="Raleway"/>
                <a:cs typeface="Raleway"/>
                <a:sym typeface="Raleway"/>
              </a:rPr>
              <a:t>Closer Look</a:t>
            </a:r>
            <a:endParaRPr sz="3000" b="1" i="1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52" name="Google Shape;35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2250" y="152400"/>
            <a:ext cx="7354375" cy="464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5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28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58" name="Google Shape;35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7" y="75073"/>
            <a:ext cx="580668" cy="684769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5"/>
          <p:cNvSpPr txBox="1"/>
          <p:nvPr/>
        </p:nvSpPr>
        <p:spPr>
          <a:xfrm rot="-5400000">
            <a:off x="-1470850" y="2408400"/>
            <a:ext cx="4005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 i="1">
                <a:latin typeface="Raleway"/>
                <a:ea typeface="Raleway"/>
                <a:cs typeface="Raleway"/>
                <a:sym typeface="Raleway"/>
              </a:rPr>
              <a:t>8th -</a:t>
            </a:r>
            <a:r>
              <a:rPr lang="en" sz="5400" b="1" i="1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3000" b="1" i="1">
                <a:latin typeface="Raleway"/>
                <a:ea typeface="Raleway"/>
                <a:cs typeface="Raleway"/>
                <a:sym typeface="Raleway"/>
              </a:rPr>
              <a:t>Closer Look</a:t>
            </a:r>
            <a:endParaRPr sz="3000" b="1" i="1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60" name="Google Shape;36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2250" y="228600"/>
            <a:ext cx="7311449" cy="463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6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29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66" name="Google Shape;36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7" y="75073"/>
            <a:ext cx="580668" cy="684769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6"/>
          <p:cNvSpPr txBox="1"/>
          <p:nvPr/>
        </p:nvSpPr>
        <p:spPr>
          <a:xfrm rot="-5400000">
            <a:off x="-1759750" y="2119500"/>
            <a:ext cx="4583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 i="1">
                <a:latin typeface="Raleway"/>
                <a:ea typeface="Raleway"/>
                <a:cs typeface="Raleway"/>
                <a:sym typeface="Raleway"/>
              </a:rPr>
              <a:t>HS ELA -</a:t>
            </a:r>
            <a:r>
              <a:rPr lang="en" sz="5400" b="1" i="1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3000" b="1" i="1">
                <a:latin typeface="Raleway"/>
                <a:ea typeface="Raleway"/>
                <a:cs typeface="Raleway"/>
                <a:sym typeface="Raleway"/>
              </a:rPr>
              <a:t>Closer Look</a:t>
            </a:r>
            <a:endParaRPr sz="3000" b="1" i="1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68" name="Google Shape;368;p46"/>
          <p:cNvPicPr preferRelativeResize="0"/>
          <p:nvPr/>
        </p:nvPicPr>
        <p:blipFill rotWithShape="1">
          <a:blip r:embed="rId4">
            <a:alphaModFix/>
          </a:blip>
          <a:srcRect r="39653"/>
          <a:stretch/>
        </p:blipFill>
        <p:spPr>
          <a:xfrm>
            <a:off x="2254338" y="136450"/>
            <a:ext cx="5518023" cy="487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6226" y="-492475"/>
            <a:ext cx="6870051" cy="6104426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>
            <a:spLocks noGrp="1"/>
          </p:cNvSpPr>
          <p:nvPr>
            <p:ph type="title" idx="4294967295"/>
          </p:nvPr>
        </p:nvSpPr>
        <p:spPr>
          <a:xfrm rot="-5400000">
            <a:off x="-1887000" y="1887000"/>
            <a:ext cx="5119500" cy="1345500"/>
          </a:xfrm>
          <a:prstGeom prst="rect">
            <a:avLst/>
          </a:prstGeom>
          <a:solidFill>
            <a:srgbClr val="C71D39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mbria"/>
              <a:buNone/>
            </a:pPr>
            <a:r>
              <a:rPr lang="en" sz="52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Core Values</a:t>
            </a:r>
            <a:endParaRPr sz="49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7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30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74" name="Google Shape;37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7" y="75073"/>
            <a:ext cx="580668" cy="684769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47"/>
          <p:cNvSpPr txBox="1"/>
          <p:nvPr/>
        </p:nvSpPr>
        <p:spPr>
          <a:xfrm rot="-5400000">
            <a:off x="-1528900" y="1888650"/>
            <a:ext cx="45834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 i="1">
                <a:latin typeface="Raleway"/>
                <a:ea typeface="Raleway"/>
                <a:cs typeface="Raleway"/>
                <a:sym typeface="Raleway"/>
              </a:rPr>
              <a:t>HS MATH -</a:t>
            </a:r>
            <a:r>
              <a:rPr lang="en" sz="5400" b="1" i="1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3000" b="1" i="1">
                <a:latin typeface="Raleway"/>
                <a:ea typeface="Raleway"/>
                <a:cs typeface="Raleway"/>
                <a:sym typeface="Raleway"/>
              </a:rPr>
              <a:t>Closer Look</a:t>
            </a:r>
            <a:endParaRPr sz="3000" b="1" i="1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76" name="Google Shape;37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5250" y="0"/>
            <a:ext cx="5820224" cy="5194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8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31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82" name="Google Shape;38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7" y="75073"/>
            <a:ext cx="580668" cy="684769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48"/>
          <p:cNvSpPr txBox="1"/>
          <p:nvPr/>
        </p:nvSpPr>
        <p:spPr>
          <a:xfrm rot="-5400000">
            <a:off x="-1759750" y="2119500"/>
            <a:ext cx="4583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 i="1">
                <a:latin typeface="Raleway"/>
                <a:ea typeface="Raleway"/>
                <a:cs typeface="Raleway"/>
                <a:sym typeface="Raleway"/>
              </a:rPr>
              <a:t>HS BIO -</a:t>
            </a:r>
            <a:r>
              <a:rPr lang="en" sz="5400" b="1" i="1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3000" b="1" i="1">
                <a:latin typeface="Raleway"/>
                <a:ea typeface="Raleway"/>
                <a:cs typeface="Raleway"/>
                <a:sym typeface="Raleway"/>
              </a:rPr>
              <a:t>Closer Look</a:t>
            </a:r>
            <a:endParaRPr sz="3000" b="1" i="1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84" name="Google Shape;384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6950" y="0"/>
            <a:ext cx="6862550" cy="506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9" name="Google Shape;389;p49"/>
          <p:cNvCxnSpPr/>
          <p:nvPr/>
        </p:nvCxnSpPr>
        <p:spPr>
          <a:xfrm>
            <a:off x="913969" y="169340"/>
            <a:ext cx="0" cy="2748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0" name="Google Shape;390;p49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32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1" name="Google Shape;391;p49"/>
          <p:cNvSpPr/>
          <p:nvPr/>
        </p:nvSpPr>
        <p:spPr>
          <a:xfrm>
            <a:off x="1154153" y="175850"/>
            <a:ext cx="6424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" sz="22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LACS Achievement vs Springfield Public Schools</a:t>
            </a:r>
            <a:endParaRPr sz="2200" i="0" u="none" strike="noStrike" cap="none">
              <a:solidFill>
                <a:srgbClr val="98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92" name="Google Shape;39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7" y="75073"/>
            <a:ext cx="580668" cy="684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9" title="Points scor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8406" y="589850"/>
            <a:ext cx="7117923" cy="4401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1400" y="952625"/>
            <a:ext cx="3724624" cy="309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315" y="75076"/>
            <a:ext cx="1054699" cy="1243776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50"/>
          <p:cNvSpPr/>
          <p:nvPr/>
        </p:nvSpPr>
        <p:spPr>
          <a:xfrm>
            <a:off x="1418625" y="252050"/>
            <a:ext cx="38730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" sz="22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WINS! </a:t>
            </a:r>
            <a:endParaRPr sz="2200" i="0" u="none" strike="noStrike" cap="none">
              <a:solidFill>
                <a:srgbClr val="98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1" name="Google Shape;401;p50"/>
          <p:cNvSpPr txBox="1"/>
          <p:nvPr/>
        </p:nvSpPr>
        <p:spPr>
          <a:xfrm>
            <a:off x="313600" y="1318850"/>
            <a:ext cx="4526100" cy="14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aleway"/>
              <a:buAutoNum type="arabicPeriod"/>
            </a:pPr>
            <a:r>
              <a:rPr lang="en" sz="1900" b="1">
                <a:latin typeface="Raleway"/>
                <a:ea typeface="Raleway"/>
                <a:cs typeface="Raleway"/>
                <a:sym typeface="Raleway"/>
              </a:rPr>
              <a:t>6th Grade ELA outperformed the state average! </a:t>
            </a:r>
            <a:endParaRPr sz="19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aleway"/>
              <a:buAutoNum type="arabicPeriod"/>
            </a:pPr>
            <a:r>
              <a:rPr lang="en" sz="1900" b="1">
                <a:latin typeface="Raleway"/>
                <a:ea typeface="Raleway"/>
                <a:cs typeface="Raleway"/>
                <a:sym typeface="Raleway"/>
              </a:rPr>
              <a:t>8th Grade Math performed same as state average! </a:t>
            </a:r>
            <a:endParaRPr sz="19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aleway"/>
              <a:buAutoNum type="arabicPeriod"/>
            </a:pPr>
            <a:r>
              <a:rPr lang="en" sz="1900" b="1">
                <a:latin typeface="Raleway"/>
                <a:ea typeface="Raleway"/>
                <a:cs typeface="Raleway"/>
                <a:sym typeface="Raleway"/>
              </a:rPr>
              <a:t>#5 Highest SGP in MATH </a:t>
            </a:r>
            <a:r>
              <a:rPr lang="en" sz="1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n the ENTIRE State (Charter or Public)</a:t>
            </a:r>
            <a:endParaRPr sz="19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aleway"/>
              <a:buAutoNum type="arabicPeriod"/>
            </a:pPr>
            <a:r>
              <a:rPr lang="en" sz="1900" b="1">
                <a:latin typeface="Raleway"/>
                <a:ea typeface="Raleway"/>
                <a:cs typeface="Raleway"/>
                <a:sym typeface="Raleway"/>
              </a:rPr>
              <a:t>#2 Highest SGP in ELA in the ENTIRE State (Charter or Public)</a:t>
            </a:r>
            <a:endParaRPr sz="19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aleway"/>
              <a:buAutoNum type="arabicPeriod"/>
            </a:pPr>
            <a:r>
              <a:rPr lang="en" sz="1900" b="1">
                <a:latin typeface="Raleway"/>
                <a:ea typeface="Raleway"/>
                <a:cs typeface="Raleway"/>
                <a:sym typeface="Raleway"/>
              </a:rPr>
              <a:t>HS ELA was also very strong.</a:t>
            </a:r>
            <a:endParaRPr sz="1900" b="1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15" y="75076"/>
            <a:ext cx="1054699" cy="1243776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51"/>
          <p:cNvSpPr txBox="1"/>
          <p:nvPr/>
        </p:nvSpPr>
        <p:spPr>
          <a:xfrm>
            <a:off x="347994" y="2154369"/>
            <a:ext cx="3441900" cy="14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Raleway"/>
              <a:buChar char="-"/>
            </a:pPr>
            <a:endParaRPr sz="23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08" name="Google Shape;40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7694" y="152400"/>
            <a:ext cx="3644066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51"/>
          <p:cNvSpPr/>
          <p:nvPr/>
        </p:nvSpPr>
        <p:spPr>
          <a:xfrm>
            <a:off x="1306546" y="252050"/>
            <a:ext cx="39090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" sz="22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CHALLENGES</a:t>
            </a:r>
            <a:endParaRPr sz="2200" i="0" u="none" strike="noStrike" cap="none">
              <a:solidFill>
                <a:srgbClr val="98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0" name="Google Shape;410;p51"/>
          <p:cNvSpPr txBox="1"/>
          <p:nvPr/>
        </p:nvSpPr>
        <p:spPr>
          <a:xfrm>
            <a:off x="313600" y="1318850"/>
            <a:ext cx="4526100" cy="14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aleway"/>
              <a:buAutoNum type="arabicPeriod"/>
            </a:pPr>
            <a:r>
              <a:rPr lang="en" sz="1900" b="1">
                <a:latin typeface="Raleway"/>
                <a:ea typeface="Raleway"/>
                <a:cs typeface="Raleway"/>
                <a:sym typeface="Raleway"/>
              </a:rPr>
              <a:t>7th Grade Math was stagnant.</a:t>
            </a:r>
            <a:endParaRPr sz="19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aleway"/>
              <a:buAutoNum type="arabicPeriod"/>
            </a:pPr>
            <a:r>
              <a:rPr lang="en" sz="1900" b="1">
                <a:latin typeface="Raleway"/>
                <a:ea typeface="Raleway"/>
                <a:cs typeface="Raleway"/>
                <a:sym typeface="Raleway"/>
              </a:rPr>
              <a:t>HS achievement data was not great</a:t>
            </a:r>
            <a:r>
              <a:rPr lang="en" sz="1900">
                <a:latin typeface="Raleway"/>
                <a:ea typeface="Raleway"/>
                <a:cs typeface="Raleway"/>
                <a:sym typeface="Raleway"/>
              </a:rPr>
              <a:t>.</a:t>
            </a:r>
            <a:endParaRPr sz="19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aleway"/>
              <a:buAutoNum type="arabicPeriod"/>
            </a:pPr>
            <a:r>
              <a:rPr lang="en" sz="1900" b="1">
                <a:latin typeface="Raleway"/>
                <a:ea typeface="Raleway"/>
                <a:cs typeface="Raleway"/>
                <a:sym typeface="Raleway"/>
              </a:rPr>
              <a:t>HS SGP was just ‘ok’.</a:t>
            </a:r>
            <a:endParaRPr sz="19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aleway"/>
              <a:buAutoNum type="arabicPeriod"/>
            </a:pPr>
            <a:r>
              <a:rPr lang="en" sz="1900" b="1" u="sng">
                <a:latin typeface="Raleway"/>
                <a:ea typeface="Raleway"/>
                <a:cs typeface="Raleway"/>
                <a:sym typeface="Raleway"/>
              </a:rPr>
              <a:t>Our students are growing but they are so behind achievement gap is very prevalent. </a:t>
            </a:r>
            <a:endParaRPr sz="1900" b="1" u="sng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15" y="75076"/>
            <a:ext cx="1054699" cy="124377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52"/>
          <p:cNvSpPr txBox="1"/>
          <p:nvPr/>
        </p:nvSpPr>
        <p:spPr>
          <a:xfrm>
            <a:off x="347994" y="2154369"/>
            <a:ext cx="3441900" cy="14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Raleway"/>
              <a:buChar char="-"/>
            </a:pPr>
            <a:endParaRPr sz="23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7" name="Google Shape;417;p52"/>
          <p:cNvSpPr/>
          <p:nvPr/>
        </p:nvSpPr>
        <p:spPr>
          <a:xfrm>
            <a:off x="1306546" y="252050"/>
            <a:ext cx="39090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" sz="22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Now What?</a:t>
            </a:r>
            <a:endParaRPr sz="2200" i="0" u="none" strike="noStrike" cap="none">
              <a:solidFill>
                <a:srgbClr val="98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8" name="Google Shape;418;p52"/>
          <p:cNvSpPr txBox="1"/>
          <p:nvPr/>
        </p:nvSpPr>
        <p:spPr>
          <a:xfrm>
            <a:off x="313600" y="1318850"/>
            <a:ext cx="4526100" cy="14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aleway"/>
              <a:buChar char="-"/>
            </a:pPr>
            <a:r>
              <a:rPr lang="en" sz="1900" b="1">
                <a:latin typeface="Raleway"/>
                <a:ea typeface="Raleway"/>
                <a:cs typeface="Raleway"/>
                <a:sym typeface="Raleway"/>
              </a:rPr>
              <a:t>Stay the course: </a:t>
            </a:r>
            <a:r>
              <a:rPr lang="en" sz="1900">
                <a:latin typeface="Raleway"/>
                <a:ea typeface="Raleway"/>
                <a:cs typeface="Raleway"/>
                <a:sym typeface="Raleway"/>
              </a:rPr>
              <a:t>same leader and some newer teachers - shifts aren’t where we want to put our energy.</a:t>
            </a:r>
            <a:endParaRPr sz="19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aleway"/>
              <a:buChar char="-"/>
            </a:pPr>
            <a:r>
              <a:rPr lang="en" sz="1900" b="1">
                <a:latin typeface="Raleway"/>
                <a:ea typeface="Raleway"/>
                <a:cs typeface="Raleway"/>
                <a:sym typeface="Raleway"/>
              </a:rPr>
              <a:t>Writing: </a:t>
            </a:r>
            <a:r>
              <a:rPr lang="en" sz="1900">
                <a:latin typeface="Raleway"/>
                <a:ea typeface="Raleway"/>
                <a:cs typeface="Raleway"/>
                <a:sym typeface="Raleway"/>
              </a:rPr>
              <a:t>double down on it. Not only is it important for MCAS - but for college readiness.</a:t>
            </a:r>
            <a:endParaRPr sz="19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aleway"/>
              <a:buChar char="-"/>
            </a:pPr>
            <a:r>
              <a:rPr lang="en" sz="1900" b="1">
                <a:latin typeface="Raleway"/>
                <a:ea typeface="Raleway"/>
                <a:cs typeface="Raleway"/>
                <a:sym typeface="Raleway"/>
              </a:rPr>
              <a:t>Leader to 7th Grade ELA: </a:t>
            </a:r>
            <a:r>
              <a:rPr lang="en" sz="1900">
                <a:latin typeface="Raleway"/>
                <a:ea typeface="Raleway"/>
                <a:cs typeface="Raleway"/>
                <a:sym typeface="Raleway"/>
              </a:rPr>
              <a:t>toughest place to drive results.</a:t>
            </a:r>
            <a:endParaRPr sz="19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aleway"/>
              <a:buChar char="-"/>
            </a:pPr>
            <a:r>
              <a:rPr lang="en" sz="1900" b="1">
                <a:latin typeface="Raleway"/>
                <a:ea typeface="Raleway"/>
                <a:cs typeface="Raleway"/>
                <a:sym typeface="Raleway"/>
              </a:rPr>
              <a:t>AP Language &amp; AP Seminar: </a:t>
            </a:r>
            <a:r>
              <a:rPr lang="en" sz="1900">
                <a:latin typeface="Raleway"/>
                <a:ea typeface="Raleway"/>
                <a:cs typeface="Raleway"/>
                <a:sym typeface="Raleway"/>
              </a:rPr>
              <a:t>come sit in on these courses.</a:t>
            </a:r>
            <a:endParaRPr sz="19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19" name="Google Shape;419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3800" y="757925"/>
            <a:ext cx="4576174" cy="3627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15" y="75076"/>
            <a:ext cx="1054699" cy="1243776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53"/>
          <p:cNvSpPr/>
          <p:nvPr/>
        </p:nvSpPr>
        <p:spPr>
          <a:xfrm>
            <a:off x="1306546" y="252050"/>
            <a:ext cx="39090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" sz="22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Now What?</a:t>
            </a:r>
            <a:endParaRPr sz="2200" i="0" u="none" strike="noStrike" cap="none">
              <a:solidFill>
                <a:srgbClr val="98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26" name="Google Shape;42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8600" y="894650"/>
            <a:ext cx="3977075" cy="3449047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53"/>
          <p:cNvSpPr txBox="1"/>
          <p:nvPr/>
        </p:nvSpPr>
        <p:spPr>
          <a:xfrm>
            <a:off x="0" y="1407300"/>
            <a:ext cx="4952400" cy="14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aleway"/>
              <a:buChar char="-"/>
            </a:pPr>
            <a:r>
              <a:rPr lang="en" sz="1900" b="1">
                <a:latin typeface="Raleway"/>
                <a:ea typeface="Raleway"/>
                <a:cs typeface="Raleway"/>
                <a:sym typeface="Raleway"/>
              </a:rPr>
              <a:t>Keep the needle moving in 6,8, 9, and 10th:</a:t>
            </a:r>
            <a:r>
              <a:rPr lang="en" sz="1900">
                <a:latin typeface="Raleway"/>
                <a:ea typeface="Raleway"/>
                <a:cs typeface="Raleway"/>
                <a:sym typeface="Raleway"/>
              </a:rPr>
              <a:t> some small concerns in 8th </a:t>
            </a:r>
            <a:r>
              <a:rPr lang="en" sz="1900" b="1">
                <a:latin typeface="Raleway"/>
                <a:ea typeface="Raleway"/>
                <a:cs typeface="Raleway"/>
                <a:sym typeface="Raleway"/>
              </a:rPr>
              <a:t> </a:t>
            </a:r>
            <a:endParaRPr sz="1900" b="1">
              <a:latin typeface="Raleway"/>
              <a:ea typeface="Raleway"/>
              <a:cs typeface="Raleway"/>
              <a:sym typeface="Raleway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aleway"/>
              <a:buChar char="-"/>
            </a:pPr>
            <a:r>
              <a:rPr lang="en" sz="1900" b="1">
                <a:latin typeface="Raleway"/>
                <a:ea typeface="Raleway"/>
                <a:cs typeface="Raleway"/>
                <a:sym typeface="Raleway"/>
              </a:rPr>
              <a:t>7th Grade:</a:t>
            </a:r>
            <a:endParaRPr sz="1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371600" lvl="1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aleway"/>
              <a:buChar char="-"/>
            </a:pPr>
            <a:r>
              <a:rPr lang="en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Tweaks in the curriculum</a:t>
            </a:r>
            <a:endParaRPr sz="1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371600" lvl="1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aleway"/>
              <a:buChar char="-"/>
            </a:pPr>
            <a:r>
              <a:rPr lang="en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Intervention program in school. </a:t>
            </a:r>
            <a:endParaRPr sz="1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371600" lvl="1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aleway"/>
              <a:buChar char="-"/>
            </a:pPr>
            <a:r>
              <a:rPr lang="en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After school program driving at our mid and low performers</a:t>
            </a:r>
            <a:endParaRPr sz="1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371600" lvl="1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aleway"/>
              <a:buChar char="-"/>
            </a:pPr>
            <a:r>
              <a:rPr lang="en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Initiatives to close gaps from other grades: </a:t>
            </a:r>
            <a:r>
              <a:rPr lang="en" sz="1900" i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MATH MASQUERADE! </a:t>
            </a:r>
            <a:endParaRPr sz="1900" i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5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Within our first charter term, we successfully launched our school and are on track to finalize a permanent home for our learning community. Successfully clearing the operational challenges associated with launching a new school is no easy feat and certainly merits a degree of celebration. 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We have had some degree of academic success, and in this new charter term, we recommit to academic excellence. </a:t>
            </a:r>
            <a:r>
              <a:rPr lang="en" sz="1300" b="1" u="sng">
                <a:solidFill>
                  <a:schemeClr val="dk1"/>
                </a:solidFill>
              </a:rPr>
              <a:t>We recommit to a mission grounded in preparing our students to succeed in college and career of their choice. </a:t>
            </a:r>
            <a:r>
              <a:rPr lang="en" sz="1300">
                <a:solidFill>
                  <a:schemeClr val="dk1"/>
                </a:solidFill>
              </a:rPr>
              <a:t>The strategic plan outlined seeks to clarify and chart the path forward. 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While we know that schools are complex organizations and that a lot goes into running an effective school, </a:t>
            </a:r>
            <a:r>
              <a:rPr lang="en" sz="1300" b="1" u="sng">
                <a:solidFill>
                  <a:schemeClr val="dk1"/>
                </a:solidFill>
              </a:rPr>
              <a:t>the themes and goals outlined are the most mission-critical priorities over the next four years.</a:t>
            </a:r>
            <a:r>
              <a:rPr lang="en" sz="1300">
                <a:solidFill>
                  <a:schemeClr val="dk1"/>
                </a:solidFill>
              </a:rPr>
              <a:t> We believe that by getting these three themes right, we will be one step closer to fulfilling our mission of preparing our students for college and career success. </a:t>
            </a:r>
            <a:endParaRPr sz="2000"/>
          </a:p>
        </p:txBody>
      </p:sp>
      <p:sp>
        <p:nvSpPr>
          <p:cNvPr id="434" name="Google Shape;434;p54"/>
          <p:cNvSpPr txBox="1"/>
          <p:nvPr/>
        </p:nvSpPr>
        <p:spPr>
          <a:xfrm>
            <a:off x="629841" y="273844"/>
            <a:ext cx="7886700" cy="9942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Strategic Plan Vision Statement</a:t>
            </a:r>
            <a:endParaRPr sz="28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5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1" name="Google Shape;44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5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8" name="Google Shape;44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062076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56"/>
          <p:cNvSpPr/>
          <p:nvPr/>
        </p:nvSpPr>
        <p:spPr>
          <a:xfrm>
            <a:off x="4346700" y="2908650"/>
            <a:ext cx="1386000" cy="4353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671513" y="1825466"/>
            <a:ext cx="7886700" cy="994200"/>
          </a:xfrm>
          <a:prstGeom prst="rect">
            <a:avLst/>
          </a:prstGeom>
          <a:solidFill>
            <a:srgbClr val="C71D39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mbria"/>
              <a:buNone/>
            </a:pPr>
            <a:r>
              <a:rPr lang="en" sz="27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Highlights</a:t>
            </a:r>
            <a:endParaRPr sz="24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1" name="Google Shape;111;p21"/>
          <p:cNvSpPr txBox="1"/>
          <p:nvPr/>
        </p:nvSpPr>
        <p:spPr>
          <a:xfrm>
            <a:off x="2288078" y="2459451"/>
            <a:ext cx="45762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5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6" name="Google Shape;45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048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solidFill>
            <a:srgbClr val="C71D39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 sz="36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FYIs &amp; Approvals</a:t>
            </a:r>
            <a:endParaRPr/>
          </a:p>
        </p:txBody>
      </p:sp>
      <p:sp>
        <p:nvSpPr>
          <p:cNvPr id="463" name="Google Shape;463;p58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en" sz="2700" i="1"/>
              <a:t>Approvals:</a:t>
            </a:r>
            <a:endParaRPr/>
          </a:p>
        </p:txBody>
      </p:sp>
      <p:sp>
        <p:nvSpPr>
          <p:cNvPr id="464" name="Google Shape;464;p58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None</a:t>
            </a:r>
            <a:endParaRPr/>
          </a:p>
        </p:txBody>
      </p:sp>
      <p:sp>
        <p:nvSpPr>
          <p:cNvPr id="465" name="Google Shape;465;p5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342900" lvl="0" indent="-165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2700"/>
              <a:t>FYIs:</a:t>
            </a:r>
            <a:endParaRPr/>
          </a:p>
        </p:txBody>
      </p:sp>
      <p:sp>
        <p:nvSpPr>
          <p:cNvPr id="466" name="Google Shape;466;p58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9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LACS Open House on 11/9 @ 8:30 </a:t>
            </a:r>
            <a:endParaRPr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Hard Hat Tour on 12/6</a:t>
            </a:r>
            <a:endParaRPr/>
          </a:p>
          <a:p>
            <a:pPr marL="342900" lvl="0" indent="-165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59"/>
          <p:cNvSpPr txBox="1"/>
          <p:nvPr/>
        </p:nvSpPr>
        <p:spPr>
          <a:xfrm>
            <a:off x="629841" y="273844"/>
            <a:ext cx="7886700" cy="9942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Upcoming LACS Events</a:t>
            </a:r>
            <a:endParaRPr sz="2800">
              <a:solidFill>
                <a:srgbClr val="000000"/>
              </a:solidFill>
            </a:endParaRPr>
          </a:p>
        </p:txBody>
      </p:sp>
      <p:graphicFrame>
        <p:nvGraphicFramePr>
          <p:cNvPr id="473" name="Google Shape;473;p59"/>
          <p:cNvGraphicFramePr/>
          <p:nvPr/>
        </p:nvGraphicFramePr>
        <p:xfrm>
          <a:off x="629850" y="1416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{003549EA-2FA9-4ED2-820F-AD7FB507F0A8}</a:tableStyleId>
              </a:tblPr>
              <a:tblGrid>
                <a:gridCol w="3168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7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Event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Date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Time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solidFill>
                            <a:schemeClr val="dk2"/>
                          </a:solidFill>
                        </a:rPr>
                        <a:t>Hispanic Heritage Month</a:t>
                      </a:r>
                      <a:endParaRPr sz="210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solidFill>
                            <a:schemeClr val="dk2"/>
                          </a:solidFill>
                        </a:rPr>
                        <a:t>9/29/2023</a:t>
                      </a:r>
                      <a:endParaRPr sz="210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solidFill>
                            <a:schemeClr val="dk2"/>
                          </a:solidFill>
                        </a:rPr>
                        <a:t>11 AM to 1 PM </a:t>
                      </a:r>
                      <a:endParaRPr sz="210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73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solidFill>
                            <a:schemeClr val="dk2"/>
                          </a:solidFill>
                        </a:rPr>
                        <a:t>Trunk or Treat Event  </a:t>
                      </a:r>
                      <a:endParaRPr sz="210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100">
                          <a:solidFill>
                            <a:schemeClr val="dk2"/>
                          </a:solidFill>
                        </a:rPr>
                        <a:t>10/20/2023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solidFill>
                            <a:schemeClr val="dk2"/>
                          </a:solidFill>
                        </a:rPr>
                        <a:t>4 to 6 PM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73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100">
                          <a:solidFill>
                            <a:schemeClr val="dk2"/>
                          </a:solidFill>
                        </a:rPr>
                        <a:t>LACS College Fair </a:t>
                      </a:r>
                      <a:endParaRPr sz="2100">
                        <a:solidFill>
                          <a:schemeClr val="dk2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solidFill>
                            <a:schemeClr val="dk2"/>
                          </a:solidFill>
                        </a:rPr>
                        <a:t>Owner</a:t>
                      </a:r>
                      <a:endParaRPr sz="210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solidFill>
                            <a:schemeClr val="dk2"/>
                          </a:solidFill>
                        </a:rPr>
                        <a:t>10/24/2023</a:t>
                      </a:r>
                      <a:endParaRPr sz="210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100">
                          <a:solidFill>
                            <a:schemeClr val="dk2"/>
                          </a:solidFill>
                        </a:rPr>
                        <a:t>5:00-6:30 PM</a:t>
                      </a:r>
                      <a:endParaRPr sz="210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73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solidFill>
                            <a:schemeClr val="dk2"/>
                          </a:solidFill>
                        </a:rPr>
                        <a:t>Girls Volleyball Games</a:t>
                      </a:r>
                      <a:endParaRPr sz="210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solidFill>
                            <a:schemeClr val="dk2"/>
                          </a:solidFill>
                        </a:rPr>
                        <a:t>10/10, 10/17, 10/24</a:t>
                      </a:r>
                      <a:endParaRPr sz="210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solidFill>
                            <a:schemeClr val="dk2"/>
                          </a:solidFill>
                        </a:rPr>
                        <a:t>4:30 PM</a:t>
                      </a:r>
                      <a:endParaRPr sz="210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8" name="Google Shape;478;p60"/>
          <p:cNvCxnSpPr/>
          <p:nvPr/>
        </p:nvCxnSpPr>
        <p:spPr>
          <a:xfrm>
            <a:off x="1494807" y="169340"/>
            <a:ext cx="0" cy="2748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9" name="Google Shape;479;p60"/>
          <p:cNvSpPr txBox="1"/>
          <p:nvPr/>
        </p:nvSpPr>
        <p:spPr>
          <a:xfrm>
            <a:off x="308006" y="491925"/>
            <a:ext cx="8595900" cy="45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" sz="2600" i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Through rigorous academics, character development, and strong supports for every learner, </a:t>
            </a:r>
            <a:r>
              <a:rPr lang="en" sz="2600" b="1" i="1">
                <a:solidFill>
                  <a:srgbClr val="C71D39"/>
                </a:solidFill>
                <a:latin typeface="Oswald"/>
                <a:ea typeface="Oswald"/>
                <a:cs typeface="Oswald"/>
                <a:sym typeface="Oswald"/>
              </a:rPr>
              <a:t>Libertas Academy Charter School </a:t>
            </a:r>
            <a:r>
              <a:rPr lang="en" sz="2600" i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prepares all sixth through twelfth grade students to </a:t>
            </a:r>
            <a:r>
              <a:rPr lang="en" sz="2600" b="1" i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succeed within the college of their choice and to be positive, engaged members of their communities.</a:t>
            </a: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2600" i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647700" marR="0" lvl="1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100" b="1" i="1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647700" marR="0" lvl="1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647700" marR="0" lvl="1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685800" marR="0" lvl="1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None/>
            </a:pPr>
            <a:endParaRPr sz="1600" i="0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80" name="Google Shape;480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43</a:t>
            </a:fld>
            <a:endParaRPr/>
          </a:p>
        </p:txBody>
      </p:sp>
      <p:sp>
        <p:nvSpPr>
          <p:cNvPr id="481" name="Google Shape;481;p60"/>
          <p:cNvSpPr/>
          <p:nvPr/>
        </p:nvSpPr>
        <p:spPr>
          <a:xfrm>
            <a:off x="354056" y="175856"/>
            <a:ext cx="10896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" sz="2200" b="1">
                <a:solidFill>
                  <a:srgbClr val="980000"/>
                </a:solidFill>
                <a:latin typeface="Oswald"/>
                <a:ea typeface="Oswald"/>
                <a:cs typeface="Oswald"/>
                <a:sym typeface="Oswald"/>
              </a:rPr>
              <a:t>MISSION</a:t>
            </a:r>
            <a:endParaRPr sz="22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82" name="Google Shape;48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1619" y="4092375"/>
            <a:ext cx="771975" cy="89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6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36550" algn="l" rtl="0">
              <a:spcBef>
                <a:spcPts val="800"/>
              </a:spcBef>
              <a:spcAft>
                <a:spcPts val="0"/>
              </a:spcAft>
              <a:buSzPts val="1700"/>
              <a:buAutoNum type="arabicPeriod"/>
            </a:pPr>
            <a:r>
              <a:rPr lang="en" sz="2100"/>
              <a:t>Look at school calendar: </a:t>
            </a:r>
            <a:r>
              <a:rPr lang="en" sz="2100" u="sng">
                <a:solidFill>
                  <a:schemeClr val="hlink"/>
                </a:solidFill>
                <a:hlinkClick r:id="rId3"/>
              </a:rPr>
              <a:t>https://docs.google.com/spreadsheets/d/1GdGJGI4IYizFUWEpR7mSQp9Rwj9N2mT3PPbaaUGFe9Y/edit#gid=1594803582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en" sz="2100"/>
              <a:t>LA </a:t>
            </a:r>
            <a:r>
              <a:rPr lang="en" sz="27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tinyurl.com/FY24LACalendar</a:t>
            </a:r>
            <a:endParaRPr sz="27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Oswald"/>
              <a:buAutoNum type="arabicPeriod"/>
            </a:pPr>
            <a:r>
              <a:rPr lang="en" sz="27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UA: tinyurl.com/FY24UACalendar</a:t>
            </a:r>
            <a:endParaRPr sz="27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Oswald"/>
              <a:buAutoNum type="arabicPeriod"/>
            </a:pPr>
            <a:r>
              <a:rPr lang="en" sz="27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Look at recruitment events! (Student and Staff)</a:t>
            </a:r>
            <a:endParaRPr sz="27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89" name="Google Shape;489;p61"/>
          <p:cNvSpPr txBox="1"/>
          <p:nvPr/>
        </p:nvSpPr>
        <p:spPr>
          <a:xfrm>
            <a:off x="629841" y="273844"/>
            <a:ext cx="7886700" cy="9942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Upcoming LACS Events</a:t>
            </a:r>
            <a:endParaRPr sz="2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Google Shape;117;p22"/>
          <p:cNvSpPr/>
          <p:nvPr/>
        </p:nvSpPr>
        <p:spPr>
          <a:xfrm>
            <a:off x="1211306" y="175856"/>
            <a:ext cx="1744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8" y="75076"/>
            <a:ext cx="806719" cy="9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2"/>
          <p:cNvSpPr/>
          <p:nvPr/>
        </p:nvSpPr>
        <p:spPr>
          <a:xfrm>
            <a:off x="1066350" y="193913"/>
            <a:ext cx="39747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3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HIGHLIGHTS- Talent</a:t>
            </a: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0" name="Google Shape;120;p22"/>
          <p:cNvSpPr txBox="1"/>
          <p:nvPr/>
        </p:nvSpPr>
        <p:spPr>
          <a:xfrm>
            <a:off x="898275" y="1132069"/>
            <a:ext cx="4887600" cy="29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AutoNum type="arabicParenR"/>
            </a:pPr>
            <a:r>
              <a:rPr lang="en" sz="1400" b="1">
                <a:latin typeface="Calibri"/>
                <a:ea typeface="Calibri"/>
                <a:cs typeface="Calibri"/>
                <a:sym typeface="Calibri"/>
              </a:rPr>
              <a:t>Diversity of Staff</a:t>
            </a:r>
            <a:endParaRPr sz="14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Promoting of Educators helps to foster different perspectives that ultimately help to empower students to embrace differences and helps to cultivate a more inclusive and equitable learning environment.   This ultimately helps us to fulfill on our mission to our students 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Stats: 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55 of our 98 staff members identify as people of color: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Calibri"/>
                <a:ea typeface="Calibri"/>
                <a:cs typeface="Calibri"/>
                <a:sym typeface="Calibri"/>
              </a:rPr>
              <a:t>56% </a:t>
            </a:r>
            <a:endParaRPr sz="25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9769" y="75075"/>
            <a:ext cx="1041715" cy="1302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13755" y="75076"/>
            <a:ext cx="1041715" cy="130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51762" y="75461"/>
            <a:ext cx="1041712" cy="1301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89769" y="1473263"/>
            <a:ext cx="1159368" cy="1449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00850" y="1473263"/>
            <a:ext cx="1159368" cy="1449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08575" y="1473263"/>
            <a:ext cx="1041712" cy="130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32972" y="3018564"/>
            <a:ext cx="1225032" cy="1531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915151" y="3037123"/>
            <a:ext cx="1225030" cy="1530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079675" y="3099696"/>
            <a:ext cx="1159371" cy="1448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5" name="Google Shape;135;p23"/>
          <p:cNvSpPr/>
          <p:nvPr/>
        </p:nvSpPr>
        <p:spPr>
          <a:xfrm>
            <a:off x="1211306" y="175856"/>
            <a:ext cx="1744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8" y="75076"/>
            <a:ext cx="806719" cy="9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3"/>
          <p:cNvSpPr/>
          <p:nvPr/>
        </p:nvSpPr>
        <p:spPr>
          <a:xfrm>
            <a:off x="1066350" y="193913"/>
            <a:ext cx="39747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3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HIGHLIGHTS- Recruitment</a:t>
            </a: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38" name="Google Shape;13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3907" y="626016"/>
            <a:ext cx="2105236" cy="2007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66000" y="626006"/>
            <a:ext cx="1977976" cy="2007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03913" y="2658938"/>
            <a:ext cx="2147812" cy="184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3"/>
          <p:cNvSpPr txBox="1"/>
          <p:nvPr/>
        </p:nvSpPr>
        <p:spPr>
          <a:xfrm>
            <a:off x="2247844" y="1105856"/>
            <a:ext cx="2715900" cy="4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" sz="130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Highlights</a:t>
            </a: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 for Recruitment 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We are fully enrolled for Middle school and 9th grade.  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47650" algn="l" rtl="0">
              <a:spcBef>
                <a:spcPts val="0"/>
              </a:spcBef>
              <a:spcAft>
                <a:spcPts val="0"/>
              </a:spcAft>
              <a:buSzPts val="1300"/>
              <a:buFont typeface="Calibri"/>
              <a:buAutoNum type="arabicPeriod"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We have a wait list for 6th, 7th , 8th and for the first time 9th. 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47650" algn="l" rtl="0">
              <a:spcBef>
                <a:spcPts val="0"/>
              </a:spcBef>
              <a:spcAft>
                <a:spcPts val="0"/>
              </a:spcAft>
              <a:buSzPts val="1300"/>
              <a:buFont typeface="Calibri"/>
              <a:buAutoNum type="arabicPeriod"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We were able to  help more than 100 families with backpacks  school supplies in our back to school BBQ 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47650" algn="l" rtl="0">
              <a:spcBef>
                <a:spcPts val="0"/>
              </a:spcBef>
              <a:spcAft>
                <a:spcPts val="0"/>
              </a:spcAft>
              <a:buSzPts val="1300"/>
              <a:buFont typeface="Calibri"/>
              <a:buAutoNum type="arabicPeriod"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Drumline has been recruiting with me at the popular events in springfield and we were on the community news paper. 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47650" algn="l" rtl="0">
              <a:spcBef>
                <a:spcPts val="0"/>
              </a:spcBef>
              <a:spcAft>
                <a:spcPts val="0"/>
              </a:spcAft>
              <a:buSzPts val="1300"/>
              <a:buFont typeface="Calibri"/>
              <a:buAutoNum type="arabicPeriod"/>
            </a:pP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Puerto Rican parade - We were loved by the community. 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794" y="1256250"/>
            <a:ext cx="2421956" cy="3209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51725" y="2641669"/>
            <a:ext cx="1977975" cy="1875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9" name="Google Shape;149;p24"/>
          <p:cNvSpPr/>
          <p:nvPr/>
        </p:nvSpPr>
        <p:spPr>
          <a:xfrm>
            <a:off x="1211306" y="175856"/>
            <a:ext cx="1744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150" name="Google Shape;150;p24"/>
          <p:cNvCxnSpPr/>
          <p:nvPr/>
        </p:nvCxnSpPr>
        <p:spPr>
          <a:xfrm>
            <a:off x="856819" y="280106"/>
            <a:ext cx="0" cy="2748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1" name="Google Shape;15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7" y="75073"/>
            <a:ext cx="580668" cy="684769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4"/>
          <p:cNvSpPr txBox="1"/>
          <p:nvPr/>
        </p:nvSpPr>
        <p:spPr>
          <a:xfrm>
            <a:off x="1099463" y="554831"/>
            <a:ext cx="7005000" cy="19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3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Sports we are currently tracking for the 2023-24 SY are:</a:t>
            </a:r>
            <a:endParaRPr sz="23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i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b="1">
                <a:solidFill>
                  <a:schemeClr val="dk1"/>
                </a:solidFill>
              </a:rPr>
              <a:t> </a:t>
            </a:r>
            <a:endParaRPr sz="3600" i="1">
              <a:solidFill>
                <a:schemeClr val="dk1"/>
              </a:solidFill>
            </a:endParaRPr>
          </a:p>
        </p:txBody>
      </p:sp>
      <p:graphicFrame>
        <p:nvGraphicFramePr>
          <p:cNvPr id="153" name="Google Shape;153;p24"/>
          <p:cNvGraphicFramePr/>
          <p:nvPr/>
        </p:nvGraphicFramePr>
        <p:xfrm>
          <a:off x="714375" y="191859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{003549EA-2FA9-4ED2-820F-AD7FB507F0A8}</a:tableStyleId>
              </a:tblPr>
              <a:tblGrid>
                <a:gridCol w="2571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4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 b="1"/>
                        <a:t>FALL</a:t>
                      </a:r>
                      <a:endParaRPr sz="2600" b="1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 b="1"/>
                        <a:t>WINTER</a:t>
                      </a:r>
                      <a:endParaRPr sz="2600" b="1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 b="1"/>
                        <a:t>SPRING</a:t>
                      </a:r>
                      <a:endParaRPr sz="2600" b="1"/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Girls Volleyball </a:t>
                      </a: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Boys Basketball</a:t>
                      </a: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Boys Volleyball </a:t>
                      </a:r>
                      <a:endParaRPr sz="1100"/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3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Cross Country </a:t>
                      </a: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Track &amp; Field </a:t>
                      </a:r>
                      <a:endParaRPr sz="1100"/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54" name="Google Shape;15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4387" y="75083"/>
            <a:ext cx="580668" cy="684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0" name="Google Shape;160;p25"/>
          <p:cNvCxnSpPr/>
          <p:nvPr/>
        </p:nvCxnSpPr>
        <p:spPr>
          <a:xfrm>
            <a:off x="856819" y="280106"/>
            <a:ext cx="0" cy="2748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1" name="Google Shape;161;p25"/>
          <p:cNvSpPr/>
          <p:nvPr/>
        </p:nvSpPr>
        <p:spPr>
          <a:xfrm>
            <a:off x="997631" y="122944"/>
            <a:ext cx="76029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3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STATE OF DEPARTMENT - GOALS, DATA, AND HIGHLIGHT </a:t>
            </a: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62" name="Google Shape;16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7" y="75073"/>
            <a:ext cx="580668" cy="68476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3" name="Google Shape;163;p25"/>
          <p:cNvGraphicFramePr/>
          <p:nvPr/>
        </p:nvGraphicFramePr>
        <p:xfrm>
          <a:off x="222300" y="8573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{003549EA-2FA9-4ED2-820F-AD7FB507F0A8}</a:tableStyleId>
              </a:tblPr>
              <a:tblGrid>
                <a:gridCol w="2031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1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1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6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LA Compliance % </a:t>
                      </a:r>
                      <a:endParaRPr sz="1200" b="1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UA Compliance % </a:t>
                      </a:r>
                      <a:endParaRPr sz="1200" b="1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School Compliance % </a:t>
                      </a:r>
                      <a:endParaRPr sz="1200" b="1"/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9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Arli: 66%</a:t>
                      </a:r>
                      <a:endParaRPr sz="13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Gonzalez: 100%</a:t>
                      </a:r>
                      <a:endParaRPr sz="13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Bonilla: 100%</a:t>
                      </a:r>
                      <a:endParaRPr sz="13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Nicole: 100%</a:t>
                      </a:r>
                      <a:endParaRPr sz="13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Smith: 100%</a:t>
                      </a:r>
                      <a:endParaRPr sz="13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Santiago: 87%</a:t>
                      </a:r>
                      <a:endParaRPr sz="13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Lee: 100%</a:t>
                      </a:r>
                      <a:endParaRPr sz="13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Cas: 100%</a:t>
                      </a:r>
                      <a:endParaRPr sz="13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Brown: 100%</a:t>
                      </a:r>
                      <a:endParaRPr sz="13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Cowley- 100%</a:t>
                      </a:r>
                      <a:endParaRPr sz="13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Williams- 100%</a:t>
                      </a:r>
                      <a:endParaRPr sz="13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Romanelli- ~90%</a:t>
                      </a:r>
                      <a:endParaRPr sz="13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Lee- 100%</a:t>
                      </a:r>
                      <a:endParaRPr sz="13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Cas- 100%</a:t>
                      </a:r>
                      <a:endParaRPr sz="13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Brown- 100%</a:t>
                      </a:r>
                      <a:endParaRPr sz="13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95%</a:t>
                      </a:r>
                      <a:endParaRPr sz="1300"/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9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-J.S (6th) Parental Consent</a:t>
                      </a:r>
                      <a:endParaRPr sz="13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-M.K (8th) Tri/Consent due by DEC</a:t>
                      </a:r>
                      <a:endParaRPr sz="13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- I.D (6th) &amp; J.V (6th) Waiting on parent signature </a:t>
                      </a:r>
                      <a:endParaRPr sz="13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-A.T (8th) Med Doc - 504</a:t>
                      </a:r>
                      <a:endParaRPr sz="13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</a:rPr>
                        <a:t>Jose Perez Gonzalez, Christian Birriel, and Terrold Vaughn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13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64" name="Google Shape;164;p25"/>
          <p:cNvPicPr preferRelativeResize="0"/>
          <p:nvPr/>
        </p:nvPicPr>
        <p:blipFill rotWithShape="1">
          <a:blip r:embed="rId4">
            <a:alphaModFix/>
          </a:blip>
          <a:srcRect l="26003" t="27856" r="40612" b="16575"/>
          <a:stretch/>
        </p:blipFill>
        <p:spPr>
          <a:xfrm>
            <a:off x="6415856" y="1393463"/>
            <a:ext cx="2728147" cy="2554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6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0" name="Google Shape;170;p26"/>
          <p:cNvSpPr/>
          <p:nvPr/>
        </p:nvSpPr>
        <p:spPr>
          <a:xfrm>
            <a:off x="1211306" y="175856"/>
            <a:ext cx="1744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171" name="Google Shape;171;p26"/>
          <p:cNvCxnSpPr/>
          <p:nvPr/>
        </p:nvCxnSpPr>
        <p:spPr>
          <a:xfrm>
            <a:off x="856819" y="280106"/>
            <a:ext cx="0" cy="2748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2" name="Google Shape;172;p26"/>
          <p:cNvSpPr/>
          <p:nvPr/>
        </p:nvSpPr>
        <p:spPr>
          <a:xfrm>
            <a:off x="1066350" y="193913"/>
            <a:ext cx="39747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1">
                <a:solidFill>
                  <a:srgbClr val="980000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73" name="Google Shape;17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7" y="75073"/>
            <a:ext cx="580668" cy="684769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6"/>
          <p:cNvSpPr txBox="1"/>
          <p:nvPr/>
        </p:nvSpPr>
        <p:spPr>
          <a:xfrm>
            <a:off x="-203269" y="437531"/>
            <a:ext cx="3669000" cy="45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520700" lvl="1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None/>
            </a:pPr>
            <a:endParaRPr sz="15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52070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None/>
            </a:pPr>
            <a:endParaRPr sz="2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5" name="Google Shape;175;p26"/>
          <p:cNvSpPr txBox="1"/>
          <p:nvPr/>
        </p:nvSpPr>
        <p:spPr>
          <a:xfrm>
            <a:off x="-379631" y="1592756"/>
            <a:ext cx="4703400" cy="37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College &amp; </a:t>
            </a:r>
            <a:endParaRPr sz="41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Career </a:t>
            </a:r>
            <a:endParaRPr sz="41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i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J. Rosario</a:t>
            </a:r>
            <a:endParaRPr sz="2300" i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1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2000" i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b="1">
                <a:solidFill>
                  <a:schemeClr val="dk1"/>
                </a:solidFill>
              </a:rPr>
              <a:t> </a:t>
            </a:r>
            <a:endParaRPr sz="3600" i="1">
              <a:solidFill>
                <a:schemeClr val="dk1"/>
              </a:solidFill>
            </a:endParaRPr>
          </a:p>
        </p:txBody>
      </p:sp>
      <p:pic>
        <p:nvPicPr>
          <p:cNvPr id="176" name="Google Shape;176;p26"/>
          <p:cNvPicPr preferRelativeResize="0"/>
          <p:nvPr/>
        </p:nvPicPr>
        <p:blipFill rotWithShape="1">
          <a:blip r:embed="rId4">
            <a:alphaModFix/>
          </a:blip>
          <a:srcRect t="30405"/>
          <a:stretch/>
        </p:blipFill>
        <p:spPr>
          <a:xfrm>
            <a:off x="3600441" y="523725"/>
            <a:ext cx="54864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1671</Words>
  <Application>Microsoft Office PowerPoint</Application>
  <PresentationFormat>On-screen Show (16:9)</PresentationFormat>
  <Paragraphs>357</Paragraphs>
  <Slides>44</Slides>
  <Notes>44</Notes>
  <HiddenSlides>4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Oswald</vt:lpstr>
      <vt:lpstr>Helvetica Neue</vt:lpstr>
      <vt:lpstr>Fira Sans</vt:lpstr>
      <vt:lpstr>Arial</vt:lpstr>
      <vt:lpstr>Raleway</vt:lpstr>
      <vt:lpstr>Cambria</vt:lpstr>
      <vt:lpstr>Fira Sans Light</vt:lpstr>
      <vt:lpstr>EB Garamond</vt:lpstr>
      <vt:lpstr>Calibri</vt:lpstr>
      <vt:lpstr>Simple Light</vt:lpstr>
      <vt:lpstr>School Update </vt:lpstr>
      <vt:lpstr>PowerPoint Presentation</vt:lpstr>
      <vt:lpstr>Core Values</vt:lpstr>
      <vt:lpstr>Highlights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School Data</vt:lpstr>
      <vt:lpstr>PowerPoint Presentation</vt:lpstr>
      <vt:lpstr>PowerPoint Presentation</vt:lpstr>
      <vt:lpstr>PowerPoint Presentation</vt:lpstr>
      <vt:lpstr>MCAS &amp; Accountability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FYIs &amp; Approvals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Update </dc:title>
  <cp:lastModifiedBy>Nick Barker</cp:lastModifiedBy>
  <cp:revision>1</cp:revision>
  <dcterms:modified xsi:type="dcterms:W3CDTF">2023-09-20T20:27:38Z</dcterms:modified>
</cp:coreProperties>
</file>