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Fira Sans Light" panose="020B0403050000020004" pitchFamily="34" charset="0"/>
      <p:regular r:id="rId23"/>
      <p:bold r:id="rId24"/>
      <p:italic r:id="rId25"/>
      <p:boldItalic r:id="rId26"/>
    </p:embeddedFont>
    <p:embeddedFont>
      <p:font typeface="Oswald" panose="020F0502020204030204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4f0387f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64f0387f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5161cedb4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5161cedb4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7ee72065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67ee720658_0_54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6" name="Google Shape;166;g167ee720658_0_54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5161cedb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5161cedb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90284bc5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g1490284bc5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4f0387f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4f0387fc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7ee72065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67ee720658_0_28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167ee720658_0_28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cbb38219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g22cbb38219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cbb38219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cbb38219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5161cedb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5161cedb4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5161cedb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5161cedb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5161cedb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5161cedb4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839507" y="538861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3"/>
          </p:nvPr>
        </p:nvSpPr>
        <p:spPr>
          <a:xfrm>
            <a:off x="839506" y="1965526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4"/>
          </p:nvPr>
        </p:nvSpPr>
        <p:spPr>
          <a:xfrm>
            <a:off x="839507" y="3392193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>
            <a:spLocks noGrp="1"/>
          </p:cNvSpPr>
          <p:nvPr>
            <p:ph type="pic" idx="5"/>
          </p:nvPr>
        </p:nvSpPr>
        <p:spPr>
          <a:xfrm>
            <a:off x="4580573" y="527269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6"/>
          </p:nvPr>
        </p:nvSpPr>
        <p:spPr>
          <a:xfrm>
            <a:off x="4580573" y="1953935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>
            <a:spLocks noGrp="1"/>
          </p:cNvSpPr>
          <p:nvPr>
            <p:ph type="pic" idx="7"/>
          </p:nvPr>
        </p:nvSpPr>
        <p:spPr>
          <a:xfrm>
            <a:off x="4580573" y="3380601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8147">
          <p15:clr>
            <a:srgbClr val="FBAE40"/>
          </p15:clr>
        </p15:guide>
        <p15:guide id="4" pos="4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">
  <p:cSld name="Single Colum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6756400" y="46910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</a:br>
            <a:fld id="{00000000-1234-1234-1234-123412341234}" type="slidenum">
              <a:rPr lang="en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5"/>
          <p:cNvCxnSpPr/>
          <p:nvPr/>
        </p:nvCxnSpPr>
        <p:spPr>
          <a:xfrm>
            <a:off x="447524" y="555085"/>
            <a:ext cx="8249100" cy="0"/>
          </a:xfrm>
          <a:prstGeom prst="straightConnector1">
            <a:avLst/>
          </a:prstGeom>
          <a:noFill/>
          <a:ln w="12700" cap="flat" cmpd="sng">
            <a:solidFill>
              <a:srgbClr val="25569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5"/>
          <p:cNvCxnSpPr/>
          <p:nvPr/>
        </p:nvCxnSpPr>
        <p:spPr>
          <a:xfrm>
            <a:off x="447524" y="148967"/>
            <a:ext cx="8249100" cy="0"/>
          </a:xfrm>
          <a:prstGeom prst="straightConnector1">
            <a:avLst/>
          </a:prstGeom>
          <a:noFill/>
          <a:ln w="44450" cap="flat" cmpd="sng">
            <a:solidFill>
              <a:srgbClr val="2556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47524" y="148967"/>
            <a:ext cx="8249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47663" y="679847"/>
            <a:ext cx="8348700" cy="3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3505200" y="46847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74625"/>
            <a:ext cx="1737771" cy="8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6759" y="3829421"/>
            <a:ext cx="1751227" cy="121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dGJGI4IYizFUWEpR7mSQp9Rwj9N2mT3PPbaaUGFe9Y/edit#gid=159480358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4825175" y="600150"/>
            <a:ext cx="4260000" cy="13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School Update</a:t>
            </a:r>
            <a:endParaRPr sz="3300" b="1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949" y="2428875"/>
            <a:ext cx="1981201" cy="233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4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36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FYIs &amp; Approvals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700" i="1"/>
              <a:t>Approvals: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None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700"/>
              <a:t>FYIs: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Facilities Update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MCAS Data 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2100"/>
              <a:t>Look at school calendar: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https://docs.google.com/spreadsheets/d/1GdGJGI4IYizFUWEpR7mSQp9Rwj9N2mT3PPbaaUGFe9Y/edit#gid=1594803582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endParaRPr sz="2100"/>
          </a:p>
        </p:txBody>
      </p:sp>
      <p:sp>
        <p:nvSpPr>
          <p:cNvPr id="179" name="Google Shape;179;p29"/>
          <p:cNvSpPr txBox="1"/>
          <p:nvPr/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Upcoming LACS Events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9"/>
          <p:cNvCxnSpPr/>
          <p:nvPr/>
        </p:nvCxnSpPr>
        <p:spPr>
          <a:xfrm>
            <a:off x="1494807" y="169340"/>
            <a:ext cx="0" cy="2748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9"/>
          <p:cNvSpPr txBox="1"/>
          <p:nvPr/>
        </p:nvSpPr>
        <p:spPr>
          <a:xfrm>
            <a:off x="308006" y="491925"/>
            <a:ext cx="85959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Through rigorous academics, character development, and strong supports for every learner, </a:t>
            </a:r>
            <a:r>
              <a:rPr lang="en" sz="2600" b="1" i="1">
                <a:solidFill>
                  <a:srgbClr val="C71D39"/>
                </a:solidFill>
                <a:latin typeface="Oswald"/>
                <a:ea typeface="Oswald"/>
                <a:cs typeface="Oswald"/>
                <a:sym typeface="Oswald"/>
              </a:rPr>
              <a:t>Libertas Academy Charter School </a:t>
            </a: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prepares all sixth through twelfth grade students to </a:t>
            </a:r>
            <a:r>
              <a:rPr lang="en" sz="2600" b="1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succeed within the college of their choice and to be positive, engaged members of their communities.</a:t>
            </a: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i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1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</a:pPr>
            <a:endParaRPr sz="160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354056" y="175856"/>
            <a:ext cx="1089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2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MISSION</a:t>
            </a:r>
            <a:endParaRPr sz="22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619" y="4092375"/>
            <a:ext cx="771975" cy="8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425" y="-156875"/>
            <a:ext cx="5717899" cy="56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671513" y="1825466"/>
            <a:ext cx="7886700" cy="9942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mbria"/>
              <a:buNone/>
            </a:pPr>
            <a:r>
              <a:rPr lang="en" sz="2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Key School Data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288078" y="2459451"/>
            <a:ext cx="4576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2"/>
          <p:cNvCxnSpPr/>
          <p:nvPr/>
        </p:nvCxnSpPr>
        <p:spPr>
          <a:xfrm flipH="1">
            <a:off x="911269" y="169340"/>
            <a:ext cx="2700" cy="7422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2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94" y="58775"/>
            <a:ext cx="771975" cy="8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1115302" y="336388"/>
            <a:ext cx="63750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 b="1">
                <a:solidFill>
                  <a:srgbClr val="A61C00"/>
                </a:solidFill>
                <a:latin typeface="Oswald"/>
                <a:ea typeface="Oswald"/>
                <a:cs typeface="Oswald"/>
                <a:sym typeface="Oswald"/>
              </a:rPr>
              <a:t>Talent Progress</a:t>
            </a:r>
            <a:endParaRPr sz="2100" b="1">
              <a:solidFill>
                <a:srgbClr val="A61C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-43600" y="957500"/>
            <a:ext cx="352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en" sz="1200"/>
              <a:t>85% Retention Goal in both Academies</a:t>
            </a:r>
            <a:endParaRPr sz="1200"/>
          </a:p>
        </p:txBody>
      </p:sp>
      <p:sp>
        <p:nvSpPr>
          <p:cNvPr id="120" name="Google Shape;120;p22"/>
          <p:cNvSpPr/>
          <p:nvPr/>
        </p:nvSpPr>
        <p:spPr>
          <a:xfrm>
            <a:off x="5228775" y="1054575"/>
            <a:ext cx="3915300" cy="1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7th Grade History 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Manager, HR &amp; Payroll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Behavioral Specialist (UA)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Teaching Fellows (UA)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Part-time School Nurse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0" y="1292225"/>
            <a:ext cx="5026426" cy="12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144038" y="4820400"/>
            <a:ext cx="352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Pending:   LA Math 2 </a:t>
            </a:r>
            <a:endParaRPr sz="900"/>
          </a:p>
        </p:txBody>
      </p:sp>
      <p:sp>
        <p:nvSpPr>
          <p:cNvPr id="123" name="Google Shape;123;p22"/>
          <p:cNvSpPr/>
          <p:nvPr/>
        </p:nvSpPr>
        <p:spPr>
          <a:xfrm>
            <a:off x="3825152" y="437450"/>
            <a:ext cx="63750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100" b="1" u="sng">
                <a:solidFill>
                  <a:srgbClr val="A61C00"/>
                </a:solidFill>
                <a:latin typeface="Oswald"/>
                <a:ea typeface="Oswald"/>
                <a:cs typeface="Oswald"/>
                <a:sym typeface="Oswald"/>
              </a:rPr>
              <a:t>Open Priority Roles </a:t>
            </a:r>
            <a:endParaRPr sz="2100" b="1" u="sng">
              <a:solidFill>
                <a:srgbClr val="A61C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129" name="Google Shape;129;p23"/>
          <p:cNvCxnSpPr/>
          <p:nvPr/>
        </p:nvCxnSpPr>
        <p:spPr>
          <a:xfrm flipH="1">
            <a:off x="851369" y="458965"/>
            <a:ext cx="2700" cy="7422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94" y="58775"/>
            <a:ext cx="771975" cy="8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/>
          <p:nvPr/>
        </p:nvSpPr>
        <p:spPr>
          <a:xfrm>
            <a:off x="973875" y="186575"/>
            <a:ext cx="6197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700" b="1">
                <a:solidFill>
                  <a:srgbClr val="A61C00"/>
                </a:solidFill>
                <a:latin typeface="Oswald"/>
                <a:ea typeface="Oswald"/>
                <a:cs typeface="Oswald"/>
                <a:sym typeface="Oswald"/>
              </a:rPr>
              <a:t>23-24 STUDENT RECRUITMENT as of 8.17.23 </a:t>
            </a:r>
            <a:endParaRPr sz="3200" b="1">
              <a:solidFill>
                <a:srgbClr val="A61C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779925" y="3775250"/>
            <a:ext cx="471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53576"/>
            <a:ext cx="8818349" cy="25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Within our first charter term, we successfully launched our school and are on track to finalize a permanent home for our learning community. Successfully clearing the operational challenges associated with launching a new school is no easy feat and certainly merits a degree of celebration.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We have had some degree of academic success, and in this new charter term, we recommit to academic excellence. </a:t>
            </a:r>
            <a:r>
              <a:rPr lang="en" sz="1300" b="1" u="sng">
                <a:solidFill>
                  <a:schemeClr val="dk1"/>
                </a:solidFill>
              </a:rPr>
              <a:t>We recommit to a mission grounded in preparing our students to succeed in college and career of their choice. </a:t>
            </a:r>
            <a:r>
              <a:rPr lang="en" sz="1300">
                <a:solidFill>
                  <a:schemeClr val="dk1"/>
                </a:solidFill>
              </a:rPr>
              <a:t>The strategic plan outlined seeks to clarify and chart the path forward.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While we know that schools are complex organizations and that a lot goes into running an effective school, </a:t>
            </a:r>
            <a:r>
              <a:rPr lang="en" sz="1300" b="1" u="sng">
                <a:solidFill>
                  <a:schemeClr val="dk1"/>
                </a:solidFill>
              </a:rPr>
              <a:t>the themes and goals outlined are the most mission-critical priorities over the next four years.</a:t>
            </a:r>
            <a:r>
              <a:rPr lang="en" sz="1300">
                <a:solidFill>
                  <a:schemeClr val="dk1"/>
                </a:solidFill>
              </a:rPr>
              <a:t> We believe that by getting these three themes right, we will be one step closer to fulfilling our mission of preparing our students for college and career success. </a:t>
            </a:r>
            <a:endParaRPr sz="2000"/>
          </a:p>
        </p:txBody>
      </p:sp>
      <p:sp>
        <p:nvSpPr>
          <p:cNvPr id="140" name="Google Shape;140;p24"/>
          <p:cNvSpPr txBox="1"/>
          <p:nvPr/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Plan Vision Statement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6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/>
          <p:nvPr/>
        </p:nvSpPr>
        <p:spPr>
          <a:xfrm>
            <a:off x="4346700" y="2908650"/>
            <a:ext cx="1386000" cy="435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Fira Sans</vt:lpstr>
      <vt:lpstr>Cambria</vt:lpstr>
      <vt:lpstr>Oswald</vt:lpstr>
      <vt:lpstr>Fira Sans Light</vt:lpstr>
      <vt:lpstr>Calibri</vt:lpstr>
      <vt:lpstr>Simple Light</vt:lpstr>
      <vt:lpstr>School Update </vt:lpstr>
      <vt:lpstr>PowerPoint Presentation</vt:lpstr>
      <vt:lpstr>PowerPoint Presentation</vt:lpstr>
      <vt:lpstr>Key School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FYIs &amp; Approvals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Update </dc:title>
  <cp:lastModifiedBy>Nick Barker</cp:lastModifiedBy>
  <cp:revision>1</cp:revision>
  <dcterms:modified xsi:type="dcterms:W3CDTF">2023-08-17T15:49:45Z</dcterms:modified>
</cp:coreProperties>
</file>