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462" r:id="rId3"/>
    <p:sldId id="382" r:id="rId4"/>
    <p:sldId id="363" r:id="rId5"/>
    <p:sldId id="383" r:id="rId6"/>
    <p:sldId id="476" r:id="rId7"/>
    <p:sldId id="505" r:id="rId8"/>
    <p:sldId id="461" r:id="rId9"/>
    <p:sldId id="498" r:id="rId10"/>
    <p:sldId id="489" r:id="rId11"/>
    <p:sldId id="448" r:id="rId12"/>
    <p:sldId id="490" r:id="rId13"/>
    <p:sldId id="499" r:id="rId14"/>
    <p:sldId id="491" r:id="rId15"/>
    <p:sldId id="493" r:id="rId16"/>
    <p:sldId id="492" r:id="rId17"/>
    <p:sldId id="501" r:id="rId18"/>
    <p:sldId id="494" r:id="rId19"/>
    <p:sldId id="502" r:id="rId20"/>
  </p:sldIdLst>
  <p:sldSz cx="12192000" cy="6858000"/>
  <p:notesSz cx="7053263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3" roundtripDataSignature="AMtx7mjkRZYgP8W76b8G9TlFvT1C51Kb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F01978-D836-4C79-9559-918C0927EB81}">
  <a:tblStyle styleId="{A3F01978-D836-4C79-9559-918C0927EB8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7" autoAdjust="0"/>
    <p:restoredTop sz="77429" autoAdjust="0"/>
  </p:normalViewPr>
  <p:slideViewPr>
    <p:cSldViewPr snapToGrid="0">
      <p:cViewPr varScale="1">
        <p:scale>
          <a:sx n="88" d="100"/>
          <a:sy n="88" d="100"/>
        </p:scale>
        <p:origin x="10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63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6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94613" y="1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5117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No changes here since last month</a:t>
            </a:r>
            <a:endParaRPr dirty="0"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867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5475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9967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4820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3843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1036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Uptick across the board</a:t>
            </a:r>
            <a:endParaRPr dirty="0"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9362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1006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2709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654CB-AB79-44B1-A31F-5E007968C94D}" type="slidenum">
              <a:rPr lang="en-US" smtClean="0">
                <a:uFillTx/>
              </a:rPr>
              <a:t>2</a:t>
            </a:fld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01862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654CB-AB79-44B1-A31F-5E007968C94D}" type="slidenum">
              <a:rPr lang="en-US" smtClean="0">
                <a:uFillTx/>
              </a:rPr>
              <a:t>3</a:t>
            </a:fld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80156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5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3" name="Google Shape;183;p15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666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LACS will execute a back-to-school plan that is :</a:t>
            </a:r>
            <a:endParaRPr lang="en-US" b="0" dirty="0">
              <a:effectLst/>
            </a:endParaRPr>
          </a:p>
          <a:p>
            <a:pPr rtl="0" fontAlgn="base">
              <a:buFont typeface="+mj-lt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Grounded in our mission and aligned with our core values </a:t>
            </a:r>
          </a:p>
          <a:p>
            <a:pPr rtl="0" fontAlgn="base">
              <a:buFont typeface="+mj-lt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Informed by science and facts </a:t>
            </a:r>
          </a:p>
          <a:p>
            <a:pPr rtl="0" fontAlgn="base">
              <a:buFont typeface="+mj-lt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Specific to our local community </a:t>
            </a:r>
          </a:p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654CB-AB79-44B1-A31F-5E007968C94D}" type="slidenum">
              <a:rPr lang="en-US" smtClean="0">
                <a:uFillTx/>
              </a:rPr>
              <a:t>5</a:t>
            </a:fld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7844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654CB-AB79-44B1-A31F-5E007968C94D}" type="slidenum">
              <a:rPr lang="en-US" smtClean="0">
                <a:uFillTx/>
              </a:rPr>
              <a:t>6</a:t>
            </a:fld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28854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654CB-AB79-44B1-A31F-5E007968C94D}" type="slidenum">
              <a:rPr lang="en-US" smtClean="0">
                <a:uFillTx/>
              </a:rPr>
              <a:t>7</a:t>
            </a:fld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30262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5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3" name="Google Shape;183;p15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5172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407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7" name="Google Shape;2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02345" y="5105895"/>
            <a:ext cx="2334970" cy="1615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6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8" r:id="rId5"/>
    <p:sldLayoutId id="214748365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cloud.adobe.com/link/tools/?group=group-sig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1600199" y="3431019"/>
            <a:ext cx="89916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Updates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695193" y="4699893"/>
            <a:ext cx="6801612" cy="109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AAC Management Report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 descr="C:\Users\mmontero\Desktop\libertas logo files\libertas logo fin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7981" y="426863"/>
            <a:ext cx="5696037" cy="3302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3" name="Google Shape;113;p7"/>
          <p:cNvSpPr txBox="1"/>
          <p:nvPr/>
        </p:nvSpPr>
        <p:spPr>
          <a:xfrm>
            <a:off x="838200" y="365125"/>
            <a:ext cx="10764514" cy="1438275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en-US" sz="4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Open Roles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703AC-EEF8-184E-A7F8-F4487A418594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DBD4-F11E-064B-90CF-835419554956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7" name="Rectangle 1">
            <a:hlinkClick r:id="rId3"/>
            <a:extLst>
              <a:ext uri="{FF2B5EF4-FFF2-40B4-BE49-F238E27FC236}">
                <a16:creationId xmlns:a16="http://schemas.microsoft.com/office/drawing/2014/main" id="{79752085-149A-D644-99E0-F366311A77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55380" y="3278703"/>
            <a:ext cx="300082" cy="60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519DBF4-D240-1A49-8C3E-50CA4DD98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613" y="2051956"/>
            <a:ext cx="3786414" cy="416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99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113" name="Google Shape;113;p7"/>
          <p:cNvSpPr txBox="1"/>
          <p:nvPr/>
        </p:nvSpPr>
        <p:spPr>
          <a:xfrm>
            <a:off x="838200" y="365125"/>
            <a:ext cx="10764514" cy="1438275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Overview</a:t>
            </a:r>
            <a:endParaRPr sz="4400" b="0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703AC-EEF8-184E-A7F8-F4487A418594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DBD4-F11E-064B-90CF-835419554956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95C6F0E-3380-834B-B9C4-7005598E6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16" y="365125"/>
            <a:ext cx="11303000" cy="5994400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86894862-B610-0D4A-99CB-8F86E7CF188B}"/>
              </a:ext>
            </a:extLst>
          </p:cNvPr>
          <p:cNvSpPr/>
          <p:nvPr/>
        </p:nvSpPr>
        <p:spPr>
          <a:xfrm>
            <a:off x="3288632" y="2049608"/>
            <a:ext cx="625642" cy="25984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6795BA0A-F2BE-C040-BE82-5A99F142BFEA}"/>
              </a:ext>
            </a:extLst>
          </p:cNvPr>
          <p:cNvSpPr/>
          <p:nvPr/>
        </p:nvSpPr>
        <p:spPr>
          <a:xfrm>
            <a:off x="3288632" y="4389313"/>
            <a:ext cx="625642" cy="25984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A8C27CC7-03CA-7A48-B5DD-9D054C0AE8DF}"/>
              </a:ext>
            </a:extLst>
          </p:cNvPr>
          <p:cNvSpPr/>
          <p:nvPr/>
        </p:nvSpPr>
        <p:spPr>
          <a:xfrm>
            <a:off x="3288632" y="4674437"/>
            <a:ext cx="625642" cy="25984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38F2F706-1455-9A44-9413-95EDF5CF1174}"/>
              </a:ext>
            </a:extLst>
          </p:cNvPr>
          <p:cNvSpPr/>
          <p:nvPr/>
        </p:nvSpPr>
        <p:spPr>
          <a:xfrm>
            <a:off x="3288632" y="725507"/>
            <a:ext cx="625642" cy="25984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0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3" name="Google Shape;113;p7"/>
          <p:cNvSpPr txBox="1"/>
          <p:nvPr/>
        </p:nvSpPr>
        <p:spPr>
          <a:xfrm>
            <a:off x="838200" y="365125"/>
            <a:ext cx="10764514" cy="1438275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en-US" sz="4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Reading Data (as of 2.1)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703AC-EEF8-184E-A7F8-F4487A418594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DBD4-F11E-064B-90CF-835419554956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8562B55D-0C43-724D-B262-49521320D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1606"/>
            <a:ext cx="12192000" cy="195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18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3" name="Google Shape;113;p7"/>
          <p:cNvSpPr txBox="1"/>
          <p:nvPr/>
        </p:nvSpPr>
        <p:spPr>
          <a:xfrm>
            <a:off x="838200" y="365125"/>
            <a:ext cx="10764514" cy="1438275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en-US" sz="4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Reading Data (as of 3.3)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703AC-EEF8-184E-A7F8-F4487A418594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DBD4-F11E-064B-90CF-835419554956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BF14C5A0-B5CF-1047-A048-7710E937E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37764"/>
            <a:ext cx="12192000" cy="189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39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3" name="Google Shape;113;p7"/>
          <p:cNvSpPr txBox="1"/>
          <p:nvPr/>
        </p:nvSpPr>
        <p:spPr>
          <a:xfrm>
            <a:off x="838200" y="365125"/>
            <a:ext cx="10764514" cy="1438275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en-US" sz="4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Attendance Data- April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703AC-EEF8-184E-A7F8-F4487A418594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DBD4-F11E-064B-90CF-835419554956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71F691E7-DCD5-7243-8378-C158E1675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127" y="1803400"/>
            <a:ext cx="4845957" cy="478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3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3" name="Google Shape;113;p7"/>
          <p:cNvSpPr txBox="1"/>
          <p:nvPr/>
        </p:nvSpPr>
        <p:spPr>
          <a:xfrm>
            <a:off x="838200" y="365125"/>
            <a:ext cx="10764514" cy="1438275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en-US" sz="4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Attendance Data- (May)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703AC-EEF8-184E-A7F8-F4487A418594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DBD4-F11E-064B-90CF-835419554956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91761791-7245-5649-A76A-4DECE7140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570" y="1803400"/>
            <a:ext cx="4254500" cy="477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57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3" name="Google Shape;113;p7"/>
          <p:cNvSpPr txBox="1"/>
          <p:nvPr/>
        </p:nvSpPr>
        <p:spPr>
          <a:xfrm>
            <a:off x="838200" y="365125"/>
            <a:ext cx="10764514" cy="1438275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en-US" sz="4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GPA Data (April)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703AC-EEF8-184E-A7F8-F4487A418594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DBD4-F11E-064B-90CF-835419554956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D32CDAEC-7D07-0241-89A4-20BD1E929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315" y="1968827"/>
            <a:ext cx="7789858" cy="35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31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3" name="Google Shape;113;p7"/>
          <p:cNvSpPr txBox="1"/>
          <p:nvPr/>
        </p:nvSpPr>
        <p:spPr>
          <a:xfrm>
            <a:off x="838200" y="365125"/>
            <a:ext cx="10764514" cy="1438275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en-US" sz="4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GPA Data (May)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703AC-EEF8-184E-A7F8-F4487A418594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DBD4-F11E-064B-90CF-835419554956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A4A0F5D-2F14-8F40-BB7A-B8E08EDA4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268" y="2175327"/>
            <a:ext cx="6683104" cy="345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15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3" name="Google Shape;113;p7"/>
          <p:cNvSpPr txBox="1"/>
          <p:nvPr/>
        </p:nvSpPr>
        <p:spPr>
          <a:xfrm>
            <a:off x="838200" y="365125"/>
            <a:ext cx="10764514" cy="1438275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en-US" sz="4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UA GPA Goals (April)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703AC-EEF8-184E-A7F8-F4487A418594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DBD4-F11E-064B-90CF-835419554956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99799644-14A1-E14C-A6B4-69E0E1ED3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2184400"/>
            <a:ext cx="99441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90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3" name="Google Shape;113;p7"/>
          <p:cNvSpPr txBox="1"/>
          <p:nvPr/>
        </p:nvSpPr>
        <p:spPr>
          <a:xfrm>
            <a:off x="838200" y="365125"/>
            <a:ext cx="10764514" cy="1438275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en-US" sz="4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UA GPA Goals (May)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703AC-EEF8-184E-A7F8-F4487A418594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DBD4-F11E-064B-90CF-835419554956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A9297233-E99E-2448-BD7F-B98DC1F5E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899" y="2514600"/>
            <a:ext cx="9278059" cy="2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8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164F7-F2F0-A046-ABC0-4A0583333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B170345-F265-B440-8C83-88AE16A10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A3EA5D27-35EB-B740-A675-3FEF51725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2" y="1663700"/>
            <a:ext cx="9626600" cy="5194300"/>
          </a:xfrm>
          <a:prstGeom prst="rect">
            <a:avLst/>
          </a:prstGeom>
        </p:spPr>
      </p:pic>
      <p:pic>
        <p:nvPicPr>
          <p:cNvPr id="4" name="Picture 3" descr="A picture containing outdoor, people, group, sidewalk&#10;&#10;Description automatically generated">
            <a:extLst>
              <a:ext uri="{FF2B5EF4-FFF2-40B4-BE49-F238E27FC236}">
                <a16:creationId xmlns:a16="http://schemas.microsoft.com/office/drawing/2014/main" id="{F149D094-53B5-6648-A809-62CC8FE88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311644"/>
            <a:ext cx="6574971" cy="4296059"/>
          </a:xfrm>
          <a:prstGeom prst="rect">
            <a:avLst/>
          </a:prstGeom>
        </p:spPr>
      </p:pic>
      <p:pic>
        <p:nvPicPr>
          <p:cNvPr id="9" name="Picture 8" descr="A person shaking another person's hand&#10;&#10;Description automatically generated">
            <a:extLst>
              <a:ext uri="{FF2B5EF4-FFF2-40B4-BE49-F238E27FC236}">
                <a16:creationId xmlns:a16="http://schemas.microsoft.com/office/drawing/2014/main" id="{96657896-2DC3-5F42-9563-56D050E20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2236" y="-130630"/>
            <a:ext cx="3909764" cy="507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97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20584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i="1" dirty="0">
                <a:uFillTx/>
              </a:rPr>
              <a:t>Through rigorous academics, character development, and strong supports for every learner, </a:t>
            </a:r>
            <a:r>
              <a:rPr lang="en-US" sz="3600" b="1" i="1" dirty="0">
                <a:solidFill>
                  <a:srgbClr val="C71D39"/>
                </a:solidFill>
                <a:uFillTx/>
              </a:rPr>
              <a:t>Libertas Academy Charter School </a:t>
            </a:r>
            <a:r>
              <a:rPr lang="en-US" sz="3600" i="1" dirty="0">
                <a:uFillTx/>
              </a:rPr>
              <a:t>prepares all sixth through twelfth grade students to </a:t>
            </a:r>
            <a:r>
              <a:rPr lang="en-US" sz="3600" b="1" i="1" dirty="0">
                <a:uFillTx/>
              </a:rPr>
              <a:t>succeed within the college of their choice and to be positive, engaged members of their communities.</a:t>
            </a:r>
            <a:endParaRPr lang="en-US" sz="3600" b="1" dirty="0">
              <a:uFillTx/>
            </a:endParaRPr>
          </a:p>
          <a:p>
            <a:pPr marL="0" indent="0">
              <a:buNone/>
            </a:pPr>
            <a:endParaRPr lang="en-US" dirty="0">
              <a:uFillTx/>
            </a:endParaRPr>
          </a:p>
        </p:txBody>
      </p:sp>
      <p:sp>
        <p:nvSpPr>
          <p:cNvPr id="4" name="Shape 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C71D39"/>
          </a:solidFill>
        </p:spPr>
        <p:txBody>
          <a:bodyPr vert="horz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4800" dirty="0">
                <a:solidFill>
                  <a:srgbClr val="FFFFFF"/>
                </a:solidFill>
                <a:uFillTx/>
                <a:latin typeface="Cambria"/>
                <a:ea typeface="Cambria"/>
                <a:cs typeface="Cambria"/>
                <a:sym typeface="Cambria"/>
              </a:rPr>
              <a:t>Our Mission</a:t>
            </a:r>
          </a:p>
        </p:txBody>
      </p:sp>
    </p:spTree>
    <p:extLst>
      <p:ext uri="{BB962C8B-B14F-4D97-AF65-F5344CB8AC3E}">
        <p14:creationId xmlns:p14="http://schemas.microsoft.com/office/powerpoint/2010/main" val="558721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"/>
          <p:cNvSpPr txBox="1">
            <a:spLocks noGrp="1"/>
          </p:cNvSpPr>
          <p:nvPr>
            <p:ph type="title"/>
          </p:nvPr>
        </p:nvSpPr>
        <p:spPr>
          <a:xfrm>
            <a:off x="895350" y="2433955"/>
            <a:ext cx="10515600" cy="1325563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 sz="3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COVID Updates</a:t>
            </a:r>
            <a:endParaRPr sz="32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20768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205845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/>
              <a:t>LACS remains committed to executing a Back-to-School that is grounded in our mission, our core values and that is informed by what the current science is telling us, specific to our local community. </a:t>
            </a:r>
            <a:endParaRPr lang="en-US" dirty="0">
              <a:uFillTx/>
            </a:endParaRPr>
          </a:p>
        </p:txBody>
      </p:sp>
      <p:sp>
        <p:nvSpPr>
          <p:cNvPr id="4" name="Shape 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C71D39"/>
          </a:solidFill>
        </p:spPr>
        <p:txBody>
          <a:bodyPr vert="horz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4800" dirty="0">
                <a:solidFill>
                  <a:srgbClr val="FFFFFF"/>
                </a:solidFill>
                <a:uFillTx/>
                <a:latin typeface="Cambria"/>
                <a:ea typeface="Cambria"/>
                <a:cs typeface="Cambria"/>
                <a:sym typeface="Cambria"/>
              </a:rPr>
              <a:t>Our Reopening Philosophy</a:t>
            </a:r>
          </a:p>
        </p:txBody>
      </p:sp>
    </p:spTree>
    <p:extLst>
      <p:ext uri="{BB962C8B-B14F-4D97-AF65-F5344CB8AC3E}">
        <p14:creationId xmlns:p14="http://schemas.microsoft.com/office/powerpoint/2010/main" val="83746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C71D39"/>
          </a:solidFill>
        </p:spPr>
        <p:txBody>
          <a:bodyPr vert="horz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4800" dirty="0">
                <a:solidFill>
                  <a:srgbClr val="FFFFFF"/>
                </a:solidFill>
                <a:uFillTx/>
                <a:latin typeface="Cambria"/>
                <a:ea typeface="Cambria"/>
                <a:cs typeface="Cambria"/>
                <a:sym typeface="Cambria"/>
              </a:rPr>
              <a:t>The Plan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FC823-572B-3148-974C-6FAE53D77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C1AFAB6A-354C-9D4E-9D4D-5DD54635D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71" y="1556369"/>
            <a:ext cx="10192657" cy="530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8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C71D39"/>
          </a:solidFill>
        </p:spPr>
        <p:txBody>
          <a:bodyPr vert="horz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4800" dirty="0">
                <a:solidFill>
                  <a:srgbClr val="FFFFFF"/>
                </a:solidFill>
                <a:uFillTx/>
                <a:latin typeface="Cambria"/>
                <a:ea typeface="Cambria"/>
                <a:cs typeface="Cambria"/>
                <a:sym typeface="Cambria"/>
              </a:rPr>
              <a:t>The Plan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FC823-572B-3148-974C-6FAE53D77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lifted the mask mandate in alignment with SPS </a:t>
            </a:r>
          </a:p>
          <a:p>
            <a:r>
              <a:rPr lang="en-US" dirty="0"/>
              <a:t>Currently masks are optional </a:t>
            </a:r>
          </a:p>
          <a:p>
            <a:r>
              <a:rPr lang="en-US" dirty="0"/>
              <a:t>We will continue our testing protocols </a:t>
            </a:r>
          </a:p>
        </p:txBody>
      </p:sp>
    </p:spTree>
    <p:extLst>
      <p:ext uri="{BB962C8B-B14F-4D97-AF65-F5344CB8AC3E}">
        <p14:creationId xmlns:p14="http://schemas.microsoft.com/office/powerpoint/2010/main" val="19724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"/>
          <p:cNvSpPr txBox="1">
            <a:spLocks noGrp="1"/>
          </p:cNvSpPr>
          <p:nvPr>
            <p:ph type="title"/>
          </p:nvPr>
        </p:nvSpPr>
        <p:spPr>
          <a:xfrm>
            <a:off x="895350" y="2433955"/>
            <a:ext cx="10515600" cy="1325563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 sz="3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Key School Data</a:t>
            </a:r>
            <a:endParaRPr sz="32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D876CA-E91C-BA49-998B-B1F6B62B3EAB}"/>
              </a:ext>
            </a:extLst>
          </p:cNvPr>
          <p:cNvSpPr txBox="1"/>
          <p:nvPr/>
        </p:nvSpPr>
        <p:spPr>
          <a:xfrm>
            <a:off x="3050771" y="3279268"/>
            <a:ext cx="61015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93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113" name="Google Shape;113;p7"/>
          <p:cNvSpPr txBox="1"/>
          <p:nvPr/>
        </p:nvSpPr>
        <p:spPr>
          <a:xfrm>
            <a:off x="838200" y="365125"/>
            <a:ext cx="10764514" cy="1438275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en-US" sz="4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Talent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703AC-EEF8-184E-A7F8-F4487A418594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DBD4-F11E-064B-90CF-835419554956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7D9299-D582-214D-8671-6F937757D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425701"/>
            <a:ext cx="110998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3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23398</TotalTime>
  <Words>247</Words>
  <Application>Microsoft Macintosh PowerPoint</Application>
  <PresentationFormat>Widescreen</PresentationFormat>
  <Paragraphs>72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Our Mission</vt:lpstr>
      <vt:lpstr>COVID Updates</vt:lpstr>
      <vt:lpstr>Our Reopening Philosophy</vt:lpstr>
      <vt:lpstr>The Plan</vt:lpstr>
      <vt:lpstr>The Plan</vt:lpstr>
      <vt:lpstr>Key School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Montero, Modesto</dc:creator>
  <cp:lastModifiedBy>Montero, Modesto</cp:lastModifiedBy>
  <cp:revision>55</cp:revision>
  <dcterms:created xsi:type="dcterms:W3CDTF">2020-12-08T19:54:20Z</dcterms:created>
  <dcterms:modified xsi:type="dcterms:W3CDTF">2022-05-03T16:56:05Z</dcterms:modified>
</cp:coreProperties>
</file>