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462" r:id="rId3"/>
    <p:sldId id="382" r:id="rId4"/>
    <p:sldId id="363" r:id="rId5"/>
    <p:sldId id="383" r:id="rId6"/>
    <p:sldId id="413" r:id="rId7"/>
    <p:sldId id="467" r:id="rId8"/>
    <p:sldId id="427" r:id="rId9"/>
    <p:sldId id="448" r:id="rId10"/>
    <p:sldId id="468" r:id="rId11"/>
    <p:sldId id="454" r:id="rId12"/>
    <p:sldId id="461" r:id="rId13"/>
    <p:sldId id="469" r:id="rId14"/>
    <p:sldId id="441" r:id="rId15"/>
    <p:sldId id="456" r:id="rId16"/>
    <p:sldId id="440" r:id="rId17"/>
    <p:sldId id="463" r:id="rId18"/>
  </p:sldIdLst>
  <p:sldSz cx="12192000" cy="6858000"/>
  <p:notesSz cx="7053263"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3" roundtripDataSignature="AMtx7mjkRZYgP8W76b8G9TlFvT1C51Kb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F01978-D836-4C79-9559-918C0927EB81}">
  <a:tblStyle styleId="{A3F01978-D836-4C79-9559-918C0927EB8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42" autoAdjust="0"/>
    <p:restoredTop sz="77365" autoAdjust="0"/>
  </p:normalViewPr>
  <p:slideViewPr>
    <p:cSldViewPr snapToGrid="0">
      <p:cViewPr varScale="1">
        <p:scale>
          <a:sx n="77" d="100"/>
          <a:sy n="77" d="100"/>
        </p:scale>
        <p:origin x="20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63"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57053" cy="467363"/>
          </a:xfrm>
          <a:prstGeom prst="rect">
            <a:avLst/>
          </a:prstGeom>
          <a:noFill/>
          <a:ln>
            <a:noFill/>
          </a:ln>
        </p:spPr>
        <p:txBody>
          <a:bodyPr spcFirstLastPara="1" wrap="square" lIns="92450" tIns="46225" rIns="92450" bIns="462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94613" y="1"/>
            <a:ext cx="3057053" cy="467363"/>
          </a:xfrm>
          <a:prstGeom prst="rect">
            <a:avLst/>
          </a:prstGeom>
          <a:noFill/>
          <a:ln>
            <a:noFill/>
          </a:ln>
        </p:spPr>
        <p:txBody>
          <a:bodyPr spcFirstLastPara="1" wrap="square" lIns="92450" tIns="46225" rIns="92450" bIns="462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1739"/>
            <a:ext cx="3057053" cy="467363"/>
          </a:xfrm>
          <a:prstGeom prst="rect">
            <a:avLst/>
          </a:prstGeom>
          <a:noFill/>
          <a:ln>
            <a:noFill/>
          </a:ln>
        </p:spPr>
        <p:txBody>
          <a:bodyPr spcFirstLastPara="1" wrap="square" lIns="92450" tIns="46225" rIns="92450" bIns="462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88" name="Google Shape;88;p1: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10" name="Google Shape;110;p7: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extLst>
      <p:ext uri="{BB962C8B-B14F-4D97-AF65-F5344CB8AC3E}">
        <p14:creationId xmlns:p14="http://schemas.microsoft.com/office/powerpoint/2010/main" val="47265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10" name="Google Shape;110;p7: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extLst>
      <p:ext uri="{BB962C8B-B14F-4D97-AF65-F5344CB8AC3E}">
        <p14:creationId xmlns:p14="http://schemas.microsoft.com/office/powerpoint/2010/main" val="171095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15: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extLst>
      <p:ext uri="{BB962C8B-B14F-4D97-AF65-F5344CB8AC3E}">
        <p14:creationId xmlns:p14="http://schemas.microsoft.com/office/powerpoint/2010/main" val="90517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10" name="Google Shape;110;p7: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extLst>
      <p:ext uri="{BB962C8B-B14F-4D97-AF65-F5344CB8AC3E}">
        <p14:creationId xmlns:p14="http://schemas.microsoft.com/office/powerpoint/2010/main" val="77015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15: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extLst>
      <p:ext uri="{BB962C8B-B14F-4D97-AF65-F5344CB8AC3E}">
        <p14:creationId xmlns:p14="http://schemas.microsoft.com/office/powerpoint/2010/main" val="380076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7C4654CB-AB79-44B1-A31F-5E007968C94D}" type="slidenum">
              <a:rPr lang="en-US" smtClean="0">
                <a:uFillTx/>
              </a:rPr>
              <a:t>15</a:t>
            </a:fld>
            <a:endParaRPr lang="en-US" dirty="0">
              <a:uFillTx/>
            </a:endParaRPr>
          </a:p>
        </p:txBody>
      </p:sp>
    </p:spTree>
    <p:extLst>
      <p:ext uri="{BB962C8B-B14F-4D97-AF65-F5344CB8AC3E}">
        <p14:creationId xmlns:p14="http://schemas.microsoft.com/office/powerpoint/2010/main" val="277470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15: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extLst>
      <p:ext uri="{BB962C8B-B14F-4D97-AF65-F5344CB8AC3E}">
        <p14:creationId xmlns:p14="http://schemas.microsoft.com/office/powerpoint/2010/main" val="136239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15: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dirty="0"/>
          </a:p>
        </p:txBody>
      </p:sp>
    </p:spTree>
    <p:extLst>
      <p:ext uri="{BB962C8B-B14F-4D97-AF65-F5344CB8AC3E}">
        <p14:creationId xmlns:p14="http://schemas.microsoft.com/office/powerpoint/2010/main" val="421803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7C4654CB-AB79-44B1-A31F-5E007968C94D}" type="slidenum">
              <a:rPr lang="en-US" smtClean="0">
                <a:uFillTx/>
              </a:rPr>
              <a:t>2</a:t>
            </a:fld>
            <a:endParaRPr lang="en-US" dirty="0">
              <a:uFillTx/>
            </a:endParaRPr>
          </a:p>
        </p:txBody>
      </p:sp>
    </p:spTree>
    <p:extLst>
      <p:ext uri="{BB962C8B-B14F-4D97-AF65-F5344CB8AC3E}">
        <p14:creationId xmlns:p14="http://schemas.microsoft.com/office/powerpoint/2010/main" val="330186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7C4654CB-AB79-44B1-A31F-5E007968C94D}" type="slidenum">
              <a:rPr lang="en-US" smtClean="0">
                <a:uFillTx/>
              </a:rPr>
              <a:t>3</a:t>
            </a:fld>
            <a:endParaRPr lang="en-US" dirty="0">
              <a:uFillTx/>
            </a:endParaRPr>
          </a:p>
        </p:txBody>
      </p:sp>
    </p:spTree>
    <p:extLst>
      <p:ext uri="{BB962C8B-B14F-4D97-AF65-F5344CB8AC3E}">
        <p14:creationId xmlns:p14="http://schemas.microsoft.com/office/powerpoint/2010/main" val="398015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15: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extLst>
      <p:ext uri="{BB962C8B-B14F-4D97-AF65-F5344CB8AC3E}">
        <p14:creationId xmlns:p14="http://schemas.microsoft.com/office/powerpoint/2010/main" val="27966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7C4654CB-AB79-44B1-A31F-5E007968C94D}" type="slidenum">
              <a:rPr lang="en-US" smtClean="0">
                <a:uFillTx/>
              </a:rPr>
              <a:t>5</a:t>
            </a:fld>
            <a:endParaRPr lang="en-US" dirty="0">
              <a:uFillTx/>
            </a:endParaRPr>
          </a:p>
        </p:txBody>
      </p:sp>
    </p:spTree>
    <p:extLst>
      <p:ext uri="{BB962C8B-B14F-4D97-AF65-F5344CB8AC3E}">
        <p14:creationId xmlns:p14="http://schemas.microsoft.com/office/powerpoint/2010/main" val="100784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10" name="Google Shape;110;p7: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extLst>
      <p:ext uri="{BB962C8B-B14F-4D97-AF65-F5344CB8AC3E}">
        <p14:creationId xmlns:p14="http://schemas.microsoft.com/office/powerpoint/2010/main" val="426565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10" name="Google Shape;110;p7: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extLst>
      <p:ext uri="{BB962C8B-B14F-4D97-AF65-F5344CB8AC3E}">
        <p14:creationId xmlns:p14="http://schemas.microsoft.com/office/powerpoint/2010/main" val="181392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15: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extLst>
      <p:ext uri="{BB962C8B-B14F-4D97-AF65-F5344CB8AC3E}">
        <p14:creationId xmlns:p14="http://schemas.microsoft.com/office/powerpoint/2010/main" val="378242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705966" y="4479688"/>
            <a:ext cx="5641333" cy="3665776"/>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dirty="0"/>
          </a:p>
        </p:txBody>
      </p:sp>
      <p:sp>
        <p:nvSpPr>
          <p:cNvPr id="110" name="Google Shape;110;p7:notes"/>
          <p:cNvSpPr txBox="1">
            <a:spLocks noGrp="1"/>
          </p:cNvSpPr>
          <p:nvPr>
            <p:ph type="sldNum" idx="12"/>
          </p:nvPr>
        </p:nvSpPr>
        <p:spPr>
          <a:xfrm>
            <a:off x="3994613" y="8841739"/>
            <a:ext cx="3057053" cy="467363"/>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extLst>
      <p:ext uri="{BB962C8B-B14F-4D97-AF65-F5344CB8AC3E}">
        <p14:creationId xmlns:p14="http://schemas.microsoft.com/office/powerpoint/2010/main" val="397200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27" name="Google Shape;27;p19"/>
          <p:cNvPicPr preferRelativeResize="0"/>
          <p:nvPr/>
        </p:nvPicPr>
        <p:blipFill rotWithShape="1">
          <a:blip r:embed="rId2">
            <a:alphaModFix/>
          </a:blip>
          <a:srcRect/>
          <a:stretch/>
        </p:blipFill>
        <p:spPr>
          <a:xfrm>
            <a:off x="9502345" y="5105895"/>
            <a:ext cx="2334970" cy="16155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4" name="Google Shape;8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p:nvPr/>
        </p:nvSpPr>
        <p:spPr>
          <a:xfrm>
            <a:off x="1600199" y="3431019"/>
            <a:ext cx="8991600" cy="164592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r>
              <a:rPr lang="en-US" sz="4000" dirty="0">
                <a:solidFill>
                  <a:schemeClr val="dk1"/>
                </a:solidFill>
                <a:latin typeface="Calibri"/>
                <a:ea typeface="Calibri"/>
                <a:cs typeface="Calibri"/>
                <a:sym typeface="Calibri"/>
              </a:rPr>
              <a:t>ED</a:t>
            </a:r>
            <a:r>
              <a:rPr lang="en-US" sz="4000" b="0" i="0" u="none" strike="noStrike" cap="none" dirty="0">
                <a:solidFill>
                  <a:schemeClr val="dk1"/>
                </a:solidFill>
                <a:latin typeface="Calibri"/>
                <a:ea typeface="Calibri"/>
                <a:cs typeface="Calibri"/>
                <a:sym typeface="Calibri"/>
              </a:rPr>
              <a:t> Updates</a:t>
            </a:r>
            <a:endParaRPr sz="4000" b="0" i="0" u="none" strike="noStrike" cap="none" dirty="0">
              <a:solidFill>
                <a:schemeClr val="dk1"/>
              </a:solidFill>
              <a:latin typeface="Calibri"/>
              <a:ea typeface="Calibri"/>
              <a:cs typeface="Calibri"/>
              <a:sym typeface="Calibri"/>
            </a:endParaRPr>
          </a:p>
        </p:txBody>
      </p:sp>
      <p:sp>
        <p:nvSpPr>
          <p:cNvPr id="91" name="Google Shape;91;p1"/>
          <p:cNvSpPr txBox="1"/>
          <p:nvPr/>
        </p:nvSpPr>
        <p:spPr>
          <a:xfrm>
            <a:off x="2695193" y="4699893"/>
            <a:ext cx="6801612" cy="109800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600"/>
              <a:buFont typeface="Arial"/>
              <a:buNone/>
            </a:pPr>
            <a:r>
              <a:rPr lang="en-US" sz="3600" b="0" i="0" u="none" strike="noStrike" cap="none" dirty="0">
                <a:solidFill>
                  <a:schemeClr val="dk1"/>
                </a:solidFill>
                <a:latin typeface="Calibri"/>
                <a:ea typeface="Calibri"/>
                <a:cs typeface="Calibri"/>
                <a:sym typeface="Calibri"/>
              </a:rPr>
              <a:t>April Management Report</a:t>
            </a:r>
            <a:endParaRPr sz="3600" b="0" i="0" u="none" strike="noStrike" cap="none" dirty="0">
              <a:solidFill>
                <a:schemeClr val="dk1"/>
              </a:solidFill>
              <a:latin typeface="Calibri"/>
              <a:ea typeface="Calibri"/>
              <a:cs typeface="Calibri"/>
              <a:sym typeface="Calibri"/>
            </a:endParaRPr>
          </a:p>
        </p:txBody>
      </p:sp>
      <p:pic>
        <p:nvPicPr>
          <p:cNvPr id="92" name="Google Shape;92;p1" descr="C:\Users\mmontero\Desktop\libertas logo files\libertas logo final.png"/>
          <p:cNvPicPr preferRelativeResize="0"/>
          <p:nvPr/>
        </p:nvPicPr>
        <p:blipFill rotWithShape="1">
          <a:blip r:embed="rId3">
            <a:alphaModFix/>
          </a:blip>
          <a:srcRect/>
          <a:stretch/>
        </p:blipFill>
        <p:spPr>
          <a:xfrm>
            <a:off x="3247981" y="426863"/>
            <a:ext cx="5696037" cy="33026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113" name="Google Shape;113;p7"/>
          <p:cNvSpPr txBox="1"/>
          <p:nvPr/>
        </p:nvSpPr>
        <p:spPr>
          <a:xfrm>
            <a:off x="838200" y="365125"/>
            <a:ext cx="10764514" cy="1438275"/>
          </a:xfrm>
          <a:prstGeom prst="rect">
            <a:avLst/>
          </a:prstGeom>
          <a:solidFill>
            <a:srgbClr val="C71D39"/>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Cambria"/>
              <a:buNone/>
            </a:pPr>
            <a:r>
              <a:rPr lang="en-US" sz="4400" b="0" i="0" u="none" strike="noStrike" cap="none" dirty="0">
                <a:solidFill>
                  <a:schemeClr val="lt1"/>
                </a:solidFill>
                <a:latin typeface="Cambria"/>
                <a:ea typeface="Cambria"/>
                <a:cs typeface="Cambria"/>
                <a:sym typeface="Cambria"/>
              </a:rPr>
              <a:t>Updates- Talent</a:t>
            </a:r>
            <a:endParaRPr sz="4400" b="0" i="0" u="none" strike="noStrike" cap="none" dirty="0">
              <a:solidFill>
                <a:schemeClr val="lt1"/>
              </a:solidFill>
              <a:latin typeface="Cambria"/>
              <a:ea typeface="Cambria"/>
              <a:cs typeface="Cambria"/>
              <a:sym typeface="Cambria"/>
            </a:endParaRPr>
          </a:p>
        </p:txBody>
      </p:sp>
      <p:pic>
        <p:nvPicPr>
          <p:cNvPr id="3" name="Picture 2" descr="Graphical user interface, application&#10;&#10;Description automatically generated">
            <a:extLst>
              <a:ext uri="{FF2B5EF4-FFF2-40B4-BE49-F238E27FC236}">
                <a16:creationId xmlns:a16="http://schemas.microsoft.com/office/drawing/2014/main" id="{05CA7AB9-B1F6-6142-8CB0-C91BDB89033D}"/>
              </a:ext>
            </a:extLst>
          </p:cNvPr>
          <p:cNvPicPr>
            <a:picLocks noChangeAspect="1"/>
          </p:cNvPicPr>
          <p:nvPr/>
        </p:nvPicPr>
        <p:blipFill>
          <a:blip r:embed="rId3"/>
          <a:stretch>
            <a:fillRect/>
          </a:stretch>
        </p:blipFill>
        <p:spPr>
          <a:xfrm>
            <a:off x="997856" y="2071007"/>
            <a:ext cx="10265233" cy="2983594"/>
          </a:xfrm>
          <a:prstGeom prst="rect">
            <a:avLst/>
          </a:prstGeom>
        </p:spPr>
      </p:pic>
    </p:spTree>
    <p:extLst>
      <p:ext uri="{BB962C8B-B14F-4D97-AF65-F5344CB8AC3E}">
        <p14:creationId xmlns:p14="http://schemas.microsoft.com/office/powerpoint/2010/main" val="370408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113" name="Google Shape;113;p7"/>
          <p:cNvSpPr txBox="1"/>
          <p:nvPr/>
        </p:nvSpPr>
        <p:spPr>
          <a:xfrm>
            <a:off x="838200" y="365125"/>
            <a:ext cx="10764514" cy="1438275"/>
          </a:xfrm>
          <a:prstGeom prst="rect">
            <a:avLst/>
          </a:prstGeom>
          <a:solidFill>
            <a:srgbClr val="C71D39"/>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Cambria"/>
              <a:buNone/>
            </a:pPr>
            <a:r>
              <a:rPr lang="en-US" sz="4400" b="0" i="0" u="none" strike="noStrike" cap="none" dirty="0">
                <a:solidFill>
                  <a:schemeClr val="lt1"/>
                </a:solidFill>
                <a:latin typeface="Cambria"/>
                <a:ea typeface="Cambria"/>
                <a:cs typeface="Cambria"/>
                <a:sym typeface="Cambria"/>
              </a:rPr>
              <a:t>Updates- Talent</a:t>
            </a:r>
            <a:endParaRPr sz="4400" b="0" i="0" u="none" strike="noStrike" cap="none" dirty="0">
              <a:solidFill>
                <a:schemeClr val="lt1"/>
              </a:solidFill>
              <a:latin typeface="Cambria"/>
              <a:ea typeface="Cambria"/>
              <a:cs typeface="Cambria"/>
              <a:sym typeface="Cambria"/>
            </a:endParaRPr>
          </a:p>
        </p:txBody>
      </p:sp>
      <p:pic>
        <p:nvPicPr>
          <p:cNvPr id="3" name="Picture 2" descr="Graphical user interface, table&#10;&#10;Description automatically generated">
            <a:extLst>
              <a:ext uri="{FF2B5EF4-FFF2-40B4-BE49-F238E27FC236}">
                <a16:creationId xmlns:a16="http://schemas.microsoft.com/office/drawing/2014/main" id="{3E95297D-4DDE-5E44-BF52-D9A3BEC8ABCD}"/>
              </a:ext>
            </a:extLst>
          </p:cNvPr>
          <p:cNvPicPr>
            <a:picLocks noChangeAspect="1"/>
          </p:cNvPicPr>
          <p:nvPr/>
        </p:nvPicPr>
        <p:blipFill>
          <a:blip r:embed="rId3"/>
          <a:stretch>
            <a:fillRect/>
          </a:stretch>
        </p:blipFill>
        <p:spPr>
          <a:xfrm>
            <a:off x="4276270" y="1893275"/>
            <a:ext cx="3488873" cy="4918738"/>
          </a:xfrm>
          <a:prstGeom prst="rect">
            <a:avLst/>
          </a:prstGeom>
        </p:spPr>
      </p:pic>
    </p:spTree>
    <p:extLst>
      <p:ext uri="{BB962C8B-B14F-4D97-AF65-F5344CB8AC3E}">
        <p14:creationId xmlns:p14="http://schemas.microsoft.com/office/powerpoint/2010/main" val="394723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895350" y="2433955"/>
            <a:ext cx="10515600" cy="1325563"/>
          </a:xfrm>
          <a:prstGeom prst="rect">
            <a:avLst/>
          </a:prstGeom>
          <a:solidFill>
            <a:srgbClr val="C71D3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mbria"/>
              <a:buNone/>
            </a:pPr>
            <a:r>
              <a:rPr lang="en-US" sz="3600" dirty="0">
                <a:solidFill>
                  <a:schemeClr val="lt1"/>
                </a:solidFill>
                <a:latin typeface="Cambria"/>
                <a:ea typeface="Cambria"/>
                <a:cs typeface="Cambria"/>
                <a:sym typeface="Cambria"/>
              </a:rPr>
              <a:t>Facilities</a:t>
            </a:r>
            <a:endParaRPr sz="3200"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324293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114" name="Google Shape;114;p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lvl="0"/>
            <a:r>
              <a:rPr lang="en-US" b="1" dirty="0"/>
              <a:t>Headline: on-track for 7/1</a:t>
            </a:r>
          </a:p>
          <a:p>
            <a:pPr lvl="0"/>
            <a:r>
              <a:rPr lang="en-US" dirty="0"/>
              <a:t>Finalized floor plan layout </a:t>
            </a:r>
          </a:p>
          <a:p>
            <a:pPr lvl="0"/>
            <a:r>
              <a:rPr lang="en-US" dirty="0"/>
              <a:t>Demolition is underway</a:t>
            </a:r>
          </a:p>
          <a:p>
            <a:pPr lvl="0"/>
            <a:r>
              <a:rPr lang="en-US" dirty="0"/>
              <a:t>Landlord is pulling electrical and plumbing permits </a:t>
            </a:r>
          </a:p>
          <a:p>
            <a:pPr lvl="0"/>
            <a:r>
              <a:rPr lang="en-US" dirty="0"/>
              <a:t>MM/KOF working on furniture order </a:t>
            </a:r>
          </a:p>
          <a:p>
            <a:pPr lvl="1"/>
            <a:endParaRPr lang="en-US" dirty="0"/>
          </a:p>
        </p:txBody>
      </p:sp>
      <p:sp>
        <p:nvSpPr>
          <p:cNvPr id="113" name="Google Shape;113;p7"/>
          <p:cNvSpPr txBox="1"/>
          <p:nvPr/>
        </p:nvSpPr>
        <p:spPr>
          <a:xfrm>
            <a:off x="838200" y="365125"/>
            <a:ext cx="10764514" cy="1438275"/>
          </a:xfrm>
          <a:prstGeom prst="rect">
            <a:avLst/>
          </a:prstGeom>
          <a:solidFill>
            <a:srgbClr val="C71D39"/>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Cambria"/>
              <a:buNone/>
            </a:pPr>
            <a:r>
              <a:rPr lang="en-US" sz="4400" b="0" i="0" u="none" strike="noStrike" cap="none" dirty="0">
                <a:solidFill>
                  <a:schemeClr val="lt1"/>
                </a:solidFill>
                <a:latin typeface="Cambria"/>
                <a:ea typeface="Cambria"/>
                <a:cs typeface="Cambria"/>
                <a:sym typeface="Cambria"/>
              </a:rPr>
              <a:t>Updates</a:t>
            </a:r>
            <a:endParaRPr sz="4400" b="0" i="0" u="none" strike="noStrike" cap="none"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26996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895350" y="2433955"/>
            <a:ext cx="10515600" cy="1325563"/>
          </a:xfrm>
          <a:prstGeom prst="rect">
            <a:avLst/>
          </a:prstGeom>
          <a:solidFill>
            <a:srgbClr val="C71D3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mbria"/>
              <a:buNone/>
            </a:pPr>
            <a:r>
              <a:rPr lang="en-US" sz="3600" dirty="0">
                <a:solidFill>
                  <a:schemeClr val="lt1"/>
                </a:solidFill>
                <a:latin typeface="Cambria"/>
                <a:ea typeface="Cambria"/>
                <a:cs typeface="Cambria"/>
                <a:sym typeface="Cambria"/>
              </a:rPr>
              <a:t>Student Recruitment &amp; Enrollment</a:t>
            </a:r>
            <a:endParaRPr sz="3200"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190458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1"/>
          <p:cNvSpPr txBox="1">
            <a:spLocks noGrp="1"/>
          </p:cNvSpPr>
          <p:nvPr>
            <p:ph type="title"/>
          </p:nvPr>
        </p:nvSpPr>
        <p:spPr>
          <a:prstGeom prst="rect">
            <a:avLst/>
          </a:prstGeom>
          <a:solidFill>
            <a:srgbClr val="C71D39"/>
          </a:solidFill>
        </p:spPr>
        <p:txBody>
          <a:bodyPr vert="horz"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pPr algn="ctr">
              <a:spcBef>
                <a:spcPts val="0"/>
              </a:spcBef>
            </a:pPr>
            <a:r>
              <a:rPr lang="en" sz="4800" dirty="0">
                <a:solidFill>
                  <a:srgbClr val="FFFFFF"/>
                </a:solidFill>
                <a:latin typeface="Cambria"/>
                <a:ea typeface="Cambria"/>
                <a:cs typeface="Cambria"/>
                <a:sym typeface="Cambria"/>
              </a:rPr>
              <a:t>FY22 Student Recruitment </a:t>
            </a:r>
            <a:endParaRPr lang="en" sz="4800" dirty="0">
              <a:solidFill>
                <a:srgbClr val="FFFFFF"/>
              </a:solidFill>
              <a:uFillTx/>
              <a:latin typeface="Cambria"/>
              <a:ea typeface="Cambria"/>
              <a:cs typeface="Cambria"/>
              <a:sym typeface="Cambria"/>
            </a:endParaRPr>
          </a:p>
        </p:txBody>
      </p:sp>
      <p:sp>
        <p:nvSpPr>
          <p:cNvPr id="5" name="Text Placeholder 4">
            <a:extLst>
              <a:ext uri="{FF2B5EF4-FFF2-40B4-BE49-F238E27FC236}">
                <a16:creationId xmlns:a16="http://schemas.microsoft.com/office/drawing/2014/main" id="{DA628E81-E495-8D47-B726-CE1577FDE2F4}"/>
              </a:ext>
            </a:extLst>
          </p:cNvPr>
          <p:cNvSpPr>
            <a:spLocks noGrp="1"/>
          </p:cNvSpPr>
          <p:nvPr>
            <p:ph type="body" idx="1"/>
          </p:nvPr>
        </p:nvSpPr>
        <p:spPr/>
        <p:txBody>
          <a:bodyPr/>
          <a:lstStyle/>
          <a:p>
            <a:endParaRPr lang="en-US" dirty="0"/>
          </a:p>
        </p:txBody>
      </p:sp>
      <p:pic>
        <p:nvPicPr>
          <p:cNvPr id="7" name="Picture 6" descr="Table&#10;&#10;Description automatically generated">
            <a:extLst>
              <a:ext uri="{FF2B5EF4-FFF2-40B4-BE49-F238E27FC236}">
                <a16:creationId xmlns:a16="http://schemas.microsoft.com/office/drawing/2014/main" id="{8F3A6AC7-6FB0-D24E-BA33-6393EA8A3B18}"/>
              </a:ext>
            </a:extLst>
          </p:cNvPr>
          <p:cNvPicPr>
            <a:picLocks noChangeAspect="1"/>
          </p:cNvPicPr>
          <p:nvPr/>
        </p:nvPicPr>
        <p:blipFill>
          <a:blip r:embed="rId3"/>
          <a:stretch>
            <a:fillRect/>
          </a:stretch>
        </p:blipFill>
        <p:spPr>
          <a:xfrm>
            <a:off x="0" y="1690688"/>
            <a:ext cx="12192000" cy="2013185"/>
          </a:xfrm>
          <a:prstGeom prst="rect">
            <a:avLst/>
          </a:prstGeom>
        </p:spPr>
      </p:pic>
      <p:pic>
        <p:nvPicPr>
          <p:cNvPr id="9" name="Picture 8" descr="Table&#10;&#10;Description automatically generated">
            <a:extLst>
              <a:ext uri="{FF2B5EF4-FFF2-40B4-BE49-F238E27FC236}">
                <a16:creationId xmlns:a16="http://schemas.microsoft.com/office/drawing/2014/main" id="{C2B8D5FC-585D-9C4C-A0CF-97CDE6D9B1B3}"/>
              </a:ext>
            </a:extLst>
          </p:cNvPr>
          <p:cNvPicPr>
            <a:picLocks noChangeAspect="1"/>
          </p:cNvPicPr>
          <p:nvPr/>
        </p:nvPicPr>
        <p:blipFill>
          <a:blip r:embed="rId4"/>
          <a:stretch>
            <a:fillRect/>
          </a:stretch>
        </p:blipFill>
        <p:spPr>
          <a:xfrm>
            <a:off x="387350" y="3789362"/>
            <a:ext cx="11417300" cy="2755900"/>
          </a:xfrm>
          <a:prstGeom prst="rect">
            <a:avLst/>
          </a:prstGeom>
        </p:spPr>
      </p:pic>
    </p:spTree>
    <p:extLst>
      <p:ext uri="{BB962C8B-B14F-4D97-AF65-F5344CB8AC3E}">
        <p14:creationId xmlns:p14="http://schemas.microsoft.com/office/powerpoint/2010/main" val="421638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895350" y="2433955"/>
            <a:ext cx="10515600" cy="1325563"/>
          </a:xfrm>
          <a:prstGeom prst="rect">
            <a:avLst/>
          </a:prstGeom>
          <a:solidFill>
            <a:srgbClr val="C71D3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mbria"/>
              <a:buNone/>
            </a:pPr>
            <a:r>
              <a:rPr lang="en-US" sz="3600" dirty="0">
                <a:solidFill>
                  <a:schemeClr val="lt1"/>
                </a:solidFill>
                <a:latin typeface="Cambria"/>
                <a:ea typeface="Cambria"/>
                <a:cs typeface="Cambria"/>
                <a:sym typeface="Cambria"/>
              </a:rPr>
              <a:t>Q3 Goals &lt;Update Coming after 4/26 Data Day&gt;</a:t>
            </a:r>
            <a:endParaRPr sz="3200"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270559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895350" y="2433955"/>
            <a:ext cx="10515600" cy="1325563"/>
          </a:xfrm>
          <a:prstGeom prst="rect">
            <a:avLst/>
          </a:prstGeom>
          <a:solidFill>
            <a:srgbClr val="C71D3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mbria"/>
              <a:buNone/>
            </a:pPr>
            <a:r>
              <a:rPr lang="en-US" sz="3600" dirty="0">
                <a:solidFill>
                  <a:schemeClr val="lt1"/>
                </a:solidFill>
                <a:latin typeface="Cambria"/>
                <a:ea typeface="Cambria"/>
                <a:cs typeface="Cambria"/>
                <a:sym typeface="Cambria"/>
              </a:rPr>
              <a:t>Q&amp;A</a:t>
            </a:r>
            <a:endParaRPr sz="3200"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75083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F164F7-F2F0-A046-ABC0-4A0583333242}"/>
              </a:ext>
            </a:extLst>
          </p:cNvPr>
          <p:cNvSpPr>
            <a:spLocks noGrp="1"/>
          </p:cNvSpPr>
          <p:nvPr>
            <p:ph type="body" idx="1"/>
          </p:nvPr>
        </p:nvSpPr>
        <p:spPr/>
        <p:txBody>
          <a:bodyPr/>
          <a:lstStyle/>
          <a:p>
            <a:endParaRPr lang="en-US"/>
          </a:p>
        </p:txBody>
      </p:sp>
      <p:sp>
        <p:nvSpPr>
          <p:cNvPr id="7" name="Title 6">
            <a:extLst>
              <a:ext uri="{FF2B5EF4-FFF2-40B4-BE49-F238E27FC236}">
                <a16:creationId xmlns:a16="http://schemas.microsoft.com/office/drawing/2014/main" id="{AB170345-F265-B440-8C83-88AE16A1058B}"/>
              </a:ext>
            </a:extLst>
          </p:cNvPr>
          <p:cNvSpPr>
            <a:spLocks noGrp="1"/>
          </p:cNvSpPr>
          <p:nvPr>
            <p:ph type="title"/>
          </p:nvPr>
        </p:nvSpPr>
        <p:spPr/>
        <p:txBody>
          <a:bodyPr/>
          <a:lstStyle/>
          <a:p>
            <a:endParaRPr lang="en-US"/>
          </a:p>
        </p:txBody>
      </p:sp>
      <p:pic>
        <p:nvPicPr>
          <p:cNvPr id="2" name="Picture 1">
            <a:extLst>
              <a:ext uri="{FF2B5EF4-FFF2-40B4-BE49-F238E27FC236}">
                <a16:creationId xmlns:a16="http://schemas.microsoft.com/office/drawing/2014/main" id="{F00F768D-5FA4-BE49-81A4-B90E6116CAB2}"/>
              </a:ext>
            </a:extLst>
          </p:cNvPr>
          <p:cNvPicPr>
            <a:picLocks noChangeAspect="1"/>
          </p:cNvPicPr>
          <p:nvPr/>
        </p:nvPicPr>
        <p:blipFill>
          <a:blip r:embed="rId3"/>
          <a:stretch>
            <a:fillRect/>
          </a:stretch>
        </p:blipFill>
        <p:spPr>
          <a:xfrm>
            <a:off x="2532630" y="0"/>
            <a:ext cx="6865483" cy="6865483"/>
          </a:xfrm>
          <a:prstGeom prst="rect">
            <a:avLst/>
          </a:prstGeom>
        </p:spPr>
      </p:pic>
    </p:spTree>
    <p:extLst>
      <p:ext uri="{BB962C8B-B14F-4D97-AF65-F5344CB8AC3E}">
        <p14:creationId xmlns:p14="http://schemas.microsoft.com/office/powerpoint/2010/main" val="158509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2058458"/>
            <a:ext cx="10515600" cy="4351338"/>
          </a:xfrm>
        </p:spPr>
        <p:txBody>
          <a:bodyPr/>
          <a:lstStyle/>
          <a:p>
            <a:pPr marL="0" indent="0">
              <a:buNone/>
            </a:pPr>
            <a:r>
              <a:rPr lang="en-US" sz="3600" i="1" dirty="0">
                <a:uFillTx/>
              </a:rPr>
              <a:t>Through rigorous academics, character development, and strong supports for every learner, </a:t>
            </a:r>
            <a:r>
              <a:rPr lang="en-US" sz="3600" b="1" i="1" dirty="0">
                <a:solidFill>
                  <a:srgbClr val="C71D39"/>
                </a:solidFill>
                <a:uFillTx/>
              </a:rPr>
              <a:t>Libertas Academy Charter School </a:t>
            </a:r>
            <a:r>
              <a:rPr lang="en-US" sz="3600" i="1" dirty="0">
                <a:uFillTx/>
              </a:rPr>
              <a:t>prepares all sixth through twelfth grade students to </a:t>
            </a:r>
            <a:r>
              <a:rPr lang="en-US" sz="3600" b="1" i="1" dirty="0">
                <a:uFillTx/>
              </a:rPr>
              <a:t>succeed within the college of their choice and to be positive, engaged members of their communities.</a:t>
            </a:r>
            <a:endParaRPr lang="en-US" sz="3600" b="1" dirty="0">
              <a:uFillTx/>
            </a:endParaRPr>
          </a:p>
          <a:p>
            <a:pPr marL="0" indent="0">
              <a:buNone/>
            </a:pPr>
            <a:endParaRPr lang="en-US" dirty="0">
              <a:uFillTx/>
            </a:endParaRPr>
          </a:p>
        </p:txBody>
      </p:sp>
      <p:sp>
        <p:nvSpPr>
          <p:cNvPr id="4" name="Shape 91"/>
          <p:cNvSpPr txBox="1">
            <a:spLocks noGrp="1"/>
          </p:cNvSpPr>
          <p:nvPr>
            <p:ph type="title"/>
          </p:nvPr>
        </p:nvSpPr>
        <p:spPr>
          <a:prstGeom prst="rect">
            <a:avLst/>
          </a:prstGeom>
          <a:solidFill>
            <a:srgbClr val="C71D39"/>
          </a:solidFill>
        </p:spPr>
        <p:txBody>
          <a:bodyPr vert="horz"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pPr algn="ctr">
              <a:spcBef>
                <a:spcPts val="0"/>
              </a:spcBef>
            </a:pPr>
            <a:r>
              <a:rPr lang="en" sz="4800" dirty="0">
                <a:solidFill>
                  <a:srgbClr val="FFFFFF"/>
                </a:solidFill>
                <a:uFillTx/>
                <a:latin typeface="Cambria"/>
                <a:ea typeface="Cambria"/>
                <a:cs typeface="Cambria"/>
                <a:sym typeface="Cambria"/>
              </a:rPr>
              <a:t>Our Mission</a:t>
            </a:r>
          </a:p>
        </p:txBody>
      </p:sp>
    </p:spTree>
    <p:extLst>
      <p:ext uri="{BB962C8B-B14F-4D97-AF65-F5344CB8AC3E}">
        <p14:creationId xmlns:p14="http://schemas.microsoft.com/office/powerpoint/2010/main" val="55872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895350" y="2433955"/>
            <a:ext cx="10515600" cy="1325563"/>
          </a:xfrm>
          <a:prstGeom prst="rect">
            <a:avLst/>
          </a:prstGeom>
          <a:solidFill>
            <a:srgbClr val="C71D3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mbria"/>
              <a:buNone/>
            </a:pPr>
            <a:r>
              <a:rPr lang="en-US" sz="3600" dirty="0">
                <a:solidFill>
                  <a:schemeClr val="lt1"/>
                </a:solidFill>
                <a:latin typeface="Cambria"/>
                <a:ea typeface="Cambria"/>
                <a:cs typeface="Cambria"/>
                <a:sym typeface="Cambria"/>
              </a:rPr>
              <a:t>Reopening Plan Updates</a:t>
            </a:r>
            <a:endParaRPr sz="3200"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132076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2058458"/>
            <a:ext cx="10515600" cy="4351338"/>
          </a:xfrm>
        </p:spPr>
        <p:txBody>
          <a:bodyPr>
            <a:normAutofit/>
          </a:bodyPr>
          <a:lstStyle/>
          <a:p>
            <a:pPr marL="0" indent="0">
              <a:buNone/>
            </a:pPr>
            <a:r>
              <a:rPr lang="en-US" sz="3600" i="1" dirty="0">
                <a:uFillTx/>
              </a:rPr>
              <a:t>LACS is committed is </a:t>
            </a:r>
            <a:r>
              <a:rPr lang="en-US" sz="3600" i="1" dirty="0"/>
              <a:t>to executing </a:t>
            </a:r>
            <a:r>
              <a:rPr lang="en-US" sz="3600" i="1" dirty="0">
                <a:uFillTx/>
              </a:rPr>
              <a:t>a Fall Reopening Plan that is grounded in our mission, our core values and that is informed by what the current science is telling us, specific to our local community, that will help us execute a very safe and successful return to school. </a:t>
            </a:r>
          </a:p>
          <a:p>
            <a:pPr marL="0" indent="0">
              <a:buNone/>
            </a:pPr>
            <a:endParaRPr lang="en-US" dirty="0">
              <a:uFillTx/>
            </a:endParaRPr>
          </a:p>
        </p:txBody>
      </p:sp>
      <p:sp>
        <p:nvSpPr>
          <p:cNvPr id="4" name="Shape 91"/>
          <p:cNvSpPr txBox="1">
            <a:spLocks noGrp="1"/>
          </p:cNvSpPr>
          <p:nvPr>
            <p:ph type="title"/>
          </p:nvPr>
        </p:nvSpPr>
        <p:spPr>
          <a:prstGeom prst="rect">
            <a:avLst/>
          </a:prstGeom>
          <a:solidFill>
            <a:srgbClr val="C71D39"/>
          </a:solidFill>
        </p:spPr>
        <p:txBody>
          <a:bodyPr vert="horz"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pPr algn="ctr">
              <a:spcBef>
                <a:spcPts val="0"/>
              </a:spcBef>
            </a:pPr>
            <a:r>
              <a:rPr lang="en" sz="4800" dirty="0">
                <a:solidFill>
                  <a:srgbClr val="FFFFFF"/>
                </a:solidFill>
                <a:uFillTx/>
                <a:latin typeface="Cambria"/>
                <a:ea typeface="Cambria"/>
                <a:cs typeface="Cambria"/>
                <a:sym typeface="Cambria"/>
              </a:rPr>
              <a:t>Our Reopening Philosophy</a:t>
            </a:r>
          </a:p>
        </p:txBody>
      </p:sp>
    </p:spTree>
    <p:extLst>
      <p:ext uri="{BB962C8B-B14F-4D97-AF65-F5344CB8AC3E}">
        <p14:creationId xmlns:p14="http://schemas.microsoft.com/office/powerpoint/2010/main" val="83746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114" name="Google Shape;114;p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fontAlgn="base"/>
            <a:r>
              <a:rPr lang="en-US" b="1" dirty="0"/>
              <a:t>April 12: Hybrid begins for students whose families opt them in</a:t>
            </a:r>
            <a:r>
              <a:rPr lang="en-US" dirty="0"/>
              <a:t> [appx. 50% of student will opt to be on-site 2 days/week]</a:t>
            </a:r>
          </a:p>
          <a:p>
            <a:pPr fontAlgn="base"/>
            <a:r>
              <a:rPr lang="en-US" b="1" dirty="0"/>
              <a:t>May 10 Full in-person for students who opt-in 5 days per week</a:t>
            </a:r>
          </a:p>
          <a:p>
            <a:pPr lvl="1" fontAlgn="base"/>
            <a:r>
              <a:rPr lang="en-US" dirty="0"/>
              <a:t>Students whose family opts them out will remain remote 5 days per week</a:t>
            </a:r>
          </a:p>
          <a:p>
            <a:pPr marL="114300" indent="0" fontAlgn="base">
              <a:buNone/>
            </a:pPr>
            <a:endParaRPr lang="en-US" dirty="0"/>
          </a:p>
        </p:txBody>
      </p:sp>
      <p:sp>
        <p:nvSpPr>
          <p:cNvPr id="113" name="Google Shape;113;p7"/>
          <p:cNvSpPr txBox="1"/>
          <p:nvPr/>
        </p:nvSpPr>
        <p:spPr>
          <a:xfrm>
            <a:off x="713743" y="338364"/>
            <a:ext cx="10764514" cy="1438275"/>
          </a:xfrm>
          <a:prstGeom prst="rect">
            <a:avLst/>
          </a:prstGeom>
          <a:solidFill>
            <a:srgbClr val="C71D39"/>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Cambria"/>
              <a:buNone/>
            </a:pPr>
            <a:r>
              <a:rPr lang="en-US" sz="4400" dirty="0">
                <a:solidFill>
                  <a:schemeClr val="lt1"/>
                </a:solidFill>
                <a:latin typeface="Cambria"/>
                <a:ea typeface="Cambria"/>
                <a:cs typeface="Cambria"/>
                <a:sym typeface="Cambria"/>
              </a:rPr>
              <a:t>Timeline &lt;Updated 4/26&gt;</a:t>
            </a:r>
            <a:endParaRPr sz="4400" b="0" i="0" u="none" strike="noStrike" cap="none"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32123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114" name="Google Shape;114;p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fontAlgn="base"/>
            <a:r>
              <a:rPr lang="en-US" b="1" dirty="0"/>
              <a:t>Monday/Tuesday </a:t>
            </a:r>
          </a:p>
          <a:p>
            <a:pPr lvl="1" fontAlgn="base"/>
            <a:r>
              <a:rPr lang="en-US" dirty="0"/>
              <a:t>Arrival- 7:30- 7:50 </a:t>
            </a:r>
          </a:p>
          <a:p>
            <a:pPr lvl="1" fontAlgn="base"/>
            <a:r>
              <a:rPr lang="en-US" dirty="0"/>
              <a:t>Dismissal- 3- 3:30 PM </a:t>
            </a:r>
          </a:p>
          <a:p>
            <a:pPr fontAlgn="base"/>
            <a:r>
              <a:rPr lang="en-US" b="1" dirty="0"/>
              <a:t>Wednesday </a:t>
            </a:r>
          </a:p>
          <a:p>
            <a:pPr lvl="1" fontAlgn="base"/>
            <a:r>
              <a:rPr lang="en-US" dirty="0"/>
              <a:t>Arrival- 7:30- 7:50 </a:t>
            </a:r>
          </a:p>
          <a:p>
            <a:pPr lvl="1" fontAlgn="base"/>
            <a:r>
              <a:rPr lang="en-US" dirty="0"/>
              <a:t>Dismissal- 12 PM </a:t>
            </a:r>
          </a:p>
          <a:p>
            <a:pPr fontAlgn="base"/>
            <a:r>
              <a:rPr lang="en-US" b="1" dirty="0"/>
              <a:t>Thursday/Friday </a:t>
            </a:r>
          </a:p>
          <a:p>
            <a:pPr lvl="1" fontAlgn="base"/>
            <a:r>
              <a:rPr lang="en-US" dirty="0"/>
              <a:t>Arrival- 7:30- 7:50 </a:t>
            </a:r>
          </a:p>
          <a:p>
            <a:pPr lvl="1" fontAlgn="base"/>
            <a:r>
              <a:rPr lang="en-US" dirty="0"/>
              <a:t>Dismissal- 3- 3:30 PM </a:t>
            </a:r>
          </a:p>
        </p:txBody>
      </p:sp>
      <p:sp>
        <p:nvSpPr>
          <p:cNvPr id="113" name="Google Shape;113;p7"/>
          <p:cNvSpPr txBox="1"/>
          <p:nvPr/>
        </p:nvSpPr>
        <p:spPr>
          <a:xfrm>
            <a:off x="713743" y="338364"/>
            <a:ext cx="10764514" cy="1438275"/>
          </a:xfrm>
          <a:prstGeom prst="rect">
            <a:avLst/>
          </a:prstGeom>
          <a:solidFill>
            <a:srgbClr val="C71D39"/>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Cambria"/>
              <a:buNone/>
            </a:pPr>
            <a:r>
              <a:rPr lang="en-US" sz="4400" dirty="0">
                <a:solidFill>
                  <a:schemeClr val="lt1"/>
                </a:solidFill>
                <a:latin typeface="Cambria"/>
                <a:ea typeface="Cambria"/>
                <a:cs typeface="Cambria"/>
                <a:sym typeface="Cambria"/>
              </a:rPr>
              <a:t>Full In-Person Schedule</a:t>
            </a:r>
            <a:endParaRPr sz="4400" b="0" i="0" u="none" strike="noStrike" cap="none"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633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895350" y="2433955"/>
            <a:ext cx="10515600" cy="1325563"/>
          </a:xfrm>
          <a:prstGeom prst="rect">
            <a:avLst/>
          </a:prstGeom>
          <a:solidFill>
            <a:srgbClr val="C71D3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mbria"/>
              <a:buNone/>
            </a:pPr>
            <a:r>
              <a:rPr lang="en-US" sz="3600" dirty="0">
                <a:solidFill>
                  <a:schemeClr val="lt1"/>
                </a:solidFill>
                <a:latin typeface="Cambria"/>
                <a:ea typeface="Cambria"/>
                <a:cs typeface="Cambria"/>
                <a:sym typeface="Cambria"/>
              </a:rPr>
              <a:t>High School Planning</a:t>
            </a:r>
            <a:endParaRPr sz="3200"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413464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114" name="Google Shape;114;p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lvl="0"/>
            <a:r>
              <a:rPr lang="en-US" dirty="0"/>
              <a:t>Staff attrition</a:t>
            </a:r>
          </a:p>
          <a:p>
            <a:pPr lvl="1"/>
            <a:r>
              <a:rPr lang="en-US" dirty="0"/>
              <a:t>Teachers: 22 out 26 (84.61%) </a:t>
            </a:r>
          </a:p>
          <a:p>
            <a:pPr lvl="0"/>
            <a:r>
              <a:rPr lang="en-US" dirty="0"/>
              <a:t>New hires</a:t>
            </a:r>
          </a:p>
          <a:p>
            <a:pPr lvl="1"/>
            <a:r>
              <a:rPr lang="en-US" dirty="0"/>
              <a:t>18 (teachers + support staff) </a:t>
            </a:r>
          </a:p>
          <a:p>
            <a:pPr lvl="0"/>
            <a:r>
              <a:rPr lang="en-US" dirty="0"/>
              <a:t>14 of open roles</a:t>
            </a:r>
          </a:p>
          <a:p>
            <a:pPr lvl="1"/>
            <a:r>
              <a:rPr lang="en-US" dirty="0"/>
              <a:t>Teaching roles: 9 </a:t>
            </a:r>
          </a:p>
          <a:p>
            <a:pPr lvl="1"/>
            <a:r>
              <a:rPr lang="en-US" dirty="0"/>
              <a:t>Leader roles: 3 </a:t>
            </a:r>
          </a:p>
          <a:p>
            <a:pPr lvl="1"/>
            <a:r>
              <a:rPr lang="en-US" dirty="0"/>
              <a:t>Support Staff: 5</a:t>
            </a:r>
          </a:p>
          <a:p>
            <a:pPr lvl="1"/>
            <a:endParaRPr lang="en-US" dirty="0"/>
          </a:p>
        </p:txBody>
      </p:sp>
      <p:sp>
        <p:nvSpPr>
          <p:cNvPr id="113" name="Google Shape;113;p7"/>
          <p:cNvSpPr txBox="1"/>
          <p:nvPr/>
        </p:nvSpPr>
        <p:spPr>
          <a:xfrm>
            <a:off x="838200" y="365125"/>
            <a:ext cx="10764514" cy="1438275"/>
          </a:xfrm>
          <a:prstGeom prst="rect">
            <a:avLst/>
          </a:prstGeom>
          <a:solidFill>
            <a:srgbClr val="C71D39"/>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Cambria"/>
              <a:buNone/>
            </a:pPr>
            <a:r>
              <a:rPr lang="en-US" sz="4400" b="0" i="0" u="none" strike="noStrike" cap="none" dirty="0">
                <a:solidFill>
                  <a:schemeClr val="lt1"/>
                </a:solidFill>
                <a:latin typeface="Cambria"/>
                <a:ea typeface="Cambria"/>
                <a:cs typeface="Cambria"/>
                <a:sym typeface="Cambria"/>
              </a:rPr>
              <a:t>Updates- Talent</a:t>
            </a:r>
            <a:endParaRPr sz="4400" b="0" i="0" u="none" strike="noStrike" cap="none" dirty="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33082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6089</TotalTime>
  <Words>308</Words>
  <Application>Microsoft Macintosh PowerPoint</Application>
  <PresentationFormat>Widescreen</PresentationFormat>
  <Paragraphs>61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vt:lpstr>
      <vt:lpstr>Office Theme</vt:lpstr>
      <vt:lpstr>PowerPoint Presentation</vt:lpstr>
      <vt:lpstr>PowerPoint Presentation</vt:lpstr>
      <vt:lpstr>Our Mission</vt:lpstr>
      <vt:lpstr>Reopening Plan Updates</vt:lpstr>
      <vt:lpstr>Our Reopening Philosophy</vt:lpstr>
      <vt:lpstr>PowerPoint Presentation</vt:lpstr>
      <vt:lpstr>PowerPoint Presentation</vt:lpstr>
      <vt:lpstr>High School Planning</vt:lpstr>
      <vt:lpstr>PowerPoint Presentation</vt:lpstr>
      <vt:lpstr>PowerPoint Presentation</vt:lpstr>
      <vt:lpstr>PowerPoint Presentation</vt:lpstr>
      <vt:lpstr>Facilities</vt:lpstr>
      <vt:lpstr>PowerPoint Presentation</vt:lpstr>
      <vt:lpstr>Student Recruitment &amp; Enrollment</vt:lpstr>
      <vt:lpstr>FY22 Student Recruitment </vt:lpstr>
      <vt:lpstr>Q3 Goals &lt;Update Coming after 4/26 Data Day&gt;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Montero, Modesto</dc:creator>
  <cp:lastModifiedBy>Montero, Modesto</cp:lastModifiedBy>
  <cp:revision>27</cp:revision>
  <dcterms:created xsi:type="dcterms:W3CDTF">2020-12-08T19:54:20Z</dcterms:created>
  <dcterms:modified xsi:type="dcterms:W3CDTF">2021-04-16T19:46:43Z</dcterms:modified>
</cp:coreProperties>
</file>