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aleway" pitchFamily="2" charset="0"/>
      <p:regular r:id="rId18"/>
      <p:bold r:id="rId19"/>
      <p:italic r:id="rId20"/>
      <p:boldItalic r:id="rId21"/>
    </p:embeddedFont>
    <p:embeddedFont>
      <p:font typeface="Raleway ExtraBold" pitchFamily="2" charset="0"/>
      <p:bold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F122-9A7B-3C8B-9185-56416730E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1A004-499F-32F1-36DF-B796EA359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51E1C-264F-DF93-DCDD-C063FE6B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BA4A3-C8E3-F9C4-F878-910D27D3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7E9D-3EA9-F2AF-ADFB-CE2692CC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CA07-0303-1C40-5852-680EE899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B65F0-67C2-0FF4-DA08-50C730BB7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742A-9C91-0D4F-D353-BA1C611B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051B-5CC7-556B-13C0-569DCC7D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51F7-417C-3FCE-4FC7-AACA4E34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|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40BF5C-C9D5-93CA-4F43-DF00C32DE1C6}"/>
              </a:ext>
            </a:extLst>
          </p:cNvPr>
          <p:cNvSpPr/>
          <p:nvPr userDrawn="1"/>
        </p:nvSpPr>
        <p:spPr>
          <a:xfrm>
            <a:off x="0" y="0"/>
            <a:ext cx="12192000" cy="839470"/>
          </a:xfrm>
          <a:prstGeom prst="rect">
            <a:avLst/>
          </a:prstGeom>
          <a:solidFill>
            <a:srgbClr val="01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092" y="115570"/>
            <a:ext cx="1821008" cy="580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F3B400-3077-E53F-A9B7-3C8CB4A46F5F}"/>
              </a:ext>
            </a:extLst>
          </p:cNvPr>
          <p:cNvSpPr txBox="1"/>
          <p:nvPr userDrawn="1"/>
        </p:nvSpPr>
        <p:spPr>
          <a:xfrm>
            <a:off x="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75605-FFED-0B20-3A54-515F162A897C}"/>
              </a:ext>
            </a:extLst>
          </p:cNvPr>
          <p:cNvSpPr txBox="1"/>
          <p:nvPr userDrawn="1"/>
        </p:nvSpPr>
        <p:spPr>
          <a:xfrm>
            <a:off x="39429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9E04846D-6F85-4AFA-8F5D-68094AA1F0B4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123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CB411-3383-3CDF-CCAB-01ED6DB376A5}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957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78BD3-1B8A-3501-43C4-8652D384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DFE66-F649-2439-6116-5C7CF710C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54D8-D4B7-8C25-6F45-64A62346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F7D34-92B3-2C84-1358-2AEDFBB6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CF94A-8C9F-5009-4605-BE99358A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0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D0E332-0042-CB12-0770-07D1C60DEDB1}"/>
              </a:ext>
            </a:extLst>
          </p:cNvPr>
          <p:cNvSpPr txBox="1"/>
          <p:nvPr userDrawn="1"/>
        </p:nvSpPr>
        <p:spPr>
          <a:xfrm>
            <a:off x="1127252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9E548-39AC-B4B5-CC04-61C6732F3D54}"/>
              </a:ext>
            </a:extLst>
          </p:cNvPr>
          <p:cNvSpPr txBox="1"/>
          <p:nvPr userDrawn="1"/>
        </p:nvSpPr>
        <p:spPr>
          <a:xfrm>
            <a:off x="1166681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3866B5DD-4511-4055-810D-ADDEFBF3FD84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390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FBF8-CBD8-2890-DA10-9674EA37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3DAD8-8838-6C02-DA2A-55651DE6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009E-EDB7-185F-47EA-09079F2E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8693F-8B6B-E0F9-6CE2-9A80B2E0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2BD0-B35D-C6D7-A273-0FC747B1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0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A149-514E-C647-703D-4F6A3F8B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C60B3-AA5F-CF52-276E-E6F988552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76161-6DEC-B2B4-1D58-EE7FC39D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2DCE8-CACE-9744-2BDD-9F6DCA5A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194B-DECE-F3A4-4CD2-C7AAC9C5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F5FC-CE36-8658-8E41-4B69FC03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17DF-CFAB-A185-233A-B2B2637B5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D43B2-27E0-FC9A-BA2A-D5D347D99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F9816-27F0-B4B1-7C38-37D00B45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89CAA-62E1-B9FD-C1CD-31AD575D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13915-BC22-E8CE-AF28-E9353AB4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6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0368-9AD0-0F07-3798-28F46DF3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091B4-A7D7-232D-AF3F-11CA139E3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EBA03-DBA8-44DA-F996-4DC5306D1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D5FC0-B2E7-5B86-79E3-3117673F0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A1247-032D-9525-E921-2751CC707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A7EF7-0ACD-1FE7-349F-CFCE2FE5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3E7A1-CE82-0486-4735-C4EA5694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3A09F-F260-BDBE-F1DB-C645727D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EF2D-CD94-F157-7788-F283E490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A507A-02D0-EE04-991E-E1A1482C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40A0B-02DE-AF9E-0184-B3DA67A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9686-5A75-08C5-4764-69ACF09D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5AFF3-C592-93AC-6810-154232A0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33FF0-3EF5-D953-9C7C-374DB106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6331F-CA02-2D85-C073-915A43A7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D7C9-C2DA-6542-DE41-CBC70CBF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72E3-29F1-F8B5-D810-84536BA94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79CD1-8517-D5CB-B36F-93CD5E733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6B662-D6DA-3327-8D9C-C1C8AE3B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43BDB-041B-4732-D52F-18B8E223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0DD5C-E0A1-B2F4-74E7-3A2977C4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0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6C97-4C5B-F388-A15D-4BF8E52A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218C4-1B36-1241-4775-F276492A3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E247F-41FE-8312-9EC7-2BE5BD1BD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49C11-C449-D5F6-8771-3EAA048A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71863-5631-9B32-A8A1-53C4D920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D4965-14C8-37B3-F663-E7E79444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C9D29-E8DF-3033-12CD-9C7DC4EB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77F9C-6CF5-3EFD-2131-530FCC630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BF781-70B1-4E4A-5B04-C822ABE84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2124-FB29-4D62-AB5A-F50E7E53D24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D3913-44EC-62C3-C6C4-3064BA92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D2429-A288-BEC5-19D5-ED89EC158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97B3-C8CB-4B97-A159-80C59655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59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ent">
            <a:extLst>
              <a:ext uri="{FF2B5EF4-FFF2-40B4-BE49-F238E27FC236}">
                <a16:creationId xmlns:a16="http://schemas.microsoft.com/office/drawing/2014/main" id="{00000000-0008-0000-2200-00003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881" y="2209865"/>
            <a:ext cx="3449037" cy="914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08DE3-225D-B7F5-627B-67327BFAE710}"/>
              </a:ext>
            </a:extLst>
          </p:cNvPr>
          <p:cNvSpPr txBox="1"/>
          <p:nvPr/>
        </p:nvSpPr>
        <p:spPr>
          <a:xfrm>
            <a:off x="0" y="5326380"/>
            <a:ext cx="919734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66B3"/>
                </a:solidFill>
                <a:latin typeface="Raleway ExtraBold" pitchFamily="2" charset="0"/>
              </a:rPr>
              <a:t>February 2023 Financials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981DEB-2FD6-873A-FAA7-561949B2DA47}"/>
              </a:ext>
            </a:extLst>
          </p:cNvPr>
          <p:cNvSpPr/>
          <p:nvPr/>
        </p:nvSpPr>
        <p:spPr>
          <a:xfrm>
            <a:off x="9197340" y="0"/>
            <a:ext cx="2994660" cy="68707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D9A97-2E12-D22E-DCB5-FCB43473D177}"/>
              </a:ext>
            </a:extLst>
          </p:cNvPr>
          <p:cNvSpPr txBox="1"/>
          <p:nvPr/>
        </p:nvSpPr>
        <p:spPr>
          <a:xfrm>
            <a:off x="9640570" y="4992741"/>
            <a:ext cx="2108200" cy="261610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PREPARED  </a:t>
            </a:r>
            <a:r>
              <a:rPr lang="en-US" sz="1100" b="1">
                <a:solidFill>
                  <a:srgbClr val="FFFFFF"/>
                </a:solidFill>
                <a:latin typeface="Raleway" pitchFamily="2" charset="0"/>
              </a:rPr>
              <a:t>APR'23</a:t>
            </a:r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  BY</a:t>
            </a:r>
          </a:p>
        </p:txBody>
      </p:sp>
      <p:pic>
        <p:nvPicPr>
          <p:cNvPr id="6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459" y="5321300"/>
            <a:ext cx="2494422" cy="7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fgClr>
            <a:srgbClr val="FFFDF5"/>
          </a:fgClr>
          <a:bgClr>
            <a:srgbClr val="FFFDF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CC3EF-98B8-AA64-25DB-73BA5CE749D3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Grant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34C77E-FB6C-482A-3823-C783164FA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02410"/>
              </p:ext>
            </p:extLst>
          </p:nvPr>
        </p:nvGraphicFramePr>
        <p:xfrm>
          <a:off x="1057910" y="228600"/>
          <a:ext cx="10773408" cy="533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474">
                  <a:extLst>
                    <a:ext uri="{9D8B030D-6E8A-4147-A177-3AD203B41FA5}">
                      <a16:colId xmlns:a16="http://schemas.microsoft.com/office/drawing/2014/main" val="2312153705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1019137178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459532174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2752140771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391469249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3207640667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927257843"/>
                    </a:ext>
                  </a:extLst>
                </a:gridCol>
                <a:gridCol w="1260562">
                  <a:extLst>
                    <a:ext uri="{9D8B030D-6E8A-4147-A177-3AD203B41FA5}">
                      <a16:colId xmlns:a16="http://schemas.microsoft.com/office/drawing/2014/main" val="1404867812"/>
                    </a:ext>
                  </a:extLst>
                </a:gridCol>
              </a:tblGrid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Awarded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Requested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Received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Unpaid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Unrequested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FY23 Allocation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91275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4434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Food Service Revenue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105,643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40,093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40,093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65,550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23958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Title I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112,407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51,300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51,300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61,107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112,407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380511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Title II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10,772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10,772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64755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IDEA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37,511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18,756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18,756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18,755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10,772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32219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Carl Perkins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25,000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25,000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37,511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13015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 Formula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19,700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9,862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9,862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9,838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25,000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86311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III Formula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144,244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80,627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80,627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63,617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19,725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no rollover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290237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IDEA 611 ARP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9,169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9,169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144,224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no rollover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544561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IIIEB Interventions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91,875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41,891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41,891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49,984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9,169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4446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 Incentive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6,363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6,363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92,262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no rollover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109639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ESSER III Incentive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62,800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32,697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32,697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30,103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6,363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425878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EEF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3,125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3,125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62,889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no rollover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33637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ECF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53,100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49,200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3,900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3,125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09289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Reimagine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41,227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41,227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41,227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8909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80224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847723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56220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256967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97571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814998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21791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120782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20953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B w="12700" cmpd="sng">
                      <a:solidFill>
                        <a:srgbClr val="4040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165153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Subtotal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  722,936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  324,426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  275,226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           -  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            398,510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lnT w="12700" cmpd="sng">
                      <a:solidFill>
                        <a:srgbClr val="404040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48854"/>
                  </a:ext>
                </a:extLst>
              </a:tr>
              <a:tr h="19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% of Award Amount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0382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45%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38%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0%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55%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80382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rgbClr val="404040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5359" marR="5359" marT="535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26798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5A9586-FCD6-FFF9-9B7F-1146F601BBC3}"/>
              </a:ext>
            </a:extLst>
          </p:cNvPr>
          <p:cNvCxnSpPr/>
          <p:nvPr/>
        </p:nvCxnSpPr>
        <p:spPr>
          <a:xfrm>
            <a:off x="9439910" y="238760"/>
            <a:ext cx="0" cy="550418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45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59D14-2DE1-8402-C2DA-662BD2B5CD33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54D78-EA22-DA58-8B20-8DE46E830291}"/>
              </a:ext>
            </a:extLst>
          </p:cNvPr>
          <p:cNvSpPr txBox="1"/>
          <p:nvPr/>
        </p:nvSpPr>
        <p:spPr>
          <a:xfrm>
            <a:off x="219710" y="1085850"/>
            <a:ext cx="10515600" cy="1778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Executive Summary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Key Performance Indicators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Forecast Overview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88227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CCB58-3AEA-34D6-8550-823397A5B0DA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Executive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EB038-4F23-8108-D915-5913D9014950}"/>
              </a:ext>
            </a:extLst>
          </p:cNvPr>
          <p:cNvSpPr txBox="1"/>
          <p:nvPr/>
        </p:nvSpPr>
        <p:spPr>
          <a:xfrm>
            <a:off x="219710" y="1085850"/>
            <a:ext cx="10515600" cy="24948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Highlights: </a:t>
            </a: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67171"/>
                </a:solidFill>
                <a:latin typeface="Raleway" pitchFamily="2" charset="0"/>
              </a:rPr>
              <a:t>Cash on hand +1.5mil</a:t>
            </a: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67171"/>
                </a:solidFill>
                <a:latin typeface="Raleway" pitchFamily="2" charset="0"/>
              </a:rPr>
              <a:t>ECF funds received in March ~$50k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6/30/2022 Audit Progress </a:t>
            </a: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67171"/>
                </a:solidFill>
                <a:latin typeface="Raleway" pitchFamily="2" charset="0"/>
              </a:rPr>
              <a:t>Final audit was submitted by 2/28/23 extended deadline</a:t>
            </a:r>
          </a:p>
        </p:txBody>
      </p:sp>
    </p:spTree>
    <p:extLst>
      <p:ext uri="{BB962C8B-B14F-4D97-AF65-F5344CB8AC3E}">
        <p14:creationId xmlns:p14="http://schemas.microsoft.com/office/powerpoint/2010/main" val="393698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24A4C-E973-2361-C1C9-8DD3410BB7F1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Key Performance Indicators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4FC16B-1815-0CC7-3430-DEF2696D66AA}"/>
              </a:ext>
            </a:extLst>
          </p:cNvPr>
          <p:cNvGrpSpPr/>
          <p:nvPr/>
        </p:nvGrpSpPr>
        <p:grpSpPr>
          <a:xfrm>
            <a:off x="1541780" y="840740"/>
            <a:ext cx="9108440" cy="6017260"/>
            <a:chOff x="63500" y="840740"/>
            <a:chExt cx="9108440" cy="60172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BCBB0F-1ACE-68F1-B71C-5BA044300346}"/>
                </a:ext>
              </a:extLst>
            </p:cNvPr>
            <p:cNvSpPr txBox="1"/>
            <p:nvPr/>
          </p:nvSpPr>
          <p:spPr>
            <a:xfrm>
              <a:off x="63500" y="1071880"/>
              <a:ext cx="30734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b="1">
                  <a:latin typeface="Raleway" pitchFamily="2" charset="0"/>
                </a:rPr>
                <a:t>Days of Cash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29F09E-1E0D-A227-61EC-FABA793F610F}"/>
                </a:ext>
              </a:extLst>
            </p:cNvPr>
            <p:cNvSpPr txBox="1"/>
            <p:nvPr/>
          </p:nvSpPr>
          <p:spPr>
            <a:xfrm>
              <a:off x="63500" y="1417320"/>
              <a:ext cx="255651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i="1">
                  <a:solidFill>
                    <a:srgbClr val="7F7F7F"/>
                  </a:solidFill>
                  <a:latin typeface="Raleway" pitchFamily="2" charset="0"/>
                </a:rPr>
                <a:t>Cash balance at year-end divided by average daily expenses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4ABBD-5706-2922-6E87-DCD0C1D2E48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00" y="2157730"/>
              <a:ext cx="2556510" cy="306197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D7F994-CD1A-9114-0CAA-6BABB1EE4DCF}"/>
                </a:ext>
              </a:extLst>
            </p:cNvPr>
            <p:cNvSpPr txBox="1"/>
            <p:nvPr/>
          </p:nvSpPr>
          <p:spPr>
            <a:xfrm>
              <a:off x="63500" y="5308600"/>
              <a:ext cx="308864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>
                  <a:solidFill>
                    <a:srgbClr val="3B3838"/>
                  </a:solidFill>
                  <a:latin typeface="Raleway" pitchFamily="2" charset="0"/>
                </a:rPr>
                <a:t>147 DAYS OF CASH AT YEAR'S END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385120-2F8D-1539-5B73-59EFAC917EF3}"/>
                </a:ext>
              </a:extLst>
            </p:cNvPr>
            <p:cNvSpPr txBox="1"/>
            <p:nvPr/>
          </p:nvSpPr>
          <p:spPr>
            <a:xfrm>
              <a:off x="63500" y="5566410"/>
              <a:ext cx="2743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3B3838"/>
                  </a:solidFill>
                  <a:latin typeface="Raleway" pitchFamily="2" charset="0"/>
                </a:rPr>
                <a:t>The school will end the year with 147 days of cash. This is above the recommended 60 days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F7764E-AED8-5302-320D-334F46572B84}"/>
                </a:ext>
              </a:extLst>
            </p:cNvPr>
            <p:cNvSpPr txBox="1"/>
            <p:nvPr/>
          </p:nvSpPr>
          <p:spPr>
            <a:xfrm>
              <a:off x="2921000" y="840740"/>
              <a:ext cx="3048000" cy="601726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10FAF5-26F9-1E0E-44E7-6A1E00F3F3BB}"/>
                </a:ext>
              </a:extLst>
            </p:cNvPr>
            <p:cNvSpPr txBox="1"/>
            <p:nvPr/>
          </p:nvSpPr>
          <p:spPr>
            <a:xfrm>
              <a:off x="3073400" y="1071880"/>
              <a:ext cx="30734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b="1">
                  <a:latin typeface="Raleway" pitchFamily="2" charset="0"/>
                </a:rPr>
                <a:t>Gross Margin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E746B-DBA4-591D-E958-4EC5157D6F52}"/>
                </a:ext>
              </a:extLst>
            </p:cNvPr>
            <p:cNvSpPr txBox="1"/>
            <p:nvPr/>
          </p:nvSpPr>
          <p:spPr>
            <a:xfrm>
              <a:off x="3073400" y="1417320"/>
              <a:ext cx="255651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i="1">
                  <a:solidFill>
                    <a:srgbClr val="7F7F7F"/>
                  </a:solidFill>
                  <a:latin typeface="Raleway" pitchFamily="2" charset="0"/>
                </a:rPr>
                <a:t>Revenue less expenses, divided by revenue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9BCB85-C171-4FB1-A451-61286103213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3400" y="2157730"/>
              <a:ext cx="2556510" cy="30619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B0688-E858-ACDB-B5E1-7B34A899F89F}"/>
                </a:ext>
              </a:extLst>
            </p:cNvPr>
            <p:cNvSpPr txBox="1"/>
            <p:nvPr/>
          </p:nvSpPr>
          <p:spPr>
            <a:xfrm>
              <a:off x="3073400" y="5308600"/>
              <a:ext cx="308864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>
                  <a:solidFill>
                    <a:srgbClr val="3B3838"/>
                  </a:solidFill>
                  <a:latin typeface="Raleway" pitchFamily="2" charset="0"/>
                </a:rPr>
                <a:t>1.3% GROSS MARGIN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532669-6CE2-752D-DE4D-E6881B147CA3}"/>
                </a:ext>
              </a:extLst>
            </p:cNvPr>
            <p:cNvSpPr txBox="1"/>
            <p:nvPr/>
          </p:nvSpPr>
          <p:spPr>
            <a:xfrm>
              <a:off x="3073400" y="5566410"/>
              <a:ext cx="2743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3B3838"/>
                  </a:solidFill>
                  <a:latin typeface="Raleway" pitchFamily="2" charset="0"/>
                </a:rPr>
                <a:t>The forecasted net income is $39k, which is $12k above the budget. It yields a 1.3% gross margin.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EA16CE-906E-1D15-BF27-4BD5718FF532}"/>
                </a:ext>
              </a:extLst>
            </p:cNvPr>
            <p:cNvSpPr txBox="1"/>
            <p:nvPr/>
          </p:nvSpPr>
          <p:spPr>
            <a:xfrm>
              <a:off x="6083300" y="1071880"/>
              <a:ext cx="30734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b="1">
                  <a:latin typeface="Raleway" pitchFamily="2" charset="0"/>
                </a:rPr>
                <a:t>Fund Balance 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64FAB6-F268-E9D0-46E2-E5373F32D281}"/>
                </a:ext>
              </a:extLst>
            </p:cNvPr>
            <p:cNvSpPr txBox="1"/>
            <p:nvPr/>
          </p:nvSpPr>
          <p:spPr>
            <a:xfrm>
              <a:off x="6083300" y="1417320"/>
              <a:ext cx="255651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i="1">
                  <a:solidFill>
                    <a:srgbClr val="7F7F7F"/>
                  </a:solidFill>
                  <a:latin typeface="Raleway" pitchFamily="2" charset="0"/>
                </a:rPr>
                <a:t>Forecasted Ending Fund Balance / Total Expenses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04CBC6-F8A2-C971-4E69-EFA2C762C2C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300" y="2157730"/>
              <a:ext cx="2556510" cy="30619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D71C3C-72DA-C0CF-3622-501563D98C95}"/>
                </a:ext>
              </a:extLst>
            </p:cNvPr>
            <p:cNvSpPr txBox="1"/>
            <p:nvPr/>
          </p:nvSpPr>
          <p:spPr>
            <a:xfrm>
              <a:off x="6083300" y="5308600"/>
              <a:ext cx="308864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>
                  <a:solidFill>
                    <a:srgbClr val="3B3838"/>
                  </a:solidFill>
                  <a:latin typeface="Raleway" pitchFamily="2" charset="0"/>
                </a:rPr>
                <a:t>64.63% AT YEAR'S END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DA4C96-F7D2-BD8B-CB0F-8525E1E8AEEE}"/>
                </a:ext>
              </a:extLst>
            </p:cNvPr>
            <p:cNvSpPr txBox="1"/>
            <p:nvPr/>
          </p:nvSpPr>
          <p:spPr>
            <a:xfrm>
              <a:off x="6083300" y="5566410"/>
              <a:ext cx="27432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3B3838"/>
                  </a:solidFill>
                  <a:latin typeface="Raleway" pitchFamily="2" charset="0"/>
                </a:rPr>
                <a:t>The school is projected to end the year with a fund balance of $1,957,694. Last year's fund balance was $1,918,497.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04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00F55-2772-9BDF-73AE-BDA33B921419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Forecast 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A2BF99-B2DC-F850-5E28-8FAE7D5F9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99389"/>
              </p:ext>
            </p:extLst>
          </p:nvPr>
        </p:nvGraphicFramePr>
        <p:xfrm>
          <a:off x="83820" y="633729"/>
          <a:ext cx="11868150" cy="581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318812157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5541238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29489984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64239543"/>
                    </a:ext>
                  </a:extLst>
                </a:gridCol>
                <a:gridCol w="3279140">
                  <a:extLst>
                    <a:ext uri="{9D8B030D-6E8A-4147-A177-3AD203B41FA5}">
                      <a16:colId xmlns:a16="http://schemas.microsoft.com/office/drawing/2014/main" val="3796449212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332308848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Forecast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Variance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             Variance Graphic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Comments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69114341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$3.1m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$2.9m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48235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$143k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 changes from last meeting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496210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$2.9m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B8462A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-$131k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Slight adjustment to update payroll actuals vs. projections through YE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811976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Raleway" pitchFamily="2" charset="0"/>
                        </a:rPr>
                        <a:t>Net Income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$39k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$27k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0000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$12k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1797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Cash Flow Adjustments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$8k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48235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$8k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252790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Raleway" pitchFamily="2" charset="0"/>
                        </a:rPr>
                        <a:t>Change in Cash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$47k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$27k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0000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$20k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59201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67E29A8-8821-A5F0-B3AA-191365542817}"/>
              </a:ext>
            </a:extLst>
          </p:cNvPr>
          <p:cNvSpPr/>
          <p:nvPr/>
        </p:nvSpPr>
        <p:spPr>
          <a:xfrm>
            <a:off x="5595620" y="1460500"/>
            <a:ext cx="381000" cy="5148580"/>
          </a:xfrm>
          <a:prstGeom prst="rect">
            <a:avLst/>
          </a:prstGeom>
          <a:gradFill flip="none" rotWithShape="1">
            <a:gsLst>
              <a:gs pos="100000">
                <a:srgbClr val="F8FBF6">
                  <a:alpha val="30000"/>
                </a:srgbClr>
              </a:gs>
              <a:gs pos="0">
                <a:srgbClr val="BEDCAA">
                  <a:alpha val="3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298188-70C1-79A1-1C45-09988F5E9243}"/>
              </a:ext>
            </a:extLst>
          </p:cNvPr>
          <p:cNvCxnSpPr/>
          <p:nvPr/>
        </p:nvCxnSpPr>
        <p:spPr>
          <a:xfrm>
            <a:off x="5595620" y="1519025"/>
            <a:ext cx="0" cy="5217055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A4C206-CCED-7EA4-DE89-3CB8AB53784D}"/>
              </a:ext>
            </a:extLst>
          </p:cNvPr>
          <p:cNvSpPr txBox="1"/>
          <p:nvPr/>
        </p:nvSpPr>
        <p:spPr>
          <a:xfrm>
            <a:off x="5557520" y="6609080"/>
            <a:ext cx="29464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Raleway" pitchFamily="2" charset="0"/>
              </a:rPr>
              <a:t>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63DBAC-F473-150D-1C0E-AF274EDFC366}"/>
              </a:ext>
            </a:extLst>
          </p:cNvPr>
          <p:cNvCxnSpPr/>
          <p:nvPr/>
        </p:nvCxnSpPr>
        <p:spPr>
          <a:xfrm>
            <a:off x="8188961" y="1969875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128F9-D26F-187E-A44D-29F6FBAFFC20}"/>
              </a:ext>
            </a:extLst>
          </p:cNvPr>
          <p:cNvSpPr/>
          <p:nvPr/>
        </p:nvSpPr>
        <p:spPr>
          <a:xfrm>
            <a:off x="5595620" y="3650509"/>
            <a:ext cx="217358" cy="621665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47E952-BF40-54C7-0D3F-CCE4818D5B82}"/>
              </a:ext>
            </a:extLst>
          </p:cNvPr>
          <p:cNvCxnSpPr/>
          <p:nvPr/>
        </p:nvCxnSpPr>
        <p:spPr>
          <a:xfrm>
            <a:off x="83820" y="3463713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9B92D3-33D9-341C-BC51-8AFD96448649}"/>
              </a:ext>
            </a:extLst>
          </p:cNvPr>
          <p:cNvCxnSpPr/>
          <p:nvPr/>
        </p:nvCxnSpPr>
        <p:spPr>
          <a:xfrm>
            <a:off x="5787578" y="2965767"/>
            <a:ext cx="0" cy="2296584"/>
          </a:xfrm>
          <a:prstGeom prst="line">
            <a:avLst/>
          </a:prstGeom>
          <a:ln w="158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FC28CE-DC47-6376-4397-9722B7EF7D92}"/>
              </a:ext>
            </a:extLst>
          </p:cNvPr>
          <p:cNvCxnSpPr/>
          <p:nvPr/>
        </p:nvCxnSpPr>
        <p:spPr>
          <a:xfrm>
            <a:off x="5956185" y="4957551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379484C-4731-9298-7457-F7132FBE5CAF}"/>
              </a:ext>
            </a:extLst>
          </p:cNvPr>
          <p:cNvSpPr/>
          <p:nvPr/>
        </p:nvSpPr>
        <p:spPr>
          <a:xfrm>
            <a:off x="5595620" y="5642293"/>
            <a:ext cx="360565" cy="621665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051933-2CD9-DB25-B905-121A1E22B291}"/>
              </a:ext>
            </a:extLst>
          </p:cNvPr>
          <p:cNvCxnSpPr/>
          <p:nvPr/>
        </p:nvCxnSpPr>
        <p:spPr>
          <a:xfrm>
            <a:off x="5956185" y="5578793"/>
            <a:ext cx="0" cy="74866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9A5E2D07-94BC-DD7A-8A45-2F5CE973622C}"/>
              </a:ext>
            </a:extLst>
          </p:cNvPr>
          <p:cNvSpPr/>
          <p:nvPr/>
        </p:nvSpPr>
        <p:spPr>
          <a:xfrm>
            <a:off x="5608320" y="1658725"/>
            <a:ext cx="2580641" cy="621665"/>
          </a:xfrm>
          <a:prstGeom prst="homePlate">
            <a:avLst/>
          </a:prstGeom>
          <a:solidFill>
            <a:srgbClr val="70AD47"/>
          </a:solidFill>
          <a:ln w="38100">
            <a:solidFill>
              <a:srgbClr val="578537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1C1017E-2036-F3F9-C2CD-EF703EBC83A7}"/>
              </a:ext>
            </a:extLst>
          </p:cNvPr>
          <p:cNvSpPr/>
          <p:nvPr/>
        </p:nvSpPr>
        <p:spPr>
          <a:xfrm rot="10800000">
            <a:off x="5812978" y="2654617"/>
            <a:ext cx="2363283" cy="621665"/>
          </a:xfrm>
          <a:prstGeom prst="homePlate">
            <a:avLst/>
          </a:prstGeom>
          <a:solidFill>
            <a:srgbClr val="B8462A"/>
          </a:solidFill>
          <a:ln w="38100">
            <a:solidFill>
              <a:srgbClr val="8F3621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592103-BA5E-8D5B-D4F0-43172CF94911}"/>
              </a:ext>
            </a:extLst>
          </p:cNvPr>
          <p:cNvCxnSpPr/>
          <p:nvPr/>
        </p:nvCxnSpPr>
        <p:spPr>
          <a:xfrm>
            <a:off x="5812978" y="3587009"/>
            <a:ext cx="0" cy="74866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880679F-A691-CF2A-4E7E-8C3E4A204873}"/>
              </a:ext>
            </a:extLst>
          </p:cNvPr>
          <p:cNvSpPr/>
          <p:nvPr/>
        </p:nvSpPr>
        <p:spPr>
          <a:xfrm>
            <a:off x="5608320" y="4646401"/>
            <a:ext cx="792365" cy="621665"/>
          </a:xfrm>
          <a:prstGeom prst="homePlate">
            <a:avLst/>
          </a:prstGeom>
          <a:solidFill>
            <a:srgbClr val="70AD47"/>
          </a:solidFill>
          <a:ln w="38100">
            <a:solidFill>
              <a:srgbClr val="578537"/>
            </a:solidFill>
          </a:ln>
          <a:effectLst>
            <a:outerShdw blurRad="63500" dist="37357" dir="2700000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0D057-F344-73F0-7DDF-D8D75A7CAF06}"/>
              </a:ext>
            </a:extLst>
          </p:cNvPr>
          <p:cNvCxnSpPr/>
          <p:nvPr/>
        </p:nvCxnSpPr>
        <p:spPr>
          <a:xfrm>
            <a:off x="83820" y="5455497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0FB7CF-7EA5-2C05-ED2F-90F5B67F29D5}"/>
              </a:ext>
            </a:extLst>
          </p:cNvPr>
          <p:cNvSpPr txBox="1"/>
          <p:nvPr/>
        </p:nvSpPr>
        <p:spPr>
          <a:xfrm>
            <a:off x="7198361" y="1785725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+143k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41E67-81F6-D0B9-C6B7-4B6083C45628}"/>
              </a:ext>
            </a:extLst>
          </p:cNvPr>
          <p:cNvSpPr txBox="1"/>
          <p:nvPr/>
        </p:nvSpPr>
        <p:spPr>
          <a:xfrm>
            <a:off x="5939978" y="2781617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-131k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1A0ACB-9F00-83E0-2478-5286B64A06EF}"/>
              </a:ext>
            </a:extLst>
          </p:cNvPr>
          <p:cNvSpPr txBox="1"/>
          <p:nvPr/>
        </p:nvSpPr>
        <p:spPr>
          <a:xfrm>
            <a:off x="5368478" y="3777509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12k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F6BC81-663A-FF6D-633D-8A8624E3A364}"/>
              </a:ext>
            </a:extLst>
          </p:cNvPr>
          <p:cNvSpPr txBox="1"/>
          <p:nvPr/>
        </p:nvSpPr>
        <p:spPr>
          <a:xfrm>
            <a:off x="5511685" y="4773401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+8k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C7A609-3D6D-F960-B798-5984814718B7}"/>
              </a:ext>
            </a:extLst>
          </p:cNvPr>
          <p:cNvSpPr txBox="1"/>
          <p:nvPr/>
        </p:nvSpPr>
        <p:spPr>
          <a:xfrm>
            <a:off x="5130685" y="5769293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20k</a:t>
            </a:r>
          </a:p>
        </p:txBody>
      </p:sp>
    </p:spTree>
    <p:extLst>
      <p:ext uri="{BB962C8B-B14F-4D97-AF65-F5344CB8AC3E}">
        <p14:creationId xmlns:p14="http://schemas.microsoft.com/office/powerpoint/2010/main" val="215813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estions">
            <a:extLst>
              <a:ext uri="{FF2B5EF4-FFF2-40B4-BE49-F238E27FC236}">
                <a16:creationId xmlns:a16="http://schemas.microsoft.com/office/drawing/2014/main" id="{00000000-0008-0000-2200-00002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939800"/>
            <a:ext cx="590550" cy="56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0A82E5-98E8-0AEE-0DB9-E9BF39B53241}"/>
              </a:ext>
            </a:extLst>
          </p:cNvPr>
          <p:cNvSpPr txBox="1"/>
          <p:nvPr/>
        </p:nvSpPr>
        <p:spPr>
          <a:xfrm>
            <a:off x="4070350" y="2630170"/>
            <a:ext cx="37973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>
                <a:solidFill>
                  <a:srgbClr val="0066B3"/>
                </a:solidFill>
                <a:latin typeface="Raleway" pitchFamily="2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8DD0B-A045-5D57-5807-E6283FBF9B4C}"/>
              </a:ext>
            </a:extLst>
          </p:cNvPr>
          <p:cNvSpPr txBox="1"/>
          <p:nvPr/>
        </p:nvSpPr>
        <p:spPr>
          <a:xfrm>
            <a:off x="3784600" y="3390900"/>
            <a:ext cx="4622800" cy="2634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Please contact your EdOps Finance Team: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Josh Marks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josh@ed-ops.com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202.746.5779</a:t>
            </a: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© EdOps  2017-2023</a:t>
            </a:r>
          </a:p>
        </p:txBody>
      </p:sp>
    </p:spTree>
    <p:extLst>
      <p:ext uri="{BB962C8B-B14F-4D97-AF65-F5344CB8AC3E}">
        <p14:creationId xmlns:p14="http://schemas.microsoft.com/office/powerpoint/2010/main" val="169928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A2D68-656F-E656-58AB-629FC5EF5E5C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Annotated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561B22-DC67-7F18-AC8B-3079DB323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91437"/>
              </p:ext>
            </p:extLst>
          </p:nvPr>
        </p:nvGraphicFramePr>
        <p:xfrm>
          <a:off x="1057910" y="168910"/>
          <a:ext cx="7747002" cy="65633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37285">
                  <a:extLst>
                    <a:ext uri="{9D8B030D-6E8A-4147-A177-3AD203B41FA5}">
                      <a16:colId xmlns:a16="http://schemas.microsoft.com/office/drawing/2014/main" val="2470642333"/>
                    </a:ext>
                  </a:extLst>
                </a:gridCol>
                <a:gridCol w="821746">
                  <a:extLst>
                    <a:ext uri="{9D8B030D-6E8A-4147-A177-3AD203B41FA5}">
                      <a16:colId xmlns:a16="http://schemas.microsoft.com/office/drawing/2014/main" val="1770722212"/>
                    </a:ext>
                  </a:extLst>
                </a:gridCol>
                <a:gridCol w="794437">
                  <a:extLst>
                    <a:ext uri="{9D8B030D-6E8A-4147-A177-3AD203B41FA5}">
                      <a16:colId xmlns:a16="http://schemas.microsoft.com/office/drawing/2014/main" val="2665887155"/>
                    </a:ext>
                  </a:extLst>
                </a:gridCol>
                <a:gridCol w="676513">
                  <a:extLst>
                    <a:ext uri="{9D8B030D-6E8A-4147-A177-3AD203B41FA5}">
                      <a16:colId xmlns:a16="http://schemas.microsoft.com/office/drawing/2014/main" val="260143220"/>
                    </a:ext>
                  </a:extLst>
                </a:gridCol>
                <a:gridCol w="234607">
                  <a:extLst>
                    <a:ext uri="{9D8B030D-6E8A-4147-A177-3AD203B41FA5}">
                      <a16:colId xmlns:a16="http://schemas.microsoft.com/office/drawing/2014/main" val="1142923495"/>
                    </a:ext>
                  </a:extLst>
                </a:gridCol>
                <a:gridCol w="124131">
                  <a:extLst>
                    <a:ext uri="{9D8B030D-6E8A-4147-A177-3AD203B41FA5}">
                      <a16:colId xmlns:a16="http://schemas.microsoft.com/office/drawing/2014/main" val="666788975"/>
                    </a:ext>
                  </a:extLst>
                </a:gridCol>
                <a:gridCol w="814298">
                  <a:extLst>
                    <a:ext uri="{9D8B030D-6E8A-4147-A177-3AD203B41FA5}">
                      <a16:colId xmlns:a16="http://schemas.microsoft.com/office/drawing/2014/main" val="484891428"/>
                    </a:ext>
                  </a:extLst>
                </a:gridCol>
                <a:gridCol w="866433">
                  <a:extLst>
                    <a:ext uri="{9D8B030D-6E8A-4147-A177-3AD203B41FA5}">
                      <a16:colId xmlns:a16="http://schemas.microsoft.com/office/drawing/2014/main" val="1019169836"/>
                    </a:ext>
                  </a:extLst>
                </a:gridCol>
                <a:gridCol w="803126">
                  <a:extLst>
                    <a:ext uri="{9D8B030D-6E8A-4147-A177-3AD203B41FA5}">
                      <a16:colId xmlns:a16="http://schemas.microsoft.com/office/drawing/2014/main" val="1228729136"/>
                    </a:ext>
                  </a:extLst>
                </a:gridCol>
                <a:gridCol w="974426">
                  <a:extLst>
                    <a:ext uri="{9D8B030D-6E8A-4147-A177-3AD203B41FA5}">
                      <a16:colId xmlns:a16="http://schemas.microsoft.com/office/drawing/2014/main" val="2060534853"/>
                    </a:ext>
                  </a:extLst>
                </a:gridCol>
              </a:tblGrid>
              <a:tr h="201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Year-To-Date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Annual 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871892736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Remaining</a:t>
                      </a: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4187853494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53794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and 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1,490,659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1,444,325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46,334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2,279,738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2,166,488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113,250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789,079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3637850983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324,427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484,570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(160,144)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722,936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726,856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(3,920)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398,509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18715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40,512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21,650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18,862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65,725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32,475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33,250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25,213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1907057213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54986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1,855,597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1,950,546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(94,949)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3,068,399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2,925,819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142,580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1,212,802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5073065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33567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3475440253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943,769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875,224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(68,544)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1,451,391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1,312,837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(138,555)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507,622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909469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206,322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184,746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(21,576)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327,525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277,119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(50,406)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121,203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1258025154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19,673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62,813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43,140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49,779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94,219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44,440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30,106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8490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Rent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121,548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120,000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(1,548)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196,548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180,000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(16,548)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75,000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782859430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21,752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97,553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75,800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26,551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146,329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119,778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4,799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82572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Direct Student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319,870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352,309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32,439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587,861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528,464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(59,397)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267,991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334965993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275,618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239,776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(35,842)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389,546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359,664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(29,882)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113,928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41842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1,908,551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1,932,420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23,869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3,029,201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2,898,630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(130,571)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1,120,650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335415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Operating Income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(52,954)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18,126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(118,817)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39,198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273,152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92,152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01793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/>
                </a:tc>
                <a:extLst>
                  <a:ext uri="{0D108BD9-81ED-4DB2-BD59-A6C34878D82A}">
                    <a16:rowId xmlns:a16="http://schemas.microsoft.com/office/drawing/2014/main" val="2962815038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Extraordinary 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27523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Capital Outlay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88958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Extraordinary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81782"/>
                  </a:ext>
                </a:extLst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1,908,551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1,932,420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23,869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3,029,201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2,898,630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(130,571)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1,120,650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83463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(52,954)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18,126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(71,080)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39,198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12,009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92,152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24843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531,061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531,061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7,912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7,912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(523,149)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808317"/>
                  </a:ext>
                </a:extLst>
              </a:tr>
              <a:tr h="23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478,107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18,126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459,981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47,110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27,189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19,921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  (430,997)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3777" marR="3777" marT="3777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87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D81BFF-FF4B-4B6E-74C0-CF9B72C704C8}"/>
              </a:ext>
            </a:extLst>
          </p:cNvPr>
          <p:cNvSpPr txBox="1"/>
          <p:nvPr/>
        </p:nvSpPr>
        <p:spPr>
          <a:xfrm>
            <a:off x="7810500" y="1790664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C1998-5A0F-BD8D-9ABF-B8E29ECAB652}"/>
              </a:ext>
            </a:extLst>
          </p:cNvPr>
          <p:cNvSpPr txBox="1"/>
          <p:nvPr/>
        </p:nvSpPr>
        <p:spPr>
          <a:xfrm>
            <a:off x="7810500" y="5612200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61C54-7546-AD9A-28EB-090A0A2DC805}"/>
              </a:ext>
            </a:extLst>
          </p:cNvPr>
          <p:cNvSpPr txBox="1"/>
          <p:nvPr/>
        </p:nvSpPr>
        <p:spPr>
          <a:xfrm>
            <a:off x="7810500" y="5966827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DDAB6-E77B-3663-6E9D-D43184F5F97C}"/>
              </a:ext>
            </a:extLst>
          </p:cNvPr>
          <p:cNvSpPr txBox="1"/>
          <p:nvPr/>
        </p:nvSpPr>
        <p:spPr>
          <a:xfrm>
            <a:off x="7810500" y="6205041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58278-407F-FDCE-DF14-B28BE1687D7C}"/>
              </a:ext>
            </a:extLst>
          </p:cNvPr>
          <p:cNvSpPr txBox="1"/>
          <p:nvPr/>
        </p:nvSpPr>
        <p:spPr>
          <a:xfrm>
            <a:off x="7810500" y="6443255"/>
            <a:ext cx="36195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>
                <a:solidFill>
                  <a:srgbClr val="0166B3"/>
                </a:solidFill>
                <a:latin typeface="Wingdings 2" panose="05020102010507070707" pitchFamily="18" charset="2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B1F4E-4B4F-0223-9F10-BBABD84E6944}"/>
              </a:ext>
            </a:extLst>
          </p:cNvPr>
          <p:cNvSpPr txBox="1"/>
          <p:nvPr/>
        </p:nvSpPr>
        <p:spPr>
          <a:xfrm>
            <a:off x="8985250" y="965200"/>
            <a:ext cx="2971800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u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REVENUE: $143K AHEAD</a:t>
            </a:r>
          </a:p>
          <a:p>
            <a:endParaRPr lang="en-US" sz="1200" dirty="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v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EXPENSES: $131K BEHIND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1A295-55AE-5C0F-2D41-CB0C8A1FE06A}"/>
              </a:ext>
            </a:extLst>
          </p:cNvPr>
          <p:cNvSpPr txBox="1"/>
          <p:nvPr/>
        </p:nvSpPr>
        <p:spPr>
          <a:xfrm>
            <a:off x="8985250" y="2167473"/>
            <a:ext cx="309499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Wingdings 2" panose="05020102010507070707" pitchFamily="18" charset="2"/>
              </a:rPr>
              <a:t>w</a:t>
            </a:r>
            <a:r>
              <a:rPr lang="en-US" sz="1200" b="1">
                <a:solidFill>
                  <a:srgbClr val="000000"/>
                </a:solidFill>
                <a:latin typeface="Raleway" pitchFamily="2" charset="0"/>
              </a:rPr>
              <a:t> NET INCOME: $12K ahead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E4978-9181-1468-47BE-ED05C8A6D598}"/>
              </a:ext>
            </a:extLst>
          </p:cNvPr>
          <p:cNvSpPr txBox="1"/>
          <p:nvPr/>
        </p:nvSpPr>
        <p:spPr>
          <a:xfrm>
            <a:off x="8985250" y="2569527"/>
            <a:ext cx="300482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Wingdings 2" panose="05020102010507070707" pitchFamily="18" charset="2"/>
              </a:rPr>
              <a:t>x</a:t>
            </a:r>
            <a:r>
              <a:rPr lang="en-US" sz="1200" b="1" dirty="0">
                <a:solidFill>
                  <a:srgbClr val="000000"/>
                </a:solidFill>
                <a:latin typeface="Raleway" pitchFamily="2" charset="0"/>
              </a:rPr>
              <a:t> CASH ADJ:$8K AHEAD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5F036-70F3-2E09-AEED-63A6390D1610}"/>
              </a:ext>
            </a:extLst>
          </p:cNvPr>
          <p:cNvSpPr txBox="1"/>
          <p:nvPr/>
        </p:nvSpPr>
        <p:spPr>
          <a:xfrm>
            <a:off x="8985250" y="3156247"/>
            <a:ext cx="300482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Wingdings 2" panose="05020102010507070707" pitchFamily="18" charset="2"/>
              </a:rPr>
              <a:t>y</a:t>
            </a:r>
            <a:r>
              <a:rPr lang="en-US" sz="1200" b="1">
                <a:solidFill>
                  <a:srgbClr val="000000"/>
                </a:solidFill>
                <a:latin typeface="Raleway" pitchFamily="2" charset="0"/>
              </a:rPr>
              <a:t> NET CHANGE IN CASH: </a:t>
            </a:r>
          </a:p>
          <a:p>
            <a:r>
              <a:rPr lang="en-US" sz="1200" b="1">
                <a:solidFill>
                  <a:srgbClr val="000000"/>
                </a:solidFill>
                <a:latin typeface="Raleway" pitchFamily="2" charset="0"/>
              </a:rPr>
              <a:t>     $20K AHEAD</a:t>
            </a:r>
          </a:p>
        </p:txBody>
      </p:sp>
    </p:spTree>
    <p:extLst>
      <p:ext uri="{BB962C8B-B14F-4D97-AF65-F5344CB8AC3E}">
        <p14:creationId xmlns:p14="http://schemas.microsoft.com/office/powerpoint/2010/main" val="290649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D8CB6-AC72-E96E-1035-1D0FD98A8357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Monthly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A7D6A4-D509-CEBD-D130-60E63A43B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06357"/>
              </p:ext>
            </p:extLst>
          </p:nvPr>
        </p:nvGraphicFramePr>
        <p:xfrm>
          <a:off x="1057910" y="168910"/>
          <a:ext cx="10911837" cy="6554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8283">
                  <a:extLst>
                    <a:ext uri="{9D8B030D-6E8A-4147-A177-3AD203B41FA5}">
                      <a16:colId xmlns:a16="http://schemas.microsoft.com/office/drawing/2014/main" val="551354199"/>
                    </a:ext>
                  </a:extLst>
                </a:gridCol>
                <a:gridCol w="728617">
                  <a:extLst>
                    <a:ext uri="{9D8B030D-6E8A-4147-A177-3AD203B41FA5}">
                      <a16:colId xmlns:a16="http://schemas.microsoft.com/office/drawing/2014/main" val="123975786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2611511008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2306129559"/>
                    </a:ext>
                  </a:extLst>
                </a:gridCol>
                <a:gridCol w="651981">
                  <a:extLst>
                    <a:ext uri="{9D8B030D-6E8A-4147-A177-3AD203B41FA5}">
                      <a16:colId xmlns:a16="http://schemas.microsoft.com/office/drawing/2014/main" val="4121315948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3225522619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587896513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1494331198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1268451828"/>
                    </a:ext>
                  </a:extLst>
                </a:gridCol>
                <a:gridCol w="228765">
                  <a:extLst>
                    <a:ext uri="{9D8B030D-6E8A-4147-A177-3AD203B41FA5}">
                      <a16:colId xmlns:a16="http://schemas.microsoft.com/office/drawing/2014/main" val="3687981045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4154689937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2601714272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2380595403"/>
                    </a:ext>
                  </a:extLst>
                </a:gridCol>
                <a:gridCol w="571913">
                  <a:extLst>
                    <a:ext uri="{9D8B030D-6E8A-4147-A177-3AD203B41FA5}">
                      <a16:colId xmlns:a16="http://schemas.microsoft.com/office/drawing/2014/main" val="1969797042"/>
                    </a:ext>
                  </a:extLst>
                </a:gridCol>
                <a:gridCol w="228765">
                  <a:extLst>
                    <a:ext uri="{9D8B030D-6E8A-4147-A177-3AD203B41FA5}">
                      <a16:colId xmlns:a16="http://schemas.microsoft.com/office/drawing/2014/main" val="973173948"/>
                    </a:ext>
                  </a:extLst>
                </a:gridCol>
                <a:gridCol w="686296">
                  <a:extLst>
                    <a:ext uri="{9D8B030D-6E8A-4147-A177-3AD203B41FA5}">
                      <a16:colId xmlns:a16="http://schemas.microsoft.com/office/drawing/2014/main" val="1775077856"/>
                    </a:ext>
                  </a:extLst>
                </a:gridCol>
              </a:tblGrid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9331559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Income Statement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Jul</a:t>
                      </a: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Aug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Sep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Nov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Dec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Mar</a:t>
                      </a: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Apr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1463203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0842045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and 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206,129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233,731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215,656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167,028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167,028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167,028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167,028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167,028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197,270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197,270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197,270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197,270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2,279,738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4722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49,200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117,679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117,454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40,094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99,627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99,627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99,627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99,627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722,936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6415697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23,154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711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6,303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6,303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6,303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6,303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65,725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49187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206,129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285,681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356,489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167,075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167,128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285,194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220,872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167,028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303,200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303,200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303,200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303,200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3,068,399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7587929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43067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107,221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115,314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118,812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118,036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120,978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124,866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114,814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123,728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125,522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130,522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125,522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126,058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1,451,391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345808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22,871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23,693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36,776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24,258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23,351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25,130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25,047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25,195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30,301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30,301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30,301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30,301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327,525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78431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2,943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1,571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462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7,781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4,278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1,640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7,527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7,527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7,527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7,527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49,779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6293146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Rent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16,362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17,176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18,677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18,530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17,176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2,176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15,000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16,451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196,548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13073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4,750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15,711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189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735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26,551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80669910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Direct Student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66,727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27,708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25,182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76,704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39,023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48,051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26,275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10,200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66,998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66,998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66,998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66,998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587,861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9165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51,864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48,253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33,746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27,544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33,849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22,954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30,611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26,797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28,482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28,482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28,482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28,482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389,546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95215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272,738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249,424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233,844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266,026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242,158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227,456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213,547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203,358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278,779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283,779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278,779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279,315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3,029,201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734533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272,738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249,424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233,844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266,026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242,158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227,456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213,547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203,358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278,779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283,779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278,779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279,315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3,029,201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081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-66,608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36,257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122,645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-98,950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-75,030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57,737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7,325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-36,330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24,422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19,422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24,422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23,886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39,198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99133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551,786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-62,145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-10,420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23,859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175,346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-80,489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-61,883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-4,993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-130,787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-130,787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-130,787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-130,787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7,912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814505"/>
                  </a:ext>
                </a:extLst>
              </a:tr>
              <a:tr h="3277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485,178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-25,888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112,225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-75,091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100,316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-22,752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-54,558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-41,323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-106,365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-111,365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-106,365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-106,901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47,110</a:t>
                      </a:r>
                      <a:endParaRPr lang="en-US" sz="900" b="1" i="0" u="none" strike="noStrike" dirty="0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41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E35947-3D3E-4A26-954C-F071933058A3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Balance Sheet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F6D636-8481-2160-DFB2-3695DB5C9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79014"/>
              </p:ext>
            </p:extLst>
          </p:nvPr>
        </p:nvGraphicFramePr>
        <p:xfrm>
          <a:off x="1057910" y="374650"/>
          <a:ext cx="5815863" cy="61086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867172736"/>
                    </a:ext>
                  </a:extLst>
                </a:gridCol>
                <a:gridCol w="1662043">
                  <a:extLst>
                    <a:ext uri="{9D8B030D-6E8A-4147-A177-3AD203B41FA5}">
                      <a16:colId xmlns:a16="http://schemas.microsoft.com/office/drawing/2014/main" val="2243891975"/>
                    </a:ext>
                  </a:extLst>
                </a:gridCol>
                <a:gridCol w="933910">
                  <a:extLst>
                    <a:ext uri="{9D8B030D-6E8A-4147-A177-3AD203B41FA5}">
                      <a16:colId xmlns:a16="http://schemas.microsoft.com/office/drawing/2014/main" val="3269684293"/>
                    </a:ext>
                  </a:extLst>
                </a:gridCol>
                <a:gridCol w="933910">
                  <a:extLst>
                    <a:ext uri="{9D8B030D-6E8A-4147-A177-3AD203B41FA5}">
                      <a16:colId xmlns:a16="http://schemas.microsoft.com/office/drawing/2014/main" val="3383816103"/>
                    </a:ext>
                  </a:extLst>
                </a:gridCol>
              </a:tblGrid>
              <a:tr h="277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Previous Year End</a:t>
                      </a: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Current</a:t>
                      </a: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Year End</a:t>
                      </a: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3615292670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6/30/2022</a:t>
                      </a: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2/28/2023</a:t>
                      </a: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6/30/2023</a:t>
                      </a: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3815783587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223810219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3411730957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1,169,173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1,647,280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1,216,282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74598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Receivable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900,618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256,476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902,785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413040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2,069,791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1,903,756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2,119,067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9768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2,069,791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1,903,756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2,119,067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9597835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47569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Liabilities and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4838872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17019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2766141011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Other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31,957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38,678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42,036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18913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Accounts Payable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119,338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-465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119,338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71409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151,294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38,214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161,373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8631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Long-Term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4718820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Liabilities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151,294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38,214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10411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2674120340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Equity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38574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Unrestricted Net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1,918,497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1,918,497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1,918,497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/>
                </a:tc>
                <a:extLst>
                  <a:ext uri="{0D108BD9-81ED-4DB2-BD59-A6C34878D82A}">
                    <a16:rowId xmlns:a16="http://schemas.microsoft.com/office/drawing/2014/main" val="3072312457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-52,954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39,198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3610"/>
                  </a:ext>
                </a:extLst>
              </a:tr>
              <a:tr h="27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1,918,497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1,865,542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1,957,694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95250" marT="6350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653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28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1416</Words>
  <Application>Microsoft Office PowerPoint</Application>
  <PresentationFormat>Widescreen</PresentationFormat>
  <Paragraphs>790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Raleway</vt:lpstr>
      <vt:lpstr>Calibri Light</vt:lpstr>
      <vt:lpstr>Arial</vt:lpstr>
      <vt:lpstr>Raleway ExtraBold</vt:lpstr>
      <vt:lpstr>Wingdings 2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Sherah LeBoeuf</dc:creator>
  <cp:lastModifiedBy>Sherah LeBoeuf</cp:lastModifiedBy>
  <cp:revision>3</cp:revision>
  <dcterms:created xsi:type="dcterms:W3CDTF">2023-04-10T20:43:48Z</dcterms:created>
  <dcterms:modified xsi:type="dcterms:W3CDTF">2023-04-19T23:21:19Z</dcterms:modified>
</cp:coreProperties>
</file>