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Raleway" pitchFamily="2" charset="0"/>
      <p:regular r:id="rId17"/>
      <p:bold r:id="rId18"/>
      <p:italic r:id="rId19"/>
      <p:boldItalic r:id="rId20"/>
    </p:embeddedFont>
    <p:embeddedFont>
      <p:font typeface="Raleway ExtraBold" pitchFamily="2" charset="0"/>
      <p:bold r:id="rId21"/>
      <p:boldItalic r:id="rId22"/>
    </p:embeddedFont>
    <p:embeddedFont>
      <p:font typeface="Wingdings 2" panose="05020102010507070707" pitchFamily="18" charset="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A4B6-8632-C6DC-588D-350366D35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BCE4C-D478-A31F-E781-F2378D3A5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DD4C3-FAC0-E9C1-67F3-C3CE235E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B464-0B8E-47F8-B8CF-D0517EC63FD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4FDEF-B876-350C-E2EE-6E8D2C4B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356F5-F198-EE92-0095-64351928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325-EFE0-4A68-AE0F-8BE8C66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9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7841F3-3B41-F3F0-0AB1-85582008C02D}"/>
              </a:ext>
            </a:extLst>
          </p:cNvPr>
          <p:cNvSpPr txBox="1"/>
          <p:nvPr userDrawn="1"/>
        </p:nvSpPr>
        <p:spPr>
          <a:xfrm>
            <a:off x="28194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itchFamily="2" charset="0"/>
              </a:rPr>
              <a:t>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7AD33-E7A9-D96A-5889-B0442A7A27C3}"/>
              </a:ext>
            </a:extLst>
          </p:cNvPr>
          <p:cNvSpPr txBox="1"/>
          <p:nvPr userDrawn="1"/>
        </p:nvSpPr>
        <p:spPr>
          <a:xfrm>
            <a:off x="67623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D9D97E94-DC68-40B1-92FD-1F8AE50D2102}" type="slidenum">
              <a:rPr lang="en-US" sz="1000" smtClean="0">
                <a:solidFill>
                  <a:srgbClr val="AFABAB"/>
                </a:solidFill>
                <a:latin typeface="Raleway" pitchFamily="2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3878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A352-A78E-3E1E-ED58-3402F8AF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3D953-C684-99DA-43EF-089732280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25DE-1D2D-4EF0-9965-9534B447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B464-0B8E-47F8-B8CF-D0517EC63FD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BC73E-6019-85AC-2991-D510BF848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18E87-79E4-1AE0-61AE-45454EA5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325-EFE0-4A68-AE0F-8BE8C66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69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|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CC82C9-76CC-6E19-8E07-09032FD89ADA}"/>
              </a:ext>
            </a:extLst>
          </p:cNvPr>
          <p:cNvSpPr/>
          <p:nvPr userDrawn="1"/>
        </p:nvSpPr>
        <p:spPr>
          <a:xfrm>
            <a:off x="0" y="0"/>
            <a:ext cx="12192000" cy="839470"/>
          </a:xfrm>
          <a:prstGeom prst="rect">
            <a:avLst/>
          </a:prstGeom>
          <a:solidFill>
            <a:srgbClr val="01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dOpsBlue">
            <a:extLst>
              <a:ext uri="{FF2B5EF4-FFF2-40B4-BE49-F238E27FC236}">
                <a16:creationId xmlns:a16="http://schemas.microsoft.com/office/drawing/2014/main" id="{00000000-0008-0000-2200-00002F000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2092" y="115570"/>
            <a:ext cx="1821008" cy="580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CA3D1B-8814-7E8E-B83E-5D5E0EF4ECF8}"/>
              </a:ext>
            </a:extLst>
          </p:cNvPr>
          <p:cNvSpPr txBox="1"/>
          <p:nvPr userDrawn="1"/>
        </p:nvSpPr>
        <p:spPr>
          <a:xfrm>
            <a:off x="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itchFamily="2" charset="0"/>
              </a:rPr>
              <a:t>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E8F69A-F717-E2E2-437A-A0E51048BBC5}"/>
              </a:ext>
            </a:extLst>
          </p:cNvPr>
          <p:cNvSpPr txBox="1"/>
          <p:nvPr userDrawn="1"/>
        </p:nvSpPr>
        <p:spPr>
          <a:xfrm>
            <a:off x="39429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70AA44A2-1067-46EC-88C2-0D127036F85C}" type="slidenum">
              <a:rPr lang="en-US" sz="1000" smtClean="0">
                <a:solidFill>
                  <a:srgbClr val="AFABAB"/>
                </a:solidFill>
                <a:latin typeface="Raleway" pitchFamily="2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9434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75901E-981F-4CDE-2F6A-869CF4989F46}"/>
              </a:ext>
            </a:extLst>
          </p:cNvPr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rgbClr val="00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8839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D0785-0FE3-B32C-E158-D2ED82BFA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6CF4AB-9F8D-9420-298C-3C43011CC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72283-E822-778B-5BB6-BDF73513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B464-0B8E-47F8-B8CF-D0517EC63FD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EAD45-FE8C-45B1-163F-E47080B0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11C68-673D-F1E1-B23B-9379B020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325-EFE0-4A68-AE0F-8BE8C66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78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E47A55-04CB-AA36-2189-7109AF9856C6}"/>
              </a:ext>
            </a:extLst>
          </p:cNvPr>
          <p:cNvSpPr txBox="1"/>
          <p:nvPr userDrawn="1"/>
        </p:nvSpPr>
        <p:spPr>
          <a:xfrm>
            <a:off x="1127252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itchFamily="2" charset="0"/>
              </a:rPr>
              <a:t>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906A1-ECFA-8E90-C228-A912B9CD50F6}"/>
              </a:ext>
            </a:extLst>
          </p:cNvPr>
          <p:cNvSpPr txBox="1"/>
          <p:nvPr userDrawn="1"/>
        </p:nvSpPr>
        <p:spPr>
          <a:xfrm>
            <a:off x="1166681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72C06972-3B91-4843-AF7F-9866DECA839C}" type="slidenum">
              <a:rPr lang="en-US" sz="1000" smtClean="0">
                <a:solidFill>
                  <a:srgbClr val="AFABAB"/>
                </a:solidFill>
                <a:latin typeface="Raleway" pitchFamily="2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6907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A555E-C5ED-7814-4267-D047B9E31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82E2F-BEBE-C54B-0ECD-6D7BF1472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3024A-342A-2068-B64A-2B9B3BE1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B464-0B8E-47F8-B8CF-D0517EC63FD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B14C7-45ED-F9C1-FF2E-E4470469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4ABB8-CEB5-9AF0-09AC-94825F3E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325-EFE0-4A68-AE0F-8BE8C66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6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12FB-9362-8F5E-41A4-99E76C5F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84EBD-2248-4F90-DC2C-24AA4E604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29890-3701-30E4-BD96-249DF8F05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B464-0B8E-47F8-B8CF-D0517EC63FD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38EE0-B768-B36E-A33B-A7E72DB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399B1-1E91-D513-2501-84406700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325-EFE0-4A68-AE0F-8BE8C66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4103F-48B6-8FF1-8643-C9D8716D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02C3D-08F9-81CB-0310-163382155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67C00-58C8-DE6D-1371-4E25B4376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F7C38-051F-EB4F-0C18-36599A764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B464-0B8E-47F8-B8CF-D0517EC63FD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224CE-1137-B6F5-68DA-51B6FEDB1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8AABD-CD3C-8775-6445-D96F34F0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325-EFE0-4A68-AE0F-8BE8C66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BA042-7292-E5DD-8B96-A02CB637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E9E63-3B38-CC36-26BD-7C8E53F8F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00CBE-166B-B658-43C3-E51BFF771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A42A3-5FAE-198B-0556-03EF784A1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AA6BF-A758-A202-2EC9-A54E6A6F0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4F25D5-7EB5-48AA-FC20-F86E2500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B464-0B8E-47F8-B8CF-D0517EC63FD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E1BCC5-3467-B06C-47C2-2A94C27A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71C22-EC7E-A2A9-A4F9-347D7B09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325-EFE0-4A68-AE0F-8BE8C66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5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FE7E7-13D7-B662-78C0-C9D915C4D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A68519-7BF1-47B7-594E-D62C5FAB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B464-0B8E-47F8-B8CF-D0517EC63FD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9C9EF-5D56-E315-6387-FBCE8104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296ED-0111-F74D-38CF-7F22C86D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325-EFE0-4A68-AE0F-8BE8C66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39E713-C5F5-A83D-84E8-8DBBA02F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B464-0B8E-47F8-B8CF-D0517EC63FD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A0F96-560A-30E7-396B-EAD05C35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D4B46-C26C-31F9-8F56-C2F47BD9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325-EFE0-4A68-AE0F-8BE8C66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8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2BC0-ED09-8245-C0B9-5E587301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2A685-7AB4-1892-F306-53972A7D1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5370C-335E-0808-E4DC-67ACFD06E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B3CAD-D8CA-E395-E294-31AAFF38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B464-0B8E-47F8-B8CF-D0517EC63FD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85958-105B-58F3-0686-1695942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949BB-950F-D218-C518-EB4C14F8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325-EFE0-4A68-AE0F-8BE8C66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9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31B28-242F-CF9D-F020-875D38B1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22B15-BE91-CB14-6E6C-85F5EC011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BB607-33F9-6C6C-D8A6-1FA438D5A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63AE9-271C-A264-FDF8-3C4580063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B464-0B8E-47F8-B8CF-D0517EC63FD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2B1A2-64C2-6CDB-63A7-ADEA73A5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D20DA-558F-272A-512B-12C2CC34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325-EFE0-4A68-AE0F-8BE8C66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6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00002-31FF-E4F7-9DF3-B51F20451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FC51B-1E4A-0C96-C0A4-2C726E8C2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C829C-27C7-5489-61BF-BCE9FA55D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9B464-0B8E-47F8-B8CF-D0517EC63FD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5FD6B-7582-20E1-9BC8-8966AA0AC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1F951-D2CD-FA76-7865-E911A047D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29325-EFE0-4A68-AE0F-8BE8C66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7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60" r:id="rId12"/>
    <p:sldLayoutId id="2147483661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ient">
            <a:extLst>
              <a:ext uri="{FF2B5EF4-FFF2-40B4-BE49-F238E27FC236}">
                <a16:creationId xmlns:a16="http://schemas.microsoft.com/office/drawing/2014/main" id="{00000000-0008-0000-2200-00003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093" y="2997914"/>
            <a:ext cx="6209155" cy="1645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3B5840-BFCD-4ACE-E723-195689DE0C7E}"/>
              </a:ext>
            </a:extLst>
          </p:cNvPr>
          <p:cNvSpPr txBox="1"/>
          <p:nvPr/>
        </p:nvSpPr>
        <p:spPr>
          <a:xfrm>
            <a:off x="0" y="5326380"/>
            <a:ext cx="9197340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000" b="1">
                <a:solidFill>
                  <a:srgbClr val="0066B3"/>
                </a:solidFill>
                <a:latin typeface="Raleway ExtraBold" pitchFamily="2" charset="0"/>
              </a:rPr>
              <a:t>October 2022 Financials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F062CE-720B-511F-BB0F-8F99EF17467A}"/>
              </a:ext>
            </a:extLst>
          </p:cNvPr>
          <p:cNvSpPr/>
          <p:nvPr/>
        </p:nvSpPr>
        <p:spPr>
          <a:xfrm>
            <a:off x="9197340" y="0"/>
            <a:ext cx="2994660" cy="6870700"/>
          </a:xfrm>
          <a:prstGeom prst="rect">
            <a:avLst/>
          </a:prstGeom>
          <a:solidFill>
            <a:srgbClr val="00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64F930-D930-706F-926C-32419986AE62}"/>
              </a:ext>
            </a:extLst>
          </p:cNvPr>
          <p:cNvSpPr txBox="1"/>
          <p:nvPr/>
        </p:nvSpPr>
        <p:spPr>
          <a:xfrm>
            <a:off x="9640570" y="4992741"/>
            <a:ext cx="2108200" cy="261610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100">
                <a:solidFill>
                  <a:srgbClr val="BDD7EE"/>
                </a:solidFill>
                <a:latin typeface="Raleway" pitchFamily="2" charset="0"/>
              </a:rPr>
              <a:t>PREPARED  </a:t>
            </a:r>
            <a:r>
              <a:rPr lang="en-US" sz="1100" b="1">
                <a:solidFill>
                  <a:srgbClr val="FFFFFF"/>
                </a:solidFill>
                <a:latin typeface="Raleway" pitchFamily="2" charset="0"/>
              </a:rPr>
              <a:t>DEC'22</a:t>
            </a:r>
            <a:r>
              <a:rPr lang="en-US" sz="1100">
                <a:solidFill>
                  <a:srgbClr val="BDD7EE"/>
                </a:solidFill>
                <a:latin typeface="Raleway" pitchFamily="2" charset="0"/>
              </a:rPr>
              <a:t>  BY</a:t>
            </a:r>
          </a:p>
        </p:txBody>
      </p:sp>
      <p:pic>
        <p:nvPicPr>
          <p:cNvPr id="6" name="EdOpsBlue">
            <a:extLst>
              <a:ext uri="{FF2B5EF4-FFF2-40B4-BE49-F238E27FC236}">
                <a16:creationId xmlns:a16="http://schemas.microsoft.com/office/drawing/2014/main" id="{00000000-0008-0000-2200-00002F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459" y="5321300"/>
            <a:ext cx="2494422" cy="7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6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789D17-E909-CD3E-4145-0E96990AC4DE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Contents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F7AB0-D4A9-45C4-1CD5-06AFDFEF62A8}"/>
              </a:ext>
            </a:extLst>
          </p:cNvPr>
          <p:cNvSpPr txBox="1"/>
          <p:nvPr/>
        </p:nvSpPr>
        <p:spPr>
          <a:xfrm>
            <a:off x="219710" y="1085850"/>
            <a:ext cx="10515600" cy="13181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Executive Summary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Key Performance Indicators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07407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3D05B2-6DB2-105F-BAE9-716429C9CF24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Executive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BC834-4862-CD65-F2E6-295DE3383CE2}"/>
              </a:ext>
            </a:extLst>
          </p:cNvPr>
          <p:cNvSpPr txBox="1"/>
          <p:nvPr/>
        </p:nvSpPr>
        <p:spPr>
          <a:xfrm>
            <a:off x="219710" y="1085850"/>
            <a:ext cx="10515600" cy="46123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October 2022 highlights: </a:t>
            </a:r>
          </a:p>
          <a:p>
            <a:pPr marL="800100" lvl="1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Cash on hand +1.67mil</a:t>
            </a:r>
          </a:p>
          <a:p>
            <a:pPr marL="800100" lvl="1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At next board meeting, a full budget projection update will be presented.</a:t>
            </a:r>
          </a:p>
          <a:p>
            <a:pPr marL="1257300" lvl="2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Ed Ops &amp; School Team are working on forecasting changes. </a:t>
            </a:r>
          </a:p>
          <a:p>
            <a:pPr marL="1257300" lvl="2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Waiting for LDOE allocations to be released on 12/31</a:t>
            </a:r>
          </a:p>
          <a:p>
            <a:pPr marL="800100" lvl="1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Grant drawdowns for Q1 have been submitted 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In progress from 6/30/22: </a:t>
            </a:r>
          </a:p>
          <a:p>
            <a:pPr marL="800100" lvl="1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We are expecting to finalize the audit in time for 12/31 deadline</a:t>
            </a:r>
          </a:p>
        </p:txBody>
      </p:sp>
    </p:spTree>
    <p:extLst>
      <p:ext uri="{BB962C8B-B14F-4D97-AF65-F5344CB8AC3E}">
        <p14:creationId xmlns:p14="http://schemas.microsoft.com/office/powerpoint/2010/main" val="103248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F0C0C9-9A34-4453-2C61-809134E7D007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Key Performance Indicators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D08847-37AE-2ECF-B149-DAABDC3044A9}"/>
              </a:ext>
            </a:extLst>
          </p:cNvPr>
          <p:cNvGrpSpPr/>
          <p:nvPr/>
        </p:nvGrpSpPr>
        <p:grpSpPr>
          <a:xfrm>
            <a:off x="1541780" y="840740"/>
            <a:ext cx="9108440" cy="6017260"/>
            <a:chOff x="63500" y="840740"/>
            <a:chExt cx="9108440" cy="60172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6FAB6CD-DE0E-7293-364B-60A40A7D2262}"/>
                </a:ext>
              </a:extLst>
            </p:cNvPr>
            <p:cNvSpPr txBox="1"/>
            <p:nvPr/>
          </p:nvSpPr>
          <p:spPr>
            <a:xfrm>
              <a:off x="63500" y="1071880"/>
              <a:ext cx="30734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b="1">
                  <a:latin typeface="Raleway" pitchFamily="2" charset="0"/>
                </a:rPr>
                <a:t>Days of Cash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268AB4-ADD3-95B7-33EA-773A587DEFB1}"/>
                </a:ext>
              </a:extLst>
            </p:cNvPr>
            <p:cNvSpPr txBox="1"/>
            <p:nvPr/>
          </p:nvSpPr>
          <p:spPr>
            <a:xfrm>
              <a:off x="63500" y="1417320"/>
              <a:ext cx="255651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i="1">
                  <a:solidFill>
                    <a:srgbClr val="7F7F7F"/>
                  </a:solidFill>
                  <a:latin typeface="Raleway" pitchFamily="2" charset="0"/>
                </a:rPr>
                <a:t>Cash balance at year-end divided by average daily expenses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FA5439-A609-DC5B-1BF6-47E2B9AD50FE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00" y="2157730"/>
              <a:ext cx="2556510" cy="306197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1CD06F-D55F-8E6A-F444-520BC7D60B50}"/>
                </a:ext>
              </a:extLst>
            </p:cNvPr>
            <p:cNvSpPr txBox="1"/>
            <p:nvPr/>
          </p:nvSpPr>
          <p:spPr>
            <a:xfrm>
              <a:off x="63500" y="5308600"/>
              <a:ext cx="308864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b="1">
                  <a:solidFill>
                    <a:srgbClr val="3B3838"/>
                  </a:solidFill>
                  <a:latin typeface="Raleway" pitchFamily="2" charset="0"/>
                </a:rPr>
                <a:t>151 DAYS OF CASH AT YEAR'S END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C29EC0-1238-05FB-EFDE-9FD4FDA294D7}"/>
                </a:ext>
              </a:extLst>
            </p:cNvPr>
            <p:cNvSpPr txBox="1"/>
            <p:nvPr/>
          </p:nvSpPr>
          <p:spPr>
            <a:xfrm>
              <a:off x="63500" y="5566410"/>
              <a:ext cx="27432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3B3838"/>
                  </a:solidFill>
                  <a:latin typeface="Raleway" pitchFamily="2" charset="0"/>
                </a:rPr>
                <a:t>The school will end the year with 151 days of cash. This is above the recommended 60 days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59D30D-1830-09B7-B43C-090E007F3121}"/>
                </a:ext>
              </a:extLst>
            </p:cNvPr>
            <p:cNvSpPr txBox="1"/>
            <p:nvPr/>
          </p:nvSpPr>
          <p:spPr>
            <a:xfrm>
              <a:off x="2921000" y="840740"/>
              <a:ext cx="3048000" cy="601726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</p:spPr>
          <p:txBody>
            <a:bodyPr vert="horz" rtlCol="0">
              <a:spAutoFit/>
            </a:bodyPr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546B0E-B302-114D-A456-D4EEB0B93044}"/>
                </a:ext>
              </a:extLst>
            </p:cNvPr>
            <p:cNvSpPr txBox="1"/>
            <p:nvPr/>
          </p:nvSpPr>
          <p:spPr>
            <a:xfrm>
              <a:off x="3073400" y="1071880"/>
              <a:ext cx="30734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b="1">
                  <a:latin typeface="Raleway" pitchFamily="2" charset="0"/>
                </a:rPr>
                <a:t>Gross Margin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8B9D19-82B4-98B9-529C-028FBE4F0906}"/>
                </a:ext>
              </a:extLst>
            </p:cNvPr>
            <p:cNvSpPr txBox="1"/>
            <p:nvPr/>
          </p:nvSpPr>
          <p:spPr>
            <a:xfrm>
              <a:off x="3073400" y="1417320"/>
              <a:ext cx="255651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i="1">
                  <a:solidFill>
                    <a:srgbClr val="7F7F7F"/>
                  </a:solidFill>
                  <a:latin typeface="Raleway" pitchFamily="2" charset="0"/>
                </a:rPr>
                <a:t>Revenue less expenses, divided by revenue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33EE088-19A6-6487-D631-E556D19B5FCA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3400" y="2157730"/>
              <a:ext cx="2556510" cy="306197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08933E-A567-CE54-CBA6-315EF2A7FF29}"/>
                </a:ext>
              </a:extLst>
            </p:cNvPr>
            <p:cNvSpPr txBox="1"/>
            <p:nvPr/>
          </p:nvSpPr>
          <p:spPr>
            <a:xfrm>
              <a:off x="3073400" y="5308600"/>
              <a:ext cx="308864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b="1">
                  <a:solidFill>
                    <a:srgbClr val="3B3838"/>
                  </a:solidFill>
                  <a:latin typeface="Raleway" pitchFamily="2" charset="0"/>
                </a:rPr>
                <a:t>0.9% GROSS MARGIN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61B6EB-8D39-D9B8-0226-7ECF8007E225}"/>
                </a:ext>
              </a:extLst>
            </p:cNvPr>
            <p:cNvSpPr txBox="1"/>
            <p:nvPr/>
          </p:nvSpPr>
          <p:spPr>
            <a:xfrm>
              <a:off x="3073400" y="5566410"/>
              <a:ext cx="27432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3B3838"/>
                  </a:solidFill>
                  <a:latin typeface="Raleway" pitchFamily="2" charset="0"/>
                </a:rPr>
                <a:t>The forecasted net income is $27k, which is $ above the budget. It yields a 0.9% gross margin.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30B36E-06EE-8271-C439-07C270C9AD7F}"/>
                </a:ext>
              </a:extLst>
            </p:cNvPr>
            <p:cNvSpPr txBox="1"/>
            <p:nvPr/>
          </p:nvSpPr>
          <p:spPr>
            <a:xfrm>
              <a:off x="6083300" y="1071880"/>
              <a:ext cx="30734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b="1">
                  <a:latin typeface="Raleway" pitchFamily="2" charset="0"/>
                </a:rPr>
                <a:t>Fund Balance 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AA08E9-EF1A-BCAD-9EF7-0B0F4E4444E1}"/>
                </a:ext>
              </a:extLst>
            </p:cNvPr>
            <p:cNvSpPr txBox="1"/>
            <p:nvPr/>
          </p:nvSpPr>
          <p:spPr>
            <a:xfrm>
              <a:off x="6083300" y="1417320"/>
              <a:ext cx="255651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i="1">
                  <a:solidFill>
                    <a:srgbClr val="7F7F7F"/>
                  </a:solidFill>
                  <a:latin typeface="Raleway" pitchFamily="2" charset="0"/>
                </a:rPr>
                <a:t>Forecasted Ending Fund Balance / Total Expenses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ECC67D1-4862-0094-054E-0E9E836ACC87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3300" y="2157730"/>
              <a:ext cx="2556510" cy="306197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4B3E6C-8715-A009-8917-503AB2AB209B}"/>
                </a:ext>
              </a:extLst>
            </p:cNvPr>
            <p:cNvSpPr txBox="1"/>
            <p:nvPr/>
          </p:nvSpPr>
          <p:spPr>
            <a:xfrm>
              <a:off x="6083300" y="5308600"/>
              <a:ext cx="308864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b="1">
                  <a:solidFill>
                    <a:srgbClr val="3B3838"/>
                  </a:solidFill>
                  <a:latin typeface="Raleway" pitchFamily="2" charset="0"/>
                </a:rPr>
                <a:t>67.12% AT YEAR'S END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54BD2F-3A8D-A58C-91EF-01F005E8C969}"/>
                </a:ext>
              </a:extLst>
            </p:cNvPr>
            <p:cNvSpPr txBox="1"/>
            <p:nvPr/>
          </p:nvSpPr>
          <p:spPr>
            <a:xfrm>
              <a:off x="6083300" y="5566410"/>
              <a:ext cx="2743200" cy="83099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3B3838"/>
                  </a:solidFill>
                  <a:latin typeface="Raleway" pitchFamily="2" charset="0"/>
                </a:rPr>
                <a:t>The school is projected to end the year with a fund balance of $1,945,685. Last year's fund balance was $1,918,497.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82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uestions">
            <a:extLst>
              <a:ext uri="{FF2B5EF4-FFF2-40B4-BE49-F238E27FC236}">
                <a16:creationId xmlns:a16="http://schemas.microsoft.com/office/drawing/2014/main" id="{00000000-0008-0000-2200-000023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939800"/>
            <a:ext cx="590550" cy="568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7AE4C2-8934-BD98-2816-A0C9EF89B4BD}"/>
              </a:ext>
            </a:extLst>
          </p:cNvPr>
          <p:cNvSpPr txBox="1"/>
          <p:nvPr/>
        </p:nvSpPr>
        <p:spPr>
          <a:xfrm>
            <a:off x="4070350" y="2630170"/>
            <a:ext cx="37973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0">
                <a:solidFill>
                  <a:srgbClr val="0066B3"/>
                </a:solidFill>
                <a:latin typeface="Raleway" pitchFamily="2" charset="0"/>
              </a:rPr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E9CF9-9949-E34E-7AA5-D1F959D3F6E3}"/>
              </a:ext>
            </a:extLst>
          </p:cNvPr>
          <p:cNvSpPr txBox="1"/>
          <p:nvPr/>
        </p:nvSpPr>
        <p:spPr>
          <a:xfrm>
            <a:off x="3784600" y="3390900"/>
            <a:ext cx="4622800" cy="2634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66B3"/>
                </a:solidFill>
                <a:latin typeface="Raleway" pitchFamily="2" charset="0"/>
              </a:rPr>
              <a:t>Please contact your </a:t>
            </a:r>
            <a:r>
              <a:rPr lang="en-US" sz="1600" dirty="0" err="1">
                <a:solidFill>
                  <a:srgbClr val="0066B3"/>
                </a:solidFill>
                <a:latin typeface="Raleway" pitchFamily="2" charset="0"/>
              </a:rPr>
              <a:t>EdOps</a:t>
            </a:r>
            <a:r>
              <a:rPr lang="en-US" sz="1600" dirty="0">
                <a:solidFill>
                  <a:srgbClr val="0066B3"/>
                </a:solidFill>
                <a:latin typeface="Raleway" pitchFamily="2" charset="0"/>
              </a:rPr>
              <a:t> Finance Team: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66B3"/>
                </a:solidFill>
                <a:latin typeface="Raleway" pitchFamily="2" charset="0"/>
              </a:rPr>
              <a:t>Sherah LeBoeuf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66B3"/>
                </a:solidFill>
                <a:latin typeface="Raleway" pitchFamily="2" charset="0"/>
              </a:rPr>
              <a:t>sherah@ed-ops.com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66B3"/>
                </a:solidFill>
                <a:latin typeface="Raleway" pitchFamily="2" charset="0"/>
              </a:rPr>
              <a:t>504.495.6900</a:t>
            </a:r>
          </a:p>
          <a:p>
            <a:pPr algn="ctr">
              <a:lnSpc>
                <a:spcPct val="150000"/>
              </a:lnSpc>
            </a:pPr>
            <a:endParaRPr lang="en-US" sz="1600" dirty="0">
              <a:solidFill>
                <a:srgbClr val="0066B3"/>
              </a:solidFill>
              <a:latin typeface="Raleway" pitchFamily="2" charset="0"/>
            </a:endParaRPr>
          </a:p>
          <a:p>
            <a:pPr algn="ctr">
              <a:lnSpc>
                <a:spcPct val="150000"/>
              </a:lnSpc>
            </a:pPr>
            <a:endParaRPr lang="en-US" sz="1600" dirty="0">
              <a:solidFill>
                <a:srgbClr val="0066B3"/>
              </a:solidFill>
              <a:latin typeface="Raleway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66B3"/>
                </a:solidFill>
                <a:latin typeface="Raleway" pitchFamily="2" charset="0"/>
              </a:rPr>
              <a:t>© </a:t>
            </a:r>
            <a:r>
              <a:rPr lang="en-US" sz="1600" dirty="0" err="1">
                <a:solidFill>
                  <a:srgbClr val="0066B3"/>
                </a:solidFill>
                <a:latin typeface="Raleway" pitchFamily="2" charset="0"/>
              </a:rPr>
              <a:t>EdOps</a:t>
            </a:r>
            <a:r>
              <a:rPr lang="en-US" sz="1600" dirty="0">
                <a:solidFill>
                  <a:srgbClr val="0066B3"/>
                </a:solidFill>
                <a:latin typeface="Raleway" pitchFamily="2" charset="0"/>
              </a:rPr>
              <a:t>  2017-2023</a:t>
            </a:r>
          </a:p>
        </p:txBody>
      </p:sp>
    </p:spTree>
    <p:extLst>
      <p:ext uri="{BB962C8B-B14F-4D97-AF65-F5344CB8AC3E}">
        <p14:creationId xmlns:p14="http://schemas.microsoft.com/office/powerpoint/2010/main" val="232887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FCAADA-6094-D3CB-40CE-652927BF6D48}"/>
              </a:ext>
            </a:extLst>
          </p:cNvPr>
          <p:cNvSpPr txBox="1"/>
          <p:nvPr/>
        </p:nvSpPr>
        <p:spPr>
          <a:xfrm>
            <a:off x="0" y="-1"/>
            <a:ext cx="800100" cy="6858000"/>
          </a:xfrm>
          <a:prstGeom prst="rect">
            <a:avLst/>
          </a:prstGeom>
          <a:solidFill>
            <a:srgbClr val="0166B3"/>
          </a:solidFill>
        </p:spPr>
        <p:txBody>
          <a:bodyPr vert="vert270" rtlCol="0">
            <a:spAutoFit/>
          </a:bodyPr>
          <a:lstStyle/>
          <a:p>
            <a:r>
              <a:rPr lang="en-US" sz="3200">
                <a:solidFill>
                  <a:srgbClr val="DEEBF7"/>
                </a:solidFill>
                <a:latin typeface="Raleway ExtraBold" pitchFamily="2" charset="0"/>
              </a:rPr>
              <a:t>  Annotated Financials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8908E7-FFE6-D17B-73FD-EFB65D7D5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010897"/>
              </p:ext>
            </p:extLst>
          </p:nvPr>
        </p:nvGraphicFramePr>
        <p:xfrm>
          <a:off x="1057910" y="168910"/>
          <a:ext cx="7747002" cy="656336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37285">
                  <a:extLst>
                    <a:ext uri="{9D8B030D-6E8A-4147-A177-3AD203B41FA5}">
                      <a16:colId xmlns:a16="http://schemas.microsoft.com/office/drawing/2014/main" val="231077296"/>
                    </a:ext>
                  </a:extLst>
                </a:gridCol>
                <a:gridCol w="821746">
                  <a:extLst>
                    <a:ext uri="{9D8B030D-6E8A-4147-A177-3AD203B41FA5}">
                      <a16:colId xmlns:a16="http://schemas.microsoft.com/office/drawing/2014/main" val="798911872"/>
                    </a:ext>
                  </a:extLst>
                </a:gridCol>
                <a:gridCol w="794437">
                  <a:extLst>
                    <a:ext uri="{9D8B030D-6E8A-4147-A177-3AD203B41FA5}">
                      <a16:colId xmlns:a16="http://schemas.microsoft.com/office/drawing/2014/main" val="2459631703"/>
                    </a:ext>
                  </a:extLst>
                </a:gridCol>
                <a:gridCol w="676513">
                  <a:extLst>
                    <a:ext uri="{9D8B030D-6E8A-4147-A177-3AD203B41FA5}">
                      <a16:colId xmlns:a16="http://schemas.microsoft.com/office/drawing/2014/main" val="215226956"/>
                    </a:ext>
                  </a:extLst>
                </a:gridCol>
                <a:gridCol w="234607">
                  <a:extLst>
                    <a:ext uri="{9D8B030D-6E8A-4147-A177-3AD203B41FA5}">
                      <a16:colId xmlns:a16="http://schemas.microsoft.com/office/drawing/2014/main" val="3996697445"/>
                    </a:ext>
                  </a:extLst>
                </a:gridCol>
                <a:gridCol w="124131">
                  <a:extLst>
                    <a:ext uri="{9D8B030D-6E8A-4147-A177-3AD203B41FA5}">
                      <a16:colId xmlns:a16="http://schemas.microsoft.com/office/drawing/2014/main" val="2594752174"/>
                    </a:ext>
                  </a:extLst>
                </a:gridCol>
                <a:gridCol w="814298">
                  <a:extLst>
                    <a:ext uri="{9D8B030D-6E8A-4147-A177-3AD203B41FA5}">
                      <a16:colId xmlns:a16="http://schemas.microsoft.com/office/drawing/2014/main" val="3990189460"/>
                    </a:ext>
                  </a:extLst>
                </a:gridCol>
                <a:gridCol w="866433">
                  <a:extLst>
                    <a:ext uri="{9D8B030D-6E8A-4147-A177-3AD203B41FA5}">
                      <a16:colId xmlns:a16="http://schemas.microsoft.com/office/drawing/2014/main" val="3050510720"/>
                    </a:ext>
                  </a:extLst>
                </a:gridCol>
                <a:gridCol w="803126">
                  <a:extLst>
                    <a:ext uri="{9D8B030D-6E8A-4147-A177-3AD203B41FA5}">
                      <a16:colId xmlns:a16="http://schemas.microsoft.com/office/drawing/2014/main" val="1210798182"/>
                    </a:ext>
                  </a:extLst>
                </a:gridCol>
                <a:gridCol w="974426">
                  <a:extLst>
                    <a:ext uri="{9D8B030D-6E8A-4147-A177-3AD203B41FA5}">
                      <a16:colId xmlns:a16="http://schemas.microsoft.com/office/drawing/2014/main" val="3891579556"/>
                    </a:ext>
                  </a:extLst>
                </a:gridCol>
              </a:tblGrid>
              <a:tr h="203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Year-To-Date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Annual Forecast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extLst>
                  <a:ext uri="{0D108BD9-81ED-4DB2-BD59-A6C34878D82A}">
                    <a16:rowId xmlns:a16="http://schemas.microsoft.com/office/drawing/2014/main" val="2116019953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Actual</a:t>
                      </a: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Budget</a:t>
                      </a: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Variance</a:t>
                      </a: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Forecast</a:t>
                      </a: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Budget</a:t>
                      </a: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Variance</a:t>
                      </a: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Remaining</a:t>
                      </a:r>
                    </a:p>
                  </a:txBody>
                  <a:tcPr marL="3875" marR="3875" marT="3875" marB="0" anchor="ctr"/>
                </a:tc>
                <a:extLst>
                  <a:ext uri="{0D108BD9-81ED-4DB2-BD59-A6C34878D82A}">
                    <a16:rowId xmlns:a16="http://schemas.microsoft.com/office/drawing/2014/main" val="3921693064"/>
                  </a:ext>
                </a:extLst>
              </a:tr>
              <a:tr h="2034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Revenue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22652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State and Local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822,545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722,163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100,382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2,166,488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2,166,488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1,343,943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extLst>
                  <a:ext uri="{0D108BD9-81ED-4DB2-BD59-A6C34878D82A}">
                    <a16:rowId xmlns:a16="http://schemas.microsoft.com/office/drawing/2014/main" val="3634840727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Federal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166,879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242,285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(75,406)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726,856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726,856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559,977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38140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Private Grants and Donations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23,891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8,500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15,391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25,500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25,500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1,609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extLst>
                  <a:ext uri="{0D108BD9-81ED-4DB2-BD59-A6C34878D82A}">
                    <a16:rowId xmlns:a16="http://schemas.microsoft.com/office/drawing/2014/main" val="4035370195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Earned Fees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2,060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2,325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(265)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6,975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6,975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4,915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286024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Total Revenue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1,015,375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975,273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40,102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2,925,819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2,925,819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   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1,910,444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43977978"/>
                  </a:ext>
                </a:extLst>
              </a:tr>
              <a:tr h="20345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31375"/>
                  </a:ext>
                </a:extLst>
              </a:tr>
              <a:tr h="2034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Expenses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extLst>
                  <a:ext uri="{0D108BD9-81ED-4DB2-BD59-A6C34878D82A}">
                    <a16:rowId xmlns:a16="http://schemas.microsoft.com/office/drawing/2014/main" val="3354189825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Salaries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459,383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437,612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(21,770)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1,312,837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1,312,837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853,454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849657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Benefits and Taxes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107,597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92,373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(15,224)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277,119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277,119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169,521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extLst>
                  <a:ext uri="{0D108BD9-81ED-4DB2-BD59-A6C34878D82A}">
                    <a16:rowId xmlns:a16="http://schemas.microsoft.com/office/drawing/2014/main" val="1380309154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Staff-Related Costs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4,981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31,406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26,425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94,219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94,219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(0)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89,238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647649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Rent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70,238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60,000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(10,238)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180,000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180,000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109,762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extLst>
                  <a:ext uri="{0D108BD9-81ED-4DB2-BD59-A6C34878D82A}">
                    <a16:rowId xmlns:a16="http://schemas.microsoft.com/office/drawing/2014/main" val="2332495066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Occupancy Service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20,857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48,776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27,920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146,329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146,329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(0)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125,472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267119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Direct Student Expense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174,661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167,821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(6,839)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503,464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503,464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328,803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extLst>
                  <a:ext uri="{0D108BD9-81ED-4DB2-BD59-A6C34878D82A}">
                    <a16:rowId xmlns:a16="http://schemas.microsoft.com/office/drawing/2014/main" val="1863003820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Office &amp; Business Expense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165,526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128,221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(37,305)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384,664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384,663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(0)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219,138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87923"/>
                  </a:ext>
                </a:extLst>
              </a:tr>
              <a:tr h="36780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Ordinary Expenses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1,003,242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966,210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(37,032)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2,898,630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2,898,630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(0)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1,895,388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351075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Net Operating Income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12,132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9,063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77,134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27,189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27,189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15,056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699414"/>
                  </a:ext>
                </a:extLst>
              </a:tr>
              <a:tr h="20345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/>
                </a:tc>
                <a:extLst>
                  <a:ext uri="{0D108BD9-81ED-4DB2-BD59-A6C34878D82A}">
                    <a16:rowId xmlns:a16="http://schemas.microsoft.com/office/drawing/2014/main" val="1766984663"/>
                  </a:ext>
                </a:extLst>
              </a:tr>
              <a:tr h="2034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Extraordinary Expenses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321420"/>
                  </a:ext>
                </a:extLst>
              </a:tr>
              <a:tr h="2034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Capital Outlay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004066"/>
                  </a:ext>
                </a:extLst>
              </a:tr>
              <a:tr h="2034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Extraordinary Expenses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804142"/>
                  </a:ext>
                </a:extLst>
              </a:tr>
              <a:tr h="36780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Total Expenses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1,003,242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966,210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(37,032)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2,898,630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2,898,630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  (0)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1,895,388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99467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Net Income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12,132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9,063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3,069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27,189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27,189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   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15,056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617316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Cash Flow Adjustments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484,292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484,292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(0)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(0)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(484,292)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436606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Change in Cash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496,424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9,063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487,361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27,189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27,189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   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Raleway" pitchFamily="2" charset="0"/>
                        </a:rPr>
                        <a:t>   (469,235)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875" marR="3875" marT="3875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35208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7EDB161-CFE7-5256-931B-ABDABC35A0FB}"/>
              </a:ext>
            </a:extLst>
          </p:cNvPr>
          <p:cNvSpPr txBox="1"/>
          <p:nvPr/>
        </p:nvSpPr>
        <p:spPr>
          <a:xfrm>
            <a:off x="7810500" y="1760349"/>
            <a:ext cx="36195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166B3"/>
                </a:solidFill>
                <a:latin typeface="Wingdings 2" panose="05020102010507070707" pitchFamily="18" charset="2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195F8-0A42-7618-FFC0-DEB418DCB5D5}"/>
              </a:ext>
            </a:extLst>
          </p:cNvPr>
          <p:cNvSpPr txBox="1"/>
          <p:nvPr/>
        </p:nvSpPr>
        <p:spPr>
          <a:xfrm>
            <a:off x="7810500" y="5572478"/>
            <a:ext cx="36195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166B3"/>
                </a:solidFill>
                <a:latin typeface="Wingdings 2" panose="05020102010507070707" pitchFamily="18" charset="2"/>
              </a:rPr>
              <a:t>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16180-A9D8-F387-43D9-11C645665A8D}"/>
              </a:ext>
            </a:extLst>
          </p:cNvPr>
          <p:cNvSpPr txBox="1"/>
          <p:nvPr/>
        </p:nvSpPr>
        <p:spPr>
          <a:xfrm>
            <a:off x="7810500" y="5940280"/>
            <a:ext cx="36195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166B3"/>
                </a:solidFill>
                <a:latin typeface="Wingdings 2" panose="05020102010507070707" pitchFamily="18" charset="2"/>
              </a:rPr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040D2-73C6-7D0A-4B72-8A0333CAEBFF}"/>
              </a:ext>
            </a:extLst>
          </p:cNvPr>
          <p:cNvSpPr txBox="1"/>
          <p:nvPr/>
        </p:nvSpPr>
        <p:spPr>
          <a:xfrm>
            <a:off x="7810500" y="6187345"/>
            <a:ext cx="36195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166B3"/>
                </a:solidFill>
                <a:latin typeface="Wingdings 2" panose="05020102010507070707" pitchFamily="18" charset="2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542BEE-A7C6-8C58-3751-7606CA0B09BF}"/>
              </a:ext>
            </a:extLst>
          </p:cNvPr>
          <p:cNvSpPr txBox="1"/>
          <p:nvPr/>
        </p:nvSpPr>
        <p:spPr>
          <a:xfrm>
            <a:off x="7810500" y="6434410"/>
            <a:ext cx="36195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166B3"/>
                </a:solidFill>
                <a:latin typeface="Wingdings 2" panose="05020102010507070707" pitchFamily="18" charset="2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71391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439B3E-2DB9-93C7-FB00-6D1E1F9A3F68}"/>
              </a:ext>
            </a:extLst>
          </p:cNvPr>
          <p:cNvSpPr txBox="1"/>
          <p:nvPr/>
        </p:nvSpPr>
        <p:spPr>
          <a:xfrm>
            <a:off x="0" y="-1"/>
            <a:ext cx="800100" cy="6858000"/>
          </a:xfrm>
          <a:prstGeom prst="rect">
            <a:avLst/>
          </a:prstGeom>
          <a:solidFill>
            <a:srgbClr val="0166B3"/>
          </a:solidFill>
        </p:spPr>
        <p:txBody>
          <a:bodyPr vert="vert270" rtlCol="0">
            <a:spAutoFit/>
          </a:bodyPr>
          <a:lstStyle/>
          <a:p>
            <a:r>
              <a:rPr lang="en-US" sz="3200">
                <a:solidFill>
                  <a:srgbClr val="DEEBF7"/>
                </a:solidFill>
                <a:latin typeface="Raleway ExtraBold" pitchFamily="2" charset="0"/>
              </a:rPr>
              <a:t>  Monthly Financials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8D47C7-0F44-1AF8-5682-9C120DA14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260225"/>
              </p:ext>
            </p:extLst>
          </p:nvPr>
        </p:nvGraphicFramePr>
        <p:xfrm>
          <a:off x="1057910" y="168910"/>
          <a:ext cx="10911837" cy="655447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68283">
                  <a:extLst>
                    <a:ext uri="{9D8B030D-6E8A-4147-A177-3AD203B41FA5}">
                      <a16:colId xmlns:a16="http://schemas.microsoft.com/office/drawing/2014/main" val="1124082318"/>
                    </a:ext>
                  </a:extLst>
                </a:gridCol>
                <a:gridCol w="728617">
                  <a:extLst>
                    <a:ext uri="{9D8B030D-6E8A-4147-A177-3AD203B41FA5}">
                      <a16:colId xmlns:a16="http://schemas.microsoft.com/office/drawing/2014/main" val="3416748069"/>
                    </a:ext>
                  </a:extLst>
                </a:gridCol>
                <a:gridCol w="571913">
                  <a:extLst>
                    <a:ext uri="{9D8B030D-6E8A-4147-A177-3AD203B41FA5}">
                      <a16:colId xmlns:a16="http://schemas.microsoft.com/office/drawing/2014/main" val="4286050519"/>
                    </a:ext>
                  </a:extLst>
                </a:gridCol>
                <a:gridCol w="571913">
                  <a:extLst>
                    <a:ext uri="{9D8B030D-6E8A-4147-A177-3AD203B41FA5}">
                      <a16:colId xmlns:a16="http://schemas.microsoft.com/office/drawing/2014/main" val="1492342292"/>
                    </a:ext>
                  </a:extLst>
                </a:gridCol>
                <a:gridCol w="651981">
                  <a:extLst>
                    <a:ext uri="{9D8B030D-6E8A-4147-A177-3AD203B41FA5}">
                      <a16:colId xmlns:a16="http://schemas.microsoft.com/office/drawing/2014/main" val="2599441569"/>
                    </a:ext>
                  </a:extLst>
                </a:gridCol>
                <a:gridCol w="228765">
                  <a:extLst>
                    <a:ext uri="{9D8B030D-6E8A-4147-A177-3AD203B41FA5}">
                      <a16:colId xmlns:a16="http://schemas.microsoft.com/office/drawing/2014/main" val="822670271"/>
                    </a:ext>
                  </a:extLst>
                </a:gridCol>
                <a:gridCol w="571913">
                  <a:extLst>
                    <a:ext uri="{9D8B030D-6E8A-4147-A177-3AD203B41FA5}">
                      <a16:colId xmlns:a16="http://schemas.microsoft.com/office/drawing/2014/main" val="4025983796"/>
                    </a:ext>
                  </a:extLst>
                </a:gridCol>
                <a:gridCol w="571913">
                  <a:extLst>
                    <a:ext uri="{9D8B030D-6E8A-4147-A177-3AD203B41FA5}">
                      <a16:colId xmlns:a16="http://schemas.microsoft.com/office/drawing/2014/main" val="1615984148"/>
                    </a:ext>
                  </a:extLst>
                </a:gridCol>
                <a:gridCol w="571913">
                  <a:extLst>
                    <a:ext uri="{9D8B030D-6E8A-4147-A177-3AD203B41FA5}">
                      <a16:colId xmlns:a16="http://schemas.microsoft.com/office/drawing/2014/main" val="1884234"/>
                    </a:ext>
                  </a:extLst>
                </a:gridCol>
                <a:gridCol w="571913">
                  <a:extLst>
                    <a:ext uri="{9D8B030D-6E8A-4147-A177-3AD203B41FA5}">
                      <a16:colId xmlns:a16="http://schemas.microsoft.com/office/drawing/2014/main" val="698691013"/>
                    </a:ext>
                  </a:extLst>
                </a:gridCol>
                <a:gridCol w="571913">
                  <a:extLst>
                    <a:ext uri="{9D8B030D-6E8A-4147-A177-3AD203B41FA5}">
                      <a16:colId xmlns:a16="http://schemas.microsoft.com/office/drawing/2014/main" val="2123808381"/>
                    </a:ext>
                  </a:extLst>
                </a:gridCol>
                <a:gridCol w="571913">
                  <a:extLst>
                    <a:ext uri="{9D8B030D-6E8A-4147-A177-3AD203B41FA5}">
                      <a16:colId xmlns:a16="http://schemas.microsoft.com/office/drawing/2014/main" val="4194254326"/>
                    </a:ext>
                  </a:extLst>
                </a:gridCol>
                <a:gridCol w="571913">
                  <a:extLst>
                    <a:ext uri="{9D8B030D-6E8A-4147-A177-3AD203B41FA5}">
                      <a16:colId xmlns:a16="http://schemas.microsoft.com/office/drawing/2014/main" val="1140348479"/>
                    </a:ext>
                  </a:extLst>
                </a:gridCol>
                <a:gridCol w="571913">
                  <a:extLst>
                    <a:ext uri="{9D8B030D-6E8A-4147-A177-3AD203B41FA5}">
                      <a16:colId xmlns:a16="http://schemas.microsoft.com/office/drawing/2014/main" val="907613143"/>
                    </a:ext>
                  </a:extLst>
                </a:gridCol>
                <a:gridCol w="228765">
                  <a:extLst>
                    <a:ext uri="{9D8B030D-6E8A-4147-A177-3AD203B41FA5}">
                      <a16:colId xmlns:a16="http://schemas.microsoft.com/office/drawing/2014/main" val="986214343"/>
                    </a:ext>
                  </a:extLst>
                </a:gridCol>
                <a:gridCol w="686296">
                  <a:extLst>
                    <a:ext uri="{9D8B030D-6E8A-4147-A177-3AD203B41FA5}">
                      <a16:colId xmlns:a16="http://schemas.microsoft.com/office/drawing/2014/main" val="3488689736"/>
                    </a:ext>
                  </a:extLst>
                </a:gridCol>
              </a:tblGrid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Actual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Forecast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40092996"/>
                  </a:ext>
                </a:extLst>
              </a:tr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Income Statement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Jul</a:t>
                      </a: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Aug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Sep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Oct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Nov</a:t>
                      </a: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Dec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Jan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Feb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Mar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Apr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May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Jun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12708044"/>
                  </a:ext>
                </a:extLst>
              </a:tr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Revenue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85510613"/>
                  </a:ext>
                </a:extLst>
              </a:tr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State and Local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206,129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233,731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215,656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167,028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167,993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167,993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167,993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167,993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167,993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167,993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167,993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167,993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2,166,488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519780"/>
                  </a:ext>
                </a:extLst>
              </a:tr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Federal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49,200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117,679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69,997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69,997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69,997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69,997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69,997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69,997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69,997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69,997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726,856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04170922"/>
                  </a:ext>
                </a:extLst>
              </a:tr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Private Grants and Donations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2,750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21,094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25,500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164613"/>
                  </a:ext>
                </a:extLst>
              </a:tr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Earned Fees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2,060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2,060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863905"/>
                  </a:ext>
                </a:extLst>
              </a:tr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Total Revenue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206,129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285,681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356,489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167,075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238,191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238,191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238,191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238,191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238,191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238,191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238,191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238,191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2,920,904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396189"/>
                  </a:ext>
                </a:extLst>
              </a:tr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Expenses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49662973"/>
                  </a:ext>
                </a:extLst>
              </a:tr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Salaries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107,221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115,314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118,812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118,036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106,682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106,682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106,682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106,682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106,682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106,682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106,682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106,682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1,312,837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421751"/>
                  </a:ext>
                </a:extLst>
              </a:tr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Benefits and Taxes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22,871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23,693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36,776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24,258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21,190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21,190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21,190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21,190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21,190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21,190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21,190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21,190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277,119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84552015"/>
                  </a:ext>
                </a:extLst>
              </a:tr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Staff-Related Costs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2,202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1,571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462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747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11,155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11,155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11,155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11,155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11,155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11,155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11,155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11,155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94,219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50622"/>
                  </a:ext>
                </a:extLst>
              </a:tr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Rent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16,362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17,176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18,677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18,023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13,720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13,720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13,720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13,720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13,720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13,720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13,720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13,720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180,000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97984534"/>
                  </a:ext>
                </a:extLst>
              </a:tr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Occupancy Service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4,750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15,711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189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15,684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15,684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15,684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15,684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15,684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15,684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15,684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15,684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146,329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990285"/>
                  </a:ext>
                </a:extLst>
              </a:tr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Direct Student Expense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63,288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21,576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24,463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65,334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41,100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41,100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41,100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41,100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41,100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41,100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41,100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41,100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503,464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72384585"/>
                  </a:ext>
                </a:extLst>
              </a:tr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Office &amp; Business Expense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56,044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51,760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34,465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23,258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27,392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27,392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27,392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27,392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27,392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27,392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27,392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27,392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384,664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775366"/>
                  </a:ext>
                </a:extLst>
              </a:tr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Ordinary Expenses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272,738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246,799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233,844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249,862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236,923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236,923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236,923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236,923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236,923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236,923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236,923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236,923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2,898,630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881211"/>
                  </a:ext>
                </a:extLst>
              </a:tr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Total Expenses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272,738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246,799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233,844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249,862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236,923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236,923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236,923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236,923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236,923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236,923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236,923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236,923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2,898,630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049821"/>
                  </a:ext>
                </a:extLst>
              </a:tr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Net Income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-66,608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38,882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122,645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-82,787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1,268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1,268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1,268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1,268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1,268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1,268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1,268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1,268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22,274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84157102"/>
                  </a:ext>
                </a:extLst>
              </a:tr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Cash Flow Adjustments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551,786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-64,770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-10,420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7,695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-60,536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-60,536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-60,536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-60,536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-60,536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-60,536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-60,536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-60,536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058490"/>
                  </a:ext>
                </a:extLst>
              </a:tr>
              <a:tr h="31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Change in Cash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485,178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-25,888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112,225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-75,091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-59,269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-59,269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-59,269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-59,269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-59,269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-59,269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-59,269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-59,269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Raleway" pitchFamily="2" charset="0"/>
                        </a:rPr>
                        <a:t>22,274</a:t>
                      </a:r>
                      <a:endParaRPr lang="en-US" sz="900" b="1" i="0" u="none" strike="noStrike" dirty="0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25592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98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0E980-5D3F-B7BC-4983-4885789DC2BF}"/>
              </a:ext>
            </a:extLst>
          </p:cNvPr>
          <p:cNvSpPr txBox="1"/>
          <p:nvPr/>
        </p:nvSpPr>
        <p:spPr>
          <a:xfrm>
            <a:off x="0" y="-1"/>
            <a:ext cx="800100" cy="6858000"/>
          </a:xfrm>
          <a:prstGeom prst="rect">
            <a:avLst/>
          </a:prstGeom>
          <a:solidFill>
            <a:srgbClr val="0166B3"/>
          </a:solidFill>
        </p:spPr>
        <p:txBody>
          <a:bodyPr vert="vert270" rtlCol="0">
            <a:spAutoFit/>
          </a:bodyPr>
          <a:lstStyle/>
          <a:p>
            <a:r>
              <a:rPr lang="en-US" sz="3200">
                <a:solidFill>
                  <a:srgbClr val="DEEBF7"/>
                </a:solidFill>
                <a:latin typeface="Raleway ExtraBold" pitchFamily="2" charset="0"/>
              </a:rPr>
              <a:t>  Balance Sheet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28D279-974F-4BF6-78E9-084370708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983213"/>
              </p:ext>
            </p:extLst>
          </p:nvPr>
        </p:nvGraphicFramePr>
        <p:xfrm>
          <a:off x="1057910" y="374650"/>
          <a:ext cx="5848874" cy="61086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41036959"/>
                    </a:ext>
                  </a:extLst>
                </a:gridCol>
                <a:gridCol w="1633632">
                  <a:extLst>
                    <a:ext uri="{9D8B030D-6E8A-4147-A177-3AD203B41FA5}">
                      <a16:colId xmlns:a16="http://schemas.microsoft.com/office/drawing/2014/main" val="554704134"/>
                    </a:ext>
                  </a:extLst>
                </a:gridCol>
                <a:gridCol w="1011296">
                  <a:extLst>
                    <a:ext uri="{9D8B030D-6E8A-4147-A177-3AD203B41FA5}">
                      <a16:colId xmlns:a16="http://schemas.microsoft.com/office/drawing/2014/main" val="3094850343"/>
                    </a:ext>
                  </a:extLst>
                </a:gridCol>
                <a:gridCol w="917946">
                  <a:extLst>
                    <a:ext uri="{9D8B030D-6E8A-4147-A177-3AD203B41FA5}">
                      <a16:colId xmlns:a16="http://schemas.microsoft.com/office/drawing/2014/main" val="217639781"/>
                    </a:ext>
                  </a:extLst>
                </a:gridCol>
              </a:tblGrid>
              <a:tr h="2776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Previous Year End</a:t>
                      </a: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Current</a:t>
                      </a: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Year End</a:t>
                      </a:r>
                    </a:p>
                  </a:txBody>
                  <a:tcPr marL="6350" marR="95250" marT="6350" marB="0" anchor="b"/>
                </a:tc>
                <a:extLst>
                  <a:ext uri="{0D108BD9-81ED-4DB2-BD59-A6C34878D82A}">
                    <a16:rowId xmlns:a16="http://schemas.microsoft.com/office/drawing/2014/main" val="2047465432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6/30/2022</a:t>
                      </a: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10/31/2022</a:t>
                      </a: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6/30/2023</a:t>
                      </a:r>
                    </a:p>
                  </a:txBody>
                  <a:tcPr marL="6350" marR="95250" marT="6350" marB="0" anchor="b"/>
                </a:tc>
                <a:extLst>
                  <a:ext uri="{0D108BD9-81ED-4DB2-BD59-A6C34878D82A}">
                    <a16:rowId xmlns:a16="http://schemas.microsoft.com/office/drawing/2014/main" val="3684445996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Assets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extLst>
                  <a:ext uri="{0D108BD9-81ED-4DB2-BD59-A6C34878D82A}">
                    <a16:rowId xmlns:a16="http://schemas.microsoft.com/office/drawing/2014/main" val="1221302197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Current Assets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extLst>
                  <a:ext uri="{0D108BD9-81ED-4DB2-BD59-A6C34878D82A}">
                    <a16:rowId xmlns:a16="http://schemas.microsoft.com/office/drawing/2014/main" val="3749760555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Cash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1,169,173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1,665,597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1,196,361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500666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Accounts Receivable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900,618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337,702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900,618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904885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Current Assets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2,069,791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2,003,299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2,096,980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4178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 Assets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2,069,791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2,003,299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2,096,980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13212905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3447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Liabilities and Equity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6107742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Liabilities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296667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Current Liabilities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extLst>
                  <a:ext uri="{0D108BD9-81ED-4DB2-BD59-A6C34878D82A}">
                    <a16:rowId xmlns:a16="http://schemas.microsoft.com/office/drawing/2014/main" val="1494696286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Other Current Liabilities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31,957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10,733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31,957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090299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Accounts Payable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119,338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61,937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119,338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844176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Current Liabilities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151,294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72,670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151,294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783768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Long-Term Liabilities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6460732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 Liabilities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151,294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72,670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317194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extLst>
                  <a:ext uri="{0D108BD9-81ED-4DB2-BD59-A6C34878D82A}">
                    <a16:rowId xmlns:a16="http://schemas.microsoft.com/office/drawing/2014/main" val="3486165505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Equity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473966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Unrestricted Net Assets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1,918,497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1,918,497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1,918,497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extLst>
                  <a:ext uri="{0D108BD9-81ED-4DB2-BD59-A6C34878D82A}">
                    <a16:rowId xmlns:a16="http://schemas.microsoft.com/office/drawing/2014/main" val="2654397278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Net Income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12,132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27,189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575443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 Equity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1,918,497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1,930,629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1,945,685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47288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10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fgClr>
            <a:srgbClr val="FFFDF5"/>
          </a:fgClr>
          <a:bgClr>
            <a:srgbClr val="FFFDF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A79227-19C4-30EC-0289-8F827005FEC0}"/>
              </a:ext>
            </a:extLst>
          </p:cNvPr>
          <p:cNvSpPr txBox="1"/>
          <p:nvPr/>
        </p:nvSpPr>
        <p:spPr>
          <a:xfrm>
            <a:off x="0" y="-1"/>
            <a:ext cx="800100" cy="6858000"/>
          </a:xfrm>
          <a:prstGeom prst="rect">
            <a:avLst/>
          </a:prstGeom>
          <a:solidFill>
            <a:srgbClr val="0166B3"/>
          </a:solidFill>
        </p:spPr>
        <p:txBody>
          <a:bodyPr vert="vert270" rtlCol="0">
            <a:spAutoFit/>
          </a:bodyPr>
          <a:lstStyle/>
          <a:p>
            <a:r>
              <a:rPr lang="en-US" sz="3200">
                <a:solidFill>
                  <a:srgbClr val="DEEBF7"/>
                </a:solidFill>
                <a:latin typeface="Raleway ExtraBold" pitchFamily="2" charset="0"/>
              </a:rPr>
              <a:t>  Grant 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04C485-BD8A-C061-7058-E84A78E8B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519731"/>
              </p:ext>
            </p:extLst>
          </p:nvPr>
        </p:nvGraphicFramePr>
        <p:xfrm>
          <a:off x="1057910" y="228600"/>
          <a:ext cx="10773408" cy="5337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9474">
                  <a:extLst>
                    <a:ext uri="{9D8B030D-6E8A-4147-A177-3AD203B41FA5}">
                      <a16:colId xmlns:a16="http://schemas.microsoft.com/office/drawing/2014/main" val="2337458145"/>
                    </a:ext>
                  </a:extLst>
                </a:gridCol>
                <a:gridCol w="1260562">
                  <a:extLst>
                    <a:ext uri="{9D8B030D-6E8A-4147-A177-3AD203B41FA5}">
                      <a16:colId xmlns:a16="http://schemas.microsoft.com/office/drawing/2014/main" val="369514202"/>
                    </a:ext>
                  </a:extLst>
                </a:gridCol>
                <a:gridCol w="1260562">
                  <a:extLst>
                    <a:ext uri="{9D8B030D-6E8A-4147-A177-3AD203B41FA5}">
                      <a16:colId xmlns:a16="http://schemas.microsoft.com/office/drawing/2014/main" val="1391909269"/>
                    </a:ext>
                  </a:extLst>
                </a:gridCol>
                <a:gridCol w="1260562">
                  <a:extLst>
                    <a:ext uri="{9D8B030D-6E8A-4147-A177-3AD203B41FA5}">
                      <a16:colId xmlns:a16="http://schemas.microsoft.com/office/drawing/2014/main" val="3754150738"/>
                    </a:ext>
                  </a:extLst>
                </a:gridCol>
                <a:gridCol w="1260562">
                  <a:extLst>
                    <a:ext uri="{9D8B030D-6E8A-4147-A177-3AD203B41FA5}">
                      <a16:colId xmlns:a16="http://schemas.microsoft.com/office/drawing/2014/main" val="1786957786"/>
                    </a:ext>
                  </a:extLst>
                </a:gridCol>
                <a:gridCol w="1260562">
                  <a:extLst>
                    <a:ext uri="{9D8B030D-6E8A-4147-A177-3AD203B41FA5}">
                      <a16:colId xmlns:a16="http://schemas.microsoft.com/office/drawing/2014/main" val="1605180556"/>
                    </a:ext>
                  </a:extLst>
                </a:gridCol>
                <a:gridCol w="1260562">
                  <a:extLst>
                    <a:ext uri="{9D8B030D-6E8A-4147-A177-3AD203B41FA5}">
                      <a16:colId xmlns:a16="http://schemas.microsoft.com/office/drawing/2014/main" val="928459860"/>
                    </a:ext>
                  </a:extLst>
                </a:gridCol>
                <a:gridCol w="1260562">
                  <a:extLst>
                    <a:ext uri="{9D8B030D-6E8A-4147-A177-3AD203B41FA5}">
                      <a16:colId xmlns:a16="http://schemas.microsoft.com/office/drawing/2014/main" val="4213865158"/>
                    </a:ext>
                  </a:extLst>
                </a:gridCol>
              </a:tblGrid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Awarded</a:t>
                      </a:r>
                      <a:endParaRPr lang="en-US" sz="12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Requested</a:t>
                      </a:r>
                      <a:endParaRPr lang="en-US" sz="12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Received</a:t>
                      </a:r>
                      <a:endParaRPr lang="en-US" sz="12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Unpaid</a:t>
                      </a:r>
                      <a:endParaRPr lang="en-US" sz="12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Unrequested</a:t>
                      </a:r>
                      <a:endParaRPr lang="en-US" sz="12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FY23 Allocation</a:t>
                      </a:r>
                      <a:endParaRPr lang="en-US" sz="12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152579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647739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Food Service Revenue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114,508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114,508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492395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Title I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115,495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25,641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25,641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89,854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102,166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82026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Direct Student Services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3,823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3,823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731840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Title II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11,863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11,863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9,732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018929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IDEA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40,153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9,378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9,378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30,775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37,511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439381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Carl Perkins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25,000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25,000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25,000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005458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ESSER II Formula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71,438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4,931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4,931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66,507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19,725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089781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ESSER III Formula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210,600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43,313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43,313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167,287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144,224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739357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IDEA 611 ARP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9,169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9,169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9,169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400123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ESSER IIIEB Interventions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91,875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14,316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14,316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77,559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92,262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554908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ESSER II Incentive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6,363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6,363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6,363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57862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ESSER III Incentive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15,000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20,100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20,100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(5,100)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62,889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498792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EEF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11,569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11,569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3,125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2746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ECF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49,200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49,200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49,200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53,100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564292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141220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351127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2514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050232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993363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934962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737157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719359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75427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lnB w="12700" cmpd="sng">
                      <a:solidFill>
                        <a:srgbClr val="4040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B w="12700" cmpd="sng">
                      <a:solidFill>
                        <a:srgbClr val="4040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B w="12700" cmpd="sng">
                      <a:solidFill>
                        <a:srgbClr val="4040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B w="12700" cmpd="sng">
                      <a:solidFill>
                        <a:srgbClr val="4040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B w="12700" cmpd="sng">
                      <a:solidFill>
                        <a:srgbClr val="4040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lnB w="12700" cmpd="sng">
                      <a:solidFill>
                        <a:srgbClr val="4040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B w="12700" cmpd="sng">
                      <a:solidFill>
                        <a:srgbClr val="4040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B w="12700" cmpd="sng">
                      <a:solidFill>
                        <a:srgbClr val="40404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204860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Raleway" pitchFamily="2" charset="0"/>
                        </a:rPr>
                        <a:t>Subtotal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lnT w="12700" cmpd="sng">
                      <a:solidFill>
                        <a:srgbClr val="404040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Raleway" pitchFamily="2" charset="0"/>
                        </a:rPr>
                        <a:t>              776,056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T w="12700" cmpd="sng">
                      <a:solidFill>
                        <a:srgbClr val="404040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Raleway" pitchFamily="2" charset="0"/>
                        </a:rPr>
                        <a:t>              166,879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T w="12700" cmpd="sng">
                      <a:solidFill>
                        <a:srgbClr val="404040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T w="12700" cmpd="sng">
                      <a:solidFill>
                        <a:srgbClr val="404040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Raleway" pitchFamily="2" charset="0"/>
                        </a:rPr>
                        <a:t>              166,879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T w="12700" cmpd="sng">
                      <a:solidFill>
                        <a:srgbClr val="404040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Raleway" pitchFamily="2" charset="0"/>
                        </a:rPr>
                        <a:t>            609,177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lnT w="12700" cmpd="sng">
                      <a:solidFill>
                        <a:srgbClr val="404040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T w="12700" cmpd="sng">
                      <a:solidFill>
                        <a:srgbClr val="404040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T w="12700" cmpd="sng">
                      <a:solidFill>
                        <a:srgbClr val="404040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7487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% of Award Amount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22%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0%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22%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78%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269817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6EB52E-28CA-8F1A-3AB4-F57E27028CC4}"/>
              </a:ext>
            </a:extLst>
          </p:cNvPr>
          <p:cNvCxnSpPr/>
          <p:nvPr/>
        </p:nvCxnSpPr>
        <p:spPr>
          <a:xfrm>
            <a:off x="9439910" y="238760"/>
            <a:ext cx="0" cy="5504180"/>
          </a:xfrm>
          <a:prstGeom prst="line">
            <a:avLst/>
          </a:prstGeom>
          <a:ln w="31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101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1360</Words>
  <Application>Microsoft Office PowerPoint</Application>
  <PresentationFormat>Widescreen</PresentationFormat>
  <Paragraphs>766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Wingdings 2</vt:lpstr>
      <vt:lpstr>Raleway ExtraBold</vt:lpstr>
      <vt:lpstr>Calibri Light</vt:lpstr>
      <vt:lpstr>Calibri</vt:lpstr>
      <vt:lpstr>Raleway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Sherah LeBoeuf</dc:creator>
  <cp:lastModifiedBy>Sherah LeBoeuf</cp:lastModifiedBy>
  <cp:revision>3</cp:revision>
  <dcterms:created xsi:type="dcterms:W3CDTF">2022-12-08T04:25:52Z</dcterms:created>
  <dcterms:modified xsi:type="dcterms:W3CDTF">2022-12-08T04:36:20Z</dcterms:modified>
</cp:coreProperties>
</file>