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ubik Medium"/>
      <p:regular r:id="rId12"/>
      <p:bold r:id="rId13"/>
      <p:italic r:id="rId14"/>
      <p:boldItalic r:id="rId15"/>
    </p:embeddedFont>
    <p:embeddedFont>
      <p:font typeface="Rubik Light"/>
      <p:regular r:id="rId16"/>
      <p:bold r:id="rId17"/>
      <p:italic r:id="rId18"/>
      <p:boldItalic r:id="rId19"/>
    </p:embeddedFont>
    <p:embeddedFont>
      <p:font typeface="Source Serif Pro"/>
      <p:regular r:id="rId20"/>
      <p:bold r:id="rId21"/>
      <p:italic r:id="rId22"/>
      <p:boldItalic r:id="rId23"/>
    </p:embeddedFont>
    <p:embeddedFont>
      <p:font typeface="Rubik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erifPro-regular.fntdata"/><Relationship Id="rId22" Type="http://schemas.openxmlformats.org/officeDocument/2006/relationships/font" Target="fonts/SourceSerifPro-italic.fntdata"/><Relationship Id="rId21" Type="http://schemas.openxmlformats.org/officeDocument/2006/relationships/font" Target="fonts/SourceSerifPro-bold.fntdata"/><Relationship Id="rId24" Type="http://schemas.openxmlformats.org/officeDocument/2006/relationships/font" Target="fonts/Rubik-regular.fntdata"/><Relationship Id="rId23" Type="http://schemas.openxmlformats.org/officeDocument/2006/relationships/font" Target="fonts/SourceSerifPr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ubik-italic.fntdata"/><Relationship Id="rId25" Type="http://schemas.openxmlformats.org/officeDocument/2006/relationships/font" Target="fonts/Rubik-bold.fntdata"/><Relationship Id="rId27" Type="http://schemas.openxmlformats.org/officeDocument/2006/relationships/font" Target="fonts/Rubi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ubikMedium-bold.fntdata"/><Relationship Id="rId12" Type="http://schemas.openxmlformats.org/officeDocument/2006/relationships/font" Target="fonts/RubikMedium-regular.fntdata"/><Relationship Id="rId15" Type="http://schemas.openxmlformats.org/officeDocument/2006/relationships/font" Target="fonts/RubikMedium-boldItalic.fntdata"/><Relationship Id="rId14" Type="http://schemas.openxmlformats.org/officeDocument/2006/relationships/font" Target="fonts/RubikMedium-italic.fntdata"/><Relationship Id="rId17" Type="http://schemas.openxmlformats.org/officeDocument/2006/relationships/font" Target="fonts/RubikLight-bold.fntdata"/><Relationship Id="rId16" Type="http://schemas.openxmlformats.org/officeDocument/2006/relationships/font" Target="fonts/RubikLight-regular.fntdata"/><Relationship Id="rId19" Type="http://schemas.openxmlformats.org/officeDocument/2006/relationships/font" Target="fonts/RubikLight-boldItalic.fntdata"/><Relationship Id="rId18" Type="http://schemas.openxmlformats.org/officeDocument/2006/relationships/font" Target="fonts/Rubik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28d2546e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28d2546e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28d2546e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28d2546e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28d2546e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328d2546e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14b638168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14b638168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328d2546e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328d2546e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328d2546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328d2546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 1">
  <p:cSld name="MAIN_POINT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 amt="25000"/>
          </a:blip>
          <a:srcRect b="0" l="0" r="0" t="0"/>
          <a:stretch/>
        </p:blipFill>
        <p:spPr>
          <a:xfrm>
            <a:off x="0" y="-476250"/>
            <a:ext cx="9144000" cy="609599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" name="Google Shape;52;p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2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686100" y="13079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686100" y="2877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41250" y="-37500"/>
            <a:ext cx="4251625" cy="637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">
  <p:cSld name="SECTION_TITLE_AND_DESCRIPTION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2">
            <a:alphaModFix amt="86000"/>
          </a:blip>
          <a:srcRect b="0" l="0" r="0" t="0"/>
          <a:stretch/>
        </p:blipFill>
        <p:spPr>
          <a:xfrm>
            <a:off x="4403975" y="-537325"/>
            <a:ext cx="4740027" cy="71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type="title"/>
          </p:nvPr>
        </p:nvSpPr>
        <p:spPr>
          <a:xfrm>
            <a:off x="207325" y="1391050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207325" y="2960950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9" name="Google Shape;69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1">
  <p:cSld name="SECTION_TITLE_AND_DESCRIPTION_1_1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 amt="50000"/>
          </a:blip>
          <a:srcRect b="0" l="49" r="49" t="0"/>
          <a:stretch/>
        </p:blipFill>
        <p:spPr>
          <a:xfrm>
            <a:off x="4403975" y="-1966525"/>
            <a:ext cx="4740031" cy="71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>
            <p:ph type="title"/>
          </p:nvPr>
        </p:nvSpPr>
        <p:spPr>
          <a:xfrm>
            <a:off x="207325" y="1391050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207325" y="2960950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1 1">
  <p:cSld name="SECTION_TITLE_AND_DESCRIPTION_1_1_1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 rotWithShape="1">
          <a:blip r:embed="rId2">
            <a:alphaModFix amt="28000"/>
          </a:blip>
          <a:srcRect b="0" l="0" r="0" t="0"/>
          <a:stretch/>
        </p:blipFill>
        <p:spPr>
          <a:xfrm>
            <a:off x="4403975" y="-1966525"/>
            <a:ext cx="4740030" cy="711003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>
            <p:ph type="title"/>
          </p:nvPr>
        </p:nvSpPr>
        <p:spPr>
          <a:xfrm>
            <a:off x="207325" y="1391050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0" name="Google Shape;80;p17"/>
          <p:cNvSpPr txBox="1"/>
          <p:nvPr>
            <p:ph idx="1" type="subTitle"/>
          </p:nvPr>
        </p:nvSpPr>
        <p:spPr>
          <a:xfrm>
            <a:off x="207325" y="2960950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1" name="Google Shape;81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48400" y="-1105800"/>
            <a:ext cx="6306225" cy="86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/>
        </p:txBody>
      </p:sp>
      <p:pic>
        <p:nvPicPr>
          <p:cNvPr id="89" name="Google Shape;8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48400" y="-1105800"/>
            <a:ext cx="6306225" cy="86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 amt="58000"/>
          </a:blip>
          <a:srcRect b="0" l="0" r="0" t="0"/>
          <a:stretch/>
        </p:blipFill>
        <p:spPr>
          <a:xfrm>
            <a:off x="0" y="-952500"/>
            <a:ext cx="9144000" cy="609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48400" y="-1105800"/>
            <a:ext cx="6306225" cy="86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48400" y="-1105800"/>
            <a:ext cx="6306225" cy="86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311700" y="1389600"/>
            <a:ext cx="54633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48400" y="-1105800"/>
            <a:ext cx="6306225" cy="86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EFEFE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054"/>
              </a:buClr>
              <a:buSzPts val="2800"/>
              <a:buFont typeface="Source Serif Pro"/>
              <a:buNone/>
              <a:defRPr b="0" i="0" sz="2800" u="none" cap="none" strike="noStrike">
                <a:solidFill>
                  <a:srgbClr val="336054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Light"/>
              <a:buChar char="●"/>
              <a:defRPr b="0" i="0" sz="1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6054"/>
              </a:buClr>
              <a:buSzPts val="1400"/>
              <a:buFont typeface="Rubik"/>
              <a:buChar char="○"/>
              <a:defRPr b="0" i="0" sz="1400" u="none" cap="none" strike="noStrike">
                <a:solidFill>
                  <a:srgbClr val="336054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6054"/>
              </a:buClr>
              <a:buSzPts val="1400"/>
              <a:buFont typeface="Rubik"/>
              <a:buChar char="■"/>
              <a:defRPr b="0" i="0" sz="1400" u="none" cap="none" strike="noStrike">
                <a:solidFill>
                  <a:srgbClr val="336054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6054"/>
              </a:buClr>
              <a:buSzPts val="1400"/>
              <a:buFont typeface="Rubik"/>
              <a:buChar char="●"/>
              <a:defRPr b="0" i="0" sz="1400" u="none" cap="none" strike="noStrike">
                <a:solidFill>
                  <a:srgbClr val="336054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6054"/>
              </a:buClr>
              <a:buSzPts val="1400"/>
              <a:buFont typeface="Rubik"/>
              <a:buChar char="○"/>
              <a:defRPr b="0" i="0" sz="1400" u="none" cap="none" strike="noStrike">
                <a:solidFill>
                  <a:srgbClr val="336054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6054"/>
              </a:buClr>
              <a:buSzPts val="1400"/>
              <a:buFont typeface="Rubik"/>
              <a:buChar char="■"/>
              <a:defRPr b="0" i="0" sz="1400" u="none" cap="none" strike="noStrike">
                <a:solidFill>
                  <a:srgbClr val="336054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6054"/>
              </a:buClr>
              <a:buSzPts val="1400"/>
              <a:buFont typeface="Rubik"/>
              <a:buChar char="●"/>
              <a:defRPr b="0" i="0" sz="1400" u="none" cap="none" strike="noStrike">
                <a:solidFill>
                  <a:srgbClr val="336054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6054"/>
              </a:buClr>
              <a:buSzPts val="1400"/>
              <a:buFont typeface="Rubik"/>
              <a:buChar char="○"/>
              <a:defRPr b="0" i="0" sz="1400" u="none" cap="none" strike="noStrike">
                <a:solidFill>
                  <a:srgbClr val="336054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36054"/>
              </a:buClr>
              <a:buSzPts val="1400"/>
              <a:buFont typeface="Rubik"/>
              <a:buChar char="■"/>
              <a:defRPr b="0" i="0" sz="1400" u="none" cap="none" strike="noStrike">
                <a:solidFill>
                  <a:srgbClr val="336054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206700" y="526350"/>
            <a:ext cx="8730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Sequoia Grove Charter Alliance</a:t>
            </a:r>
            <a:endParaRPr/>
          </a:p>
          <a:p>
            <a:pPr indent="0" lvl="0" marL="548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2021-2022</a:t>
            </a:r>
            <a:endParaRPr/>
          </a:p>
          <a:p>
            <a:pPr indent="0" lvl="0" marL="548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accent1"/>
                </a:solidFill>
              </a:rPr>
              <a:t>A year of new growth</a:t>
            </a:r>
            <a:endParaRPr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Services</a:t>
            </a:r>
            <a:endParaRPr/>
          </a:p>
        </p:txBody>
      </p:sp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538100" y="1152475"/>
            <a:ext cx="418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Enrichment Ordering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</a:t>
            </a:r>
            <a:r>
              <a:rPr lang="en"/>
              <a:t>Licensing</a:t>
            </a:r>
            <a:r>
              <a:rPr lang="en"/>
              <a:t>/ Group Enrollment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Curriculum Ordering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Enrollment - Registration/ SIS/ Pathways CALPADS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Accountability and Compliance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 Services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Lending Library</a:t>
            </a:r>
            <a:br>
              <a:rPr lang="en"/>
            </a:br>
            <a:r>
              <a:rPr lang="en"/>
              <a:t>Vendor invoicing and OnBoarding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support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Accounts Payable - Invoice Processing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Payroll Processing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Events as requested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Facilities/ Operations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Insurance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Suite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*Websites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*Digital Media / Branding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*Training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175" y="123812"/>
            <a:ext cx="8745650" cy="48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8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Google Shape;115;p24"/>
          <p:cNvCxnSpPr/>
          <p:nvPr/>
        </p:nvCxnSpPr>
        <p:spPr>
          <a:xfrm flipH="1">
            <a:off x="4174382" y="3009029"/>
            <a:ext cx="205500" cy="39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24"/>
          <p:cNvCxnSpPr/>
          <p:nvPr/>
        </p:nvCxnSpPr>
        <p:spPr>
          <a:xfrm>
            <a:off x="5051525" y="3933675"/>
            <a:ext cx="6156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24"/>
          <p:cNvCxnSpPr/>
          <p:nvPr/>
        </p:nvCxnSpPr>
        <p:spPr>
          <a:xfrm flipH="1">
            <a:off x="8698000" y="2050125"/>
            <a:ext cx="4200" cy="4758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" name="Google Shape;118;p24"/>
          <p:cNvCxnSpPr/>
          <p:nvPr/>
        </p:nvCxnSpPr>
        <p:spPr>
          <a:xfrm flipH="1">
            <a:off x="4176387" y="2124689"/>
            <a:ext cx="1200" cy="5409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" name="Google Shape;119;p24"/>
          <p:cNvCxnSpPr/>
          <p:nvPr/>
        </p:nvCxnSpPr>
        <p:spPr>
          <a:xfrm>
            <a:off x="2883100" y="3437641"/>
            <a:ext cx="5202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24"/>
          <p:cNvCxnSpPr/>
          <p:nvPr/>
        </p:nvCxnSpPr>
        <p:spPr>
          <a:xfrm>
            <a:off x="2946800" y="4326291"/>
            <a:ext cx="5202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24"/>
          <p:cNvCxnSpPr/>
          <p:nvPr/>
        </p:nvCxnSpPr>
        <p:spPr>
          <a:xfrm flipH="1">
            <a:off x="4436889" y="483636"/>
            <a:ext cx="4800" cy="3699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24"/>
          <p:cNvCxnSpPr/>
          <p:nvPr/>
        </p:nvCxnSpPr>
        <p:spPr>
          <a:xfrm flipH="1">
            <a:off x="4184857" y="3488204"/>
            <a:ext cx="205500" cy="39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24"/>
          <p:cNvCxnSpPr/>
          <p:nvPr/>
        </p:nvCxnSpPr>
        <p:spPr>
          <a:xfrm flipH="1">
            <a:off x="565233" y="849630"/>
            <a:ext cx="205500" cy="39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24"/>
          <p:cNvCxnSpPr/>
          <p:nvPr/>
        </p:nvCxnSpPr>
        <p:spPr>
          <a:xfrm>
            <a:off x="4170912" y="2382951"/>
            <a:ext cx="7200" cy="11193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24"/>
          <p:cNvCxnSpPr/>
          <p:nvPr/>
        </p:nvCxnSpPr>
        <p:spPr>
          <a:xfrm flipH="1">
            <a:off x="8220775" y="1324925"/>
            <a:ext cx="6000" cy="3507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Google Shape;126;p24"/>
          <p:cNvCxnSpPr/>
          <p:nvPr/>
        </p:nvCxnSpPr>
        <p:spPr>
          <a:xfrm flipH="1">
            <a:off x="7182225" y="2525775"/>
            <a:ext cx="11400" cy="12255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" name="Google Shape;127;p24"/>
          <p:cNvCxnSpPr/>
          <p:nvPr/>
        </p:nvCxnSpPr>
        <p:spPr>
          <a:xfrm rot="10800000">
            <a:off x="2124775" y="2647100"/>
            <a:ext cx="4800" cy="5154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24"/>
          <p:cNvCxnSpPr/>
          <p:nvPr/>
        </p:nvCxnSpPr>
        <p:spPr>
          <a:xfrm flipH="1">
            <a:off x="3143749" y="2975530"/>
            <a:ext cx="205500" cy="39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Google Shape;129;p24"/>
          <p:cNvCxnSpPr/>
          <p:nvPr/>
        </p:nvCxnSpPr>
        <p:spPr>
          <a:xfrm flipH="1">
            <a:off x="3148225" y="2124450"/>
            <a:ext cx="10500" cy="4014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24"/>
          <p:cNvCxnSpPr/>
          <p:nvPr/>
        </p:nvCxnSpPr>
        <p:spPr>
          <a:xfrm rot="10800000">
            <a:off x="8730650" y="2405392"/>
            <a:ext cx="9300" cy="22965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24"/>
          <p:cNvCxnSpPr/>
          <p:nvPr/>
        </p:nvCxnSpPr>
        <p:spPr>
          <a:xfrm>
            <a:off x="2891550" y="3881966"/>
            <a:ext cx="5202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" name="Google Shape;132;p24"/>
          <p:cNvSpPr/>
          <p:nvPr/>
        </p:nvSpPr>
        <p:spPr>
          <a:xfrm>
            <a:off x="1901950" y="2809100"/>
            <a:ext cx="887100" cy="4002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3360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accent4"/>
                </a:solidFill>
                <a:latin typeface="Rubik"/>
                <a:ea typeface="Rubik"/>
                <a:cs typeface="Rubik"/>
                <a:sym typeface="Rubik"/>
              </a:rPr>
              <a:t>COMMUNITY PART  </a:t>
            </a: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SPEC 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28" y="14550"/>
            <a:ext cx="2717402" cy="1083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/>
          <p:nvPr/>
        </p:nvSpPr>
        <p:spPr>
          <a:xfrm>
            <a:off x="3689839" y="110711"/>
            <a:ext cx="1600800" cy="4461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5C21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Governing Board</a:t>
            </a:r>
            <a:endParaRPr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35" name="Google Shape;135;p24"/>
          <p:cNvCxnSpPr/>
          <p:nvPr/>
        </p:nvCxnSpPr>
        <p:spPr>
          <a:xfrm>
            <a:off x="4471375" y="3074200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60A77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24"/>
          <p:cNvSpPr/>
          <p:nvPr/>
        </p:nvSpPr>
        <p:spPr>
          <a:xfrm>
            <a:off x="3760262" y="2265389"/>
            <a:ext cx="955500" cy="4002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3360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70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ENROLLMENT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COORDINATOR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37" name="Google Shape;137;p24"/>
          <p:cNvCxnSpPr/>
          <p:nvPr/>
        </p:nvCxnSpPr>
        <p:spPr>
          <a:xfrm>
            <a:off x="1282750" y="3574608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60A77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24"/>
          <p:cNvCxnSpPr>
            <a:stCxn id="139" idx="1"/>
          </p:cNvCxnSpPr>
          <p:nvPr/>
        </p:nvCxnSpPr>
        <p:spPr>
          <a:xfrm>
            <a:off x="1291875" y="1353227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60A77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" name="Google Shape;140;p24"/>
          <p:cNvSpPr/>
          <p:nvPr/>
        </p:nvSpPr>
        <p:spPr>
          <a:xfrm>
            <a:off x="3236988" y="3691475"/>
            <a:ext cx="821700" cy="3810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ORDERING</a:t>
            </a:r>
            <a:endParaRPr sz="65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SPECIALIST</a:t>
            </a:r>
            <a:endParaRPr sz="65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41" name="Google Shape;141;p24"/>
          <p:cNvCxnSpPr>
            <a:stCxn id="142" idx="2"/>
            <a:endCxn id="143" idx="3"/>
          </p:cNvCxnSpPr>
          <p:nvPr/>
        </p:nvCxnSpPr>
        <p:spPr>
          <a:xfrm flipH="1">
            <a:off x="2122650" y="897975"/>
            <a:ext cx="1554300" cy="186300"/>
          </a:xfrm>
          <a:prstGeom prst="bentConnector2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24"/>
          <p:cNvSpPr/>
          <p:nvPr/>
        </p:nvSpPr>
        <p:spPr>
          <a:xfrm>
            <a:off x="4257612" y="2801163"/>
            <a:ext cx="965100" cy="3810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ENROLLMENT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SPECIALIST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45" name="Google Shape;145;p24"/>
          <p:cNvCxnSpPr/>
          <p:nvPr/>
        </p:nvCxnSpPr>
        <p:spPr>
          <a:xfrm flipH="1">
            <a:off x="5319961" y="3445780"/>
            <a:ext cx="205500" cy="39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24"/>
          <p:cNvCxnSpPr/>
          <p:nvPr/>
        </p:nvCxnSpPr>
        <p:spPr>
          <a:xfrm flipH="1">
            <a:off x="5312861" y="2960359"/>
            <a:ext cx="205500" cy="39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24"/>
          <p:cNvSpPr/>
          <p:nvPr/>
        </p:nvSpPr>
        <p:spPr>
          <a:xfrm>
            <a:off x="5433487" y="3705496"/>
            <a:ext cx="887100" cy="3810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3360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LIBRARY</a:t>
            </a:r>
            <a:endParaRPr sz="65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DRIVER P/T</a:t>
            </a:r>
            <a:endParaRPr sz="65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8" name="Google Shape;148;p24"/>
          <p:cNvSpPr/>
          <p:nvPr/>
        </p:nvSpPr>
        <p:spPr>
          <a:xfrm>
            <a:off x="5415137" y="2749500"/>
            <a:ext cx="905400" cy="3810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LIBRARY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SPECIALIST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9" name="Google Shape;149;p24"/>
          <p:cNvSpPr/>
          <p:nvPr/>
        </p:nvSpPr>
        <p:spPr>
          <a:xfrm>
            <a:off x="5417487" y="3234150"/>
            <a:ext cx="905400" cy="3810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LIBRARY</a:t>
            </a:r>
            <a:endParaRPr sz="65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SPECIALIST</a:t>
            </a:r>
            <a:endParaRPr sz="65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50" name="Google Shape;150;p24"/>
          <p:cNvCxnSpPr/>
          <p:nvPr/>
        </p:nvCxnSpPr>
        <p:spPr>
          <a:xfrm flipH="1">
            <a:off x="276875" y="2129575"/>
            <a:ext cx="13200" cy="27699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24"/>
          <p:cNvSpPr/>
          <p:nvPr/>
        </p:nvSpPr>
        <p:spPr>
          <a:xfrm>
            <a:off x="3223953" y="2786964"/>
            <a:ext cx="821700" cy="3810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ORDERING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SPECIALIST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2" name="Google Shape;152;p24"/>
          <p:cNvSpPr/>
          <p:nvPr/>
        </p:nvSpPr>
        <p:spPr>
          <a:xfrm>
            <a:off x="3253950" y="3248650"/>
            <a:ext cx="821700" cy="3810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3360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ORDERING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SPECIALIST</a:t>
            </a:r>
            <a:b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</a:b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2206713" y="3733325"/>
            <a:ext cx="834900" cy="3810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3360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ORDERING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SPECIALIST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54" name="Google Shape;154;p24"/>
          <p:cNvCxnSpPr/>
          <p:nvPr/>
        </p:nvCxnSpPr>
        <p:spPr>
          <a:xfrm flipH="1">
            <a:off x="859562" y="3445300"/>
            <a:ext cx="249000" cy="36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4"/>
          <p:cNvCxnSpPr/>
          <p:nvPr/>
        </p:nvCxnSpPr>
        <p:spPr>
          <a:xfrm flipH="1">
            <a:off x="854737" y="4289217"/>
            <a:ext cx="205500" cy="39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24"/>
          <p:cNvSpPr/>
          <p:nvPr/>
        </p:nvSpPr>
        <p:spPr>
          <a:xfrm>
            <a:off x="956162" y="3254800"/>
            <a:ext cx="887100" cy="3810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AP - CV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7" name="Google Shape;157;p24"/>
          <p:cNvSpPr/>
          <p:nvPr/>
        </p:nvSpPr>
        <p:spPr>
          <a:xfrm>
            <a:off x="7646725" y="1522700"/>
            <a:ext cx="1154100" cy="3810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HR ASSISTANT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58" name="Google Shape;158;p24"/>
          <p:cNvCxnSpPr/>
          <p:nvPr/>
        </p:nvCxnSpPr>
        <p:spPr>
          <a:xfrm>
            <a:off x="4436888" y="775575"/>
            <a:ext cx="0" cy="10938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24"/>
          <p:cNvSpPr/>
          <p:nvPr/>
        </p:nvSpPr>
        <p:spPr>
          <a:xfrm>
            <a:off x="3676950" y="679575"/>
            <a:ext cx="1600800" cy="4368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CEO / Operations</a:t>
            </a:r>
            <a:endParaRPr sz="9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2197338" y="4185844"/>
            <a:ext cx="821700" cy="3810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CURRICULUM SPECIALIST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0" name="Google Shape;160;p24"/>
          <p:cNvSpPr/>
          <p:nvPr/>
        </p:nvSpPr>
        <p:spPr>
          <a:xfrm>
            <a:off x="3245263" y="4152538"/>
            <a:ext cx="821700" cy="3810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ORDERING </a:t>
            </a:r>
            <a:endParaRPr sz="65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SPECIALIST</a:t>
            </a:r>
            <a:endParaRPr sz="65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61" name="Google Shape;161;p24"/>
          <p:cNvCxnSpPr/>
          <p:nvPr/>
        </p:nvCxnSpPr>
        <p:spPr>
          <a:xfrm flipH="1">
            <a:off x="869401" y="3900393"/>
            <a:ext cx="205500" cy="39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Google Shape;162;p24"/>
          <p:cNvSpPr/>
          <p:nvPr/>
        </p:nvSpPr>
        <p:spPr>
          <a:xfrm>
            <a:off x="934995" y="3711856"/>
            <a:ext cx="929400" cy="3810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AP - LV, WN, SG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5548250" y="222475"/>
            <a:ext cx="242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 Medium"/>
                <a:ea typeface="Rubik Medium"/>
                <a:cs typeface="Rubik Medium"/>
                <a:sym typeface="Rubik Medium"/>
              </a:rPr>
              <a:t>CURRENT WORKING COPY</a:t>
            </a:r>
            <a:endParaRPr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64" name="Google Shape;164;p24"/>
          <p:cNvSpPr/>
          <p:nvPr/>
        </p:nvSpPr>
        <p:spPr>
          <a:xfrm>
            <a:off x="917150" y="4164738"/>
            <a:ext cx="965100" cy="3810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AP - FR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5" name="Google Shape;165;p24"/>
          <p:cNvSpPr/>
          <p:nvPr/>
        </p:nvSpPr>
        <p:spPr>
          <a:xfrm>
            <a:off x="2200475" y="3280807"/>
            <a:ext cx="821700" cy="3810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ORDERING</a:t>
            </a:r>
            <a:endParaRPr sz="65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SPECIALIST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66" name="Google Shape;166;p24"/>
          <p:cNvCxnSpPr/>
          <p:nvPr/>
        </p:nvCxnSpPr>
        <p:spPr>
          <a:xfrm>
            <a:off x="6461075" y="2080050"/>
            <a:ext cx="0" cy="27240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24"/>
          <p:cNvCxnSpPr/>
          <p:nvPr/>
        </p:nvCxnSpPr>
        <p:spPr>
          <a:xfrm flipH="1" rot="10800000">
            <a:off x="6461075" y="4287300"/>
            <a:ext cx="247800" cy="72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24"/>
          <p:cNvCxnSpPr>
            <a:stCxn id="169" idx="0"/>
          </p:cNvCxnSpPr>
          <p:nvPr/>
        </p:nvCxnSpPr>
        <p:spPr>
          <a:xfrm>
            <a:off x="6333149" y="4794350"/>
            <a:ext cx="360300" cy="9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" name="Google Shape;169;p24"/>
          <p:cNvSpPr/>
          <p:nvPr/>
        </p:nvSpPr>
        <p:spPr>
          <a:xfrm>
            <a:off x="5427749" y="4592000"/>
            <a:ext cx="905400" cy="4047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COMPLIANCE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SPECIALIST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70" name="Google Shape;170;p24"/>
          <p:cNvCxnSpPr/>
          <p:nvPr/>
        </p:nvCxnSpPr>
        <p:spPr>
          <a:xfrm flipH="1">
            <a:off x="3117825" y="2518825"/>
            <a:ext cx="21300" cy="18111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24"/>
          <p:cNvCxnSpPr/>
          <p:nvPr/>
        </p:nvCxnSpPr>
        <p:spPr>
          <a:xfrm flipH="1" rot="10800000">
            <a:off x="7191968" y="3391580"/>
            <a:ext cx="537300" cy="78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24"/>
          <p:cNvCxnSpPr/>
          <p:nvPr/>
        </p:nvCxnSpPr>
        <p:spPr>
          <a:xfrm flipH="1" rot="10800000">
            <a:off x="7185251" y="3739769"/>
            <a:ext cx="537300" cy="78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" name="Google Shape;173;p24"/>
          <p:cNvSpPr/>
          <p:nvPr/>
        </p:nvSpPr>
        <p:spPr>
          <a:xfrm>
            <a:off x="7275214" y="3633549"/>
            <a:ext cx="965100" cy="4047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3360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SIS SPECIALIST</a:t>
            </a:r>
            <a:endParaRPr sz="65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7280019" y="3189344"/>
            <a:ext cx="955500" cy="3810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SIS SPECIALIST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75" name="Google Shape;175;p24"/>
          <p:cNvCxnSpPr/>
          <p:nvPr/>
        </p:nvCxnSpPr>
        <p:spPr>
          <a:xfrm>
            <a:off x="5306225" y="2469175"/>
            <a:ext cx="7200" cy="17193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" name="Google Shape;176;p24"/>
          <p:cNvCxnSpPr>
            <a:stCxn id="142" idx="0"/>
          </p:cNvCxnSpPr>
          <p:nvPr/>
        </p:nvCxnSpPr>
        <p:spPr>
          <a:xfrm flipH="1" rot="10800000">
            <a:off x="5277750" y="883875"/>
            <a:ext cx="2952000" cy="141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4"/>
          <p:cNvCxnSpPr/>
          <p:nvPr/>
        </p:nvCxnSpPr>
        <p:spPr>
          <a:xfrm flipH="1">
            <a:off x="8531975" y="2174775"/>
            <a:ext cx="6000" cy="3507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4"/>
          <p:cNvCxnSpPr/>
          <p:nvPr/>
        </p:nvCxnSpPr>
        <p:spPr>
          <a:xfrm>
            <a:off x="8223775" y="881750"/>
            <a:ext cx="0" cy="4368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24"/>
          <p:cNvSpPr/>
          <p:nvPr/>
        </p:nvSpPr>
        <p:spPr>
          <a:xfrm>
            <a:off x="7581925" y="1021263"/>
            <a:ext cx="1154100" cy="4224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SR. DIRECTOR HR</a:t>
            </a:r>
            <a:endParaRPr sz="65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6618949" y="4544103"/>
            <a:ext cx="905400" cy="4047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Compliance </a:t>
            </a: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Specialist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6616811" y="4088828"/>
            <a:ext cx="905400" cy="4047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Compliance Specialist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82" name="Google Shape;182;p24"/>
          <p:cNvCxnSpPr/>
          <p:nvPr/>
        </p:nvCxnSpPr>
        <p:spPr>
          <a:xfrm flipH="1" rot="10800000">
            <a:off x="8214702" y="4289190"/>
            <a:ext cx="537300" cy="78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24"/>
          <p:cNvCxnSpPr/>
          <p:nvPr/>
        </p:nvCxnSpPr>
        <p:spPr>
          <a:xfrm flipH="1" rot="10800000">
            <a:off x="8214702" y="4691239"/>
            <a:ext cx="537300" cy="78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4" name="Google Shape;184;p24"/>
          <p:cNvSpPr/>
          <p:nvPr/>
        </p:nvSpPr>
        <p:spPr>
          <a:xfrm>
            <a:off x="7704350" y="4531050"/>
            <a:ext cx="978600" cy="4047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SPED RECORDS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SPECIALIST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7755800" y="4088825"/>
            <a:ext cx="905400" cy="4047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RECORDS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SPECIALIST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86" name="Google Shape;186;p24"/>
          <p:cNvCxnSpPr/>
          <p:nvPr/>
        </p:nvCxnSpPr>
        <p:spPr>
          <a:xfrm>
            <a:off x="5858075" y="905600"/>
            <a:ext cx="2100" cy="6510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24"/>
          <p:cNvCxnSpPr/>
          <p:nvPr/>
        </p:nvCxnSpPr>
        <p:spPr>
          <a:xfrm flipH="1" rot="10800000">
            <a:off x="5412350" y="1562250"/>
            <a:ext cx="978000" cy="84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8" name="Google Shape;188;p24"/>
          <p:cNvSpPr/>
          <p:nvPr/>
        </p:nvSpPr>
        <p:spPr>
          <a:xfrm>
            <a:off x="6048763" y="1380288"/>
            <a:ext cx="965100" cy="3303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MEDIA MGR/ WEB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89" name="Google Shape;189;p24"/>
          <p:cNvCxnSpPr/>
          <p:nvPr/>
        </p:nvCxnSpPr>
        <p:spPr>
          <a:xfrm flipH="1" rot="10800000">
            <a:off x="293650" y="2122575"/>
            <a:ext cx="3887700" cy="72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24"/>
          <p:cNvCxnSpPr/>
          <p:nvPr/>
        </p:nvCxnSpPr>
        <p:spPr>
          <a:xfrm rot="10800000">
            <a:off x="285245" y="4892600"/>
            <a:ext cx="102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1" name="Google Shape;191;p24"/>
          <p:cNvSpPr/>
          <p:nvPr/>
        </p:nvSpPr>
        <p:spPr>
          <a:xfrm>
            <a:off x="599775" y="4629299"/>
            <a:ext cx="955500" cy="3810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AUDIT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92" name="Google Shape;192;p24"/>
          <p:cNvCxnSpPr/>
          <p:nvPr/>
        </p:nvCxnSpPr>
        <p:spPr>
          <a:xfrm flipH="1">
            <a:off x="860225" y="2467088"/>
            <a:ext cx="8700" cy="18249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Google Shape;193;p24"/>
          <p:cNvCxnSpPr/>
          <p:nvPr/>
        </p:nvCxnSpPr>
        <p:spPr>
          <a:xfrm flipH="1">
            <a:off x="873150" y="2124825"/>
            <a:ext cx="11100" cy="6081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24"/>
          <p:cNvSpPr/>
          <p:nvPr/>
        </p:nvSpPr>
        <p:spPr>
          <a:xfrm>
            <a:off x="395400" y="2303450"/>
            <a:ext cx="955500" cy="4224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AP COORD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95" name="Google Shape;195;p24"/>
          <p:cNvCxnSpPr/>
          <p:nvPr/>
        </p:nvCxnSpPr>
        <p:spPr>
          <a:xfrm>
            <a:off x="2122500" y="1344250"/>
            <a:ext cx="0" cy="13395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6" name="Google Shape;196;p24"/>
          <p:cNvSpPr/>
          <p:nvPr/>
        </p:nvSpPr>
        <p:spPr>
          <a:xfrm>
            <a:off x="1577713" y="2296250"/>
            <a:ext cx="965100" cy="4224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accent4"/>
                </a:solidFill>
                <a:latin typeface="Rubik"/>
                <a:ea typeface="Rubik"/>
                <a:cs typeface="Rubik"/>
                <a:sym typeface="Rubik"/>
              </a:rPr>
              <a:t>COMMUNITY PART COORD.</a:t>
            </a:r>
            <a:endParaRPr sz="650">
              <a:solidFill>
                <a:schemeClr val="accent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3" name="Google Shape;143;p24"/>
          <p:cNvSpPr/>
          <p:nvPr/>
        </p:nvSpPr>
        <p:spPr>
          <a:xfrm>
            <a:off x="1451250" y="1084150"/>
            <a:ext cx="1342500" cy="4461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DIRECTOR </a:t>
            </a:r>
            <a:endParaRPr sz="65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BUSINESS SERVICES</a:t>
            </a:r>
            <a:endParaRPr sz="65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97" name="Google Shape;197;p24"/>
          <p:cNvCxnSpPr/>
          <p:nvPr/>
        </p:nvCxnSpPr>
        <p:spPr>
          <a:xfrm flipH="1" rot="10800000">
            <a:off x="7182218" y="2938704"/>
            <a:ext cx="537300" cy="78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Google Shape;198;p24"/>
          <p:cNvSpPr/>
          <p:nvPr/>
        </p:nvSpPr>
        <p:spPr>
          <a:xfrm>
            <a:off x="7280019" y="2726144"/>
            <a:ext cx="955500" cy="3810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SIS SPECIALIST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4257612" y="3253200"/>
            <a:ext cx="965100" cy="3810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ENROLLMENT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SPECIALIST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4281399" y="3715025"/>
            <a:ext cx="929400" cy="3810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LIBRARY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FACILITY EDH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2680688" y="2273137"/>
            <a:ext cx="929400" cy="4224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3360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ORDERING COORDINATOR</a:t>
            </a:r>
            <a:endParaRPr sz="65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33605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202" name="Google Shape;202;p24"/>
          <p:cNvCxnSpPr/>
          <p:nvPr/>
        </p:nvCxnSpPr>
        <p:spPr>
          <a:xfrm flipH="1" rot="10800000">
            <a:off x="5299150" y="2058875"/>
            <a:ext cx="3402600" cy="141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24"/>
          <p:cNvSpPr/>
          <p:nvPr/>
        </p:nvSpPr>
        <p:spPr>
          <a:xfrm>
            <a:off x="5972225" y="2188825"/>
            <a:ext cx="929400" cy="4047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COMPLIANCE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COORDINATOR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4" name="Google Shape;204;p24"/>
          <p:cNvSpPr/>
          <p:nvPr/>
        </p:nvSpPr>
        <p:spPr>
          <a:xfrm>
            <a:off x="4760775" y="4155625"/>
            <a:ext cx="1091400" cy="3810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LIBRARY</a:t>
            </a:r>
            <a:endParaRPr sz="65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DRIVER/ SHIPPING</a:t>
            </a:r>
            <a:endParaRPr sz="65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8098200" y="2150526"/>
            <a:ext cx="929400" cy="4368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RECORDS</a:t>
            </a:r>
            <a:endParaRPr sz="65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COORDINATOR</a:t>
            </a:r>
            <a:endParaRPr sz="65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206" name="Google Shape;206;p24"/>
          <p:cNvCxnSpPr>
            <a:endCxn id="207" idx="1"/>
          </p:cNvCxnSpPr>
          <p:nvPr/>
        </p:nvCxnSpPr>
        <p:spPr>
          <a:xfrm>
            <a:off x="7483850" y="2053975"/>
            <a:ext cx="0" cy="5235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" name="Google Shape;207;p24"/>
          <p:cNvSpPr/>
          <p:nvPr/>
        </p:nvSpPr>
        <p:spPr>
          <a:xfrm>
            <a:off x="6969950" y="2172775"/>
            <a:ext cx="1027800" cy="4047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SIS COORD</a:t>
            </a:r>
            <a:b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CALPADS  SPEC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208" name="Google Shape;208;p24"/>
          <p:cNvCxnSpPr/>
          <p:nvPr/>
        </p:nvCxnSpPr>
        <p:spPr>
          <a:xfrm>
            <a:off x="6898100" y="1883575"/>
            <a:ext cx="0" cy="1824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4"/>
          <p:cNvCxnSpPr/>
          <p:nvPr/>
        </p:nvCxnSpPr>
        <p:spPr>
          <a:xfrm>
            <a:off x="4428925" y="1876500"/>
            <a:ext cx="24762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4"/>
          <p:cNvCxnSpPr/>
          <p:nvPr/>
        </p:nvCxnSpPr>
        <p:spPr>
          <a:xfrm>
            <a:off x="4117625" y="1367100"/>
            <a:ext cx="3324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" name="Google Shape;211;p24"/>
          <p:cNvSpPr/>
          <p:nvPr/>
        </p:nvSpPr>
        <p:spPr>
          <a:xfrm>
            <a:off x="3175588" y="1216075"/>
            <a:ext cx="1091400" cy="3354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chemeClr val="accent4"/>
                </a:solidFill>
                <a:latin typeface="Rubik"/>
                <a:ea typeface="Rubik"/>
                <a:cs typeface="Rubik"/>
                <a:sym typeface="Rubik"/>
              </a:rPr>
              <a:t>ADMIN ASST</a:t>
            </a:r>
            <a:endParaRPr sz="650">
              <a:solidFill>
                <a:schemeClr val="accent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212" name="Google Shape;212;p24"/>
          <p:cNvCxnSpPr/>
          <p:nvPr/>
        </p:nvCxnSpPr>
        <p:spPr>
          <a:xfrm>
            <a:off x="4099750" y="1781263"/>
            <a:ext cx="3324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" name="Google Shape;213;p24"/>
          <p:cNvSpPr/>
          <p:nvPr/>
        </p:nvSpPr>
        <p:spPr>
          <a:xfrm>
            <a:off x="3175588" y="1617142"/>
            <a:ext cx="1091400" cy="3303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OFFICE MGR SOUTH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4778125" y="1413625"/>
            <a:ext cx="929400" cy="3303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VIDEO PROD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FF9900"/>
                </a:solidFill>
                <a:latin typeface="Rubik"/>
                <a:ea typeface="Rubik"/>
                <a:cs typeface="Rubik"/>
                <a:sym typeface="Rubik"/>
              </a:rPr>
              <a:t>*On Hold</a:t>
            </a:r>
            <a:endParaRPr sz="650">
              <a:solidFill>
                <a:srgbClr val="FF99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215" name="Google Shape;215;p24"/>
          <p:cNvCxnSpPr/>
          <p:nvPr/>
        </p:nvCxnSpPr>
        <p:spPr>
          <a:xfrm>
            <a:off x="5299150" y="2072975"/>
            <a:ext cx="0" cy="2970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6" name="Google Shape;216;p24"/>
          <p:cNvSpPr/>
          <p:nvPr/>
        </p:nvSpPr>
        <p:spPr>
          <a:xfrm>
            <a:off x="4841450" y="2216175"/>
            <a:ext cx="955500" cy="4047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LIBRARY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COORDINATOR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217" name="Google Shape;217;p24"/>
          <p:cNvCxnSpPr>
            <a:endCxn id="218" idx="1"/>
          </p:cNvCxnSpPr>
          <p:nvPr/>
        </p:nvCxnSpPr>
        <p:spPr>
          <a:xfrm>
            <a:off x="6492613" y="881888"/>
            <a:ext cx="14700" cy="4224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8" name="Google Shape;218;p24"/>
          <p:cNvSpPr/>
          <p:nvPr/>
        </p:nvSpPr>
        <p:spPr>
          <a:xfrm>
            <a:off x="6024763" y="973988"/>
            <a:ext cx="965100" cy="3303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TECH x 5</a:t>
            </a:r>
            <a:endParaRPr sz="650">
              <a:solidFill>
                <a:srgbClr val="EFEF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EFEFE8"/>
                </a:solidFill>
                <a:latin typeface="Rubik"/>
                <a:ea typeface="Rubik"/>
                <a:cs typeface="Rubik"/>
                <a:sym typeface="Rubik"/>
              </a:rPr>
              <a:t>CTS</a:t>
            </a:r>
            <a:endParaRPr sz="650">
              <a:solidFill>
                <a:srgbClr val="FFFF0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the numbers</a:t>
            </a:r>
            <a:endParaRPr/>
          </a:p>
        </p:txBody>
      </p:sp>
      <p:sp>
        <p:nvSpPr>
          <p:cNvPr id="224" name="Google Shape;224;p25"/>
          <p:cNvSpPr txBox="1"/>
          <p:nvPr>
            <p:ph idx="1" type="body"/>
          </p:nvPr>
        </p:nvSpPr>
        <p:spPr>
          <a:xfrm>
            <a:off x="764500" y="10675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Community Partners: </a:t>
            </a:r>
            <a:r>
              <a:rPr lang="en"/>
              <a:t>870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Service vendors: 530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Product vendors: 340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Applications for 2022-23:  + 175</a:t>
            </a:r>
            <a:endParaRPr i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Ordering:</a:t>
            </a:r>
            <a:r>
              <a:rPr lang="en"/>
              <a:t> 76,532</a:t>
            </a:r>
            <a:br>
              <a:rPr lang="en"/>
            </a:br>
            <a:r>
              <a:rPr lang="en" sz="1100"/>
              <a:t>Products and Services: 56.338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Catalog Curriculum: 3,707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Tech orders: 900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Cancelled items: 15,587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Records:</a:t>
            </a:r>
            <a:r>
              <a:rPr lang="en"/>
              <a:t> 2770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Moved over: 2337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New record intake: 2301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Record requests: 469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5"/>
          <p:cNvSpPr txBox="1"/>
          <p:nvPr>
            <p:ph idx="2" type="body"/>
          </p:nvPr>
        </p:nvSpPr>
        <p:spPr>
          <a:xfrm>
            <a:off x="3537675" y="10675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Accounts Payable: </a:t>
            </a:r>
            <a:r>
              <a:rPr lang="en"/>
              <a:t>38,826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Invoices processed to date: </a:t>
            </a:r>
            <a:r>
              <a:rPr lang="en" sz="1100"/>
              <a:t>38,826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Invoices “split”: 502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1" lang="en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Enrollment: </a:t>
            </a:r>
            <a:r>
              <a:rPr lang="en"/>
              <a:t>1,581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New enrollments this year: 1581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Compliance:  </a:t>
            </a:r>
            <a:r>
              <a:rPr lang="en"/>
              <a:t>188,832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Assignment Work Records: 58,598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Grid Logs: 56,675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Master Agreements: 16,108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MA Addendums: 2,853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Work Samples: 52,993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Attendance Claims: 1,600</a:t>
            </a:r>
            <a:endParaRPr b="1" sz="1100">
              <a:solidFill>
                <a:schemeClr val="accen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accen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26" name="Google Shape;226;p25"/>
          <p:cNvSpPr txBox="1"/>
          <p:nvPr>
            <p:ph idx="2" type="body"/>
          </p:nvPr>
        </p:nvSpPr>
        <p:spPr>
          <a:xfrm>
            <a:off x="6381600" y="1067575"/>
            <a:ext cx="2762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Tech: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Tech orders fulfilled: 1,184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Devices managed: 1,462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Tickets solved: 8,375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Library: </a:t>
            </a:r>
            <a:r>
              <a:rPr lang="en"/>
              <a:t>162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Lending Library:  20,258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Clarksville: 3,600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Park-days: 162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6"/>
          <p:cNvPicPr preferRelativeResize="0"/>
          <p:nvPr/>
        </p:nvPicPr>
        <p:blipFill rotWithShape="1">
          <a:blip r:embed="rId3">
            <a:alphaModFix/>
          </a:blip>
          <a:srcRect b="1599" l="3297" r="2761" t="8041"/>
          <a:stretch/>
        </p:blipFill>
        <p:spPr>
          <a:xfrm>
            <a:off x="1133575" y="385588"/>
            <a:ext cx="6876850" cy="437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equoia Grove - Light">
  <a:themeElements>
    <a:clrScheme name="Simple Light">
      <a:dk1>
        <a:srgbClr val="336054"/>
      </a:dk1>
      <a:lt1>
        <a:srgbClr val="EFEFE8"/>
      </a:lt1>
      <a:dk2>
        <a:srgbClr val="60A77B"/>
      </a:dk2>
      <a:lt2>
        <a:srgbClr val="5C210D"/>
      </a:lt2>
      <a:accent1>
        <a:srgbClr val="5C210D"/>
      </a:accent1>
      <a:accent2>
        <a:srgbClr val="60A77B"/>
      </a:accent2>
      <a:accent3>
        <a:srgbClr val="999999"/>
      </a:accent3>
      <a:accent4>
        <a:srgbClr val="FFFFFF"/>
      </a:accent4>
      <a:accent5>
        <a:srgbClr val="666666"/>
      </a:accent5>
      <a:accent6>
        <a:srgbClr val="666666"/>
      </a:accent6>
      <a:hlink>
        <a:srgbClr val="60A77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