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Nunito"/>
      <p:regular r:id="rId25"/>
      <p:bold r:id="rId26"/>
      <p:italic r:id="rId27"/>
      <p:boldItalic r:id="rId28"/>
    </p:embeddedFont>
    <p:embeddedFont>
      <p:font typeface="Mali"/>
      <p:regular r:id="rId29"/>
      <p:bold r:id="rId30"/>
      <p:italic r:id="rId31"/>
      <p:boldItalic r:id="rId32"/>
    </p:embeddedFont>
    <p:embeddedFont>
      <p:font typeface="Merriweather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FA7675-AE68-4730-BE4E-2CE28D919B77}">
  <a:tblStyle styleId="{5CFA7675-AE68-4730-BE4E-2CE28D919B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ali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ali-italic.fntdata"/><Relationship Id="rId30" Type="http://schemas.openxmlformats.org/officeDocument/2006/relationships/font" Target="fonts/Mali-bold.fntdata"/><Relationship Id="rId11" Type="http://schemas.openxmlformats.org/officeDocument/2006/relationships/slide" Target="slides/slide6.xml"/><Relationship Id="rId33" Type="http://schemas.openxmlformats.org/officeDocument/2006/relationships/font" Target="fonts/Merriweather-regular.fntdata"/><Relationship Id="rId10" Type="http://schemas.openxmlformats.org/officeDocument/2006/relationships/slide" Target="slides/slide5.xml"/><Relationship Id="rId32" Type="http://schemas.openxmlformats.org/officeDocument/2006/relationships/font" Target="fonts/Mali-boldItalic.fntdata"/><Relationship Id="rId13" Type="http://schemas.openxmlformats.org/officeDocument/2006/relationships/slide" Target="slides/slide8.xml"/><Relationship Id="rId35" Type="http://schemas.openxmlformats.org/officeDocument/2006/relationships/font" Target="fonts/Merriweather-italic.fntdata"/><Relationship Id="rId12" Type="http://schemas.openxmlformats.org/officeDocument/2006/relationships/slide" Target="slides/slide7.xml"/><Relationship Id="rId34" Type="http://schemas.openxmlformats.org/officeDocument/2006/relationships/font" Target="fonts/Merriweather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Merriweather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31caf4647_0_2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031caf4647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b85ad729e8_0_2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b85ad729e8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31caf4647_0_3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031caf4647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625a064395_0_22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625a064395_0_2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055eef2d7f_0_1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055eef2d7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CAASPP participation notes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55eef2d7f_0_1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55eef2d7f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31caf4647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31caf464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2122? Or 2223?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31caf4647_0_1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31caf4647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b85ad729e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b85ad729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18c123352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018c12335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25a064395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625a06439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Ask Michele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31caf4647_0_1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31caf4647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31caf4647_0_1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031caf4647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25a064395_0_1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625a064395_0_1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no pencils">
  <p:cSld name="BLANK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00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1">
  <p:cSld name="TITLE_AND_TWO_COLUMNS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00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68" name="Google Shape;68;p14"/>
            <p:cNvGrpSpPr/>
            <p:nvPr/>
          </p:nvGrpSpPr>
          <p:grpSpPr>
            <a:xfrm flipH="1" rot="-5400000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9" name="Google Shape;69;p14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70" name="Google Shape;70;p14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1" name="Google Shape;71;p14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2" name="Google Shape;72;p14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3" name="Google Shape;73;p14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4" name="Google Shape;74;p14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5" name="Google Shape;75;p14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6" name="Google Shape;76;p14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7" name="Google Shape;77;p14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8" name="Google Shape;78;p14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79" name="Google Shape;79;p14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0" name="Google Shape;80;p14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1" name="Google Shape;81;p14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2" name="Google Shape;82;p14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3" name="Google Shape;83;p14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4" name="Google Shape;84;p14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5" name="Google Shape;85;p14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6" name="Google Shape;86;p14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7" name="Google Shape;87;p14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88" name="Google Shape;88;p14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9" name="Google Shape;89;p14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0" name="Google Shape;90;p14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91" name="Google Shape;91;p14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2" name="Google Shape;92;p14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3" name="Google Shape;93;p14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94" name="Google Shape;94;p14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5" name="Google Shape;95;p14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6" name="Google Shape;96;p14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97" name="Google Shape;97;p14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8" name="Google Shape;98;p14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9" name="Google Shape;99;p14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00" name="Google Shape;100;p14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01" name="Google Shape;101;p14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2" name="Google Shape;102;p14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03" name="Google Shape;103;p14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04" name="Google Shape;104;p14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5" name="Google Shape;105;p14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06" name="Google Shape;106;p14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07" name="Google Shape;107;p14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8" name="Google Shape;108;p14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109" name="Google Shape;109;p14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10" name="Google Shape;110;p14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11" name="Google Shape;111;p14"/>
            <p:cNvGrpSpPr/>
            <p:nvPr/>
          </p:nvGrpSpPr>
          <p:grpSpPr>
            <a:xfrm flipH="1" rot="-5400000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112" name="Google Shape;112;p14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3" name="Google Shape;113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4" name="Google Shape;114;p14"/>
            <p:cNvGrpSpPr/>
            <p:nvPr/>
          </p:nvGrpSpPr>
          <p:grpSpPr>
            <a:xfrm flipH="1" rot="-5400000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115" name="Google Shape;115;p14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6" name="Google Shape;116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7" name="Google Shape;117;p14"/>
            <p:cNvGrpSpPr/>
            <p:nvPr/>
          </p:nvGrpSpPr>
          <p:grpSpPr>
            <a:xfrm flipH="1" rot="-5400000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118" name="Google Shape;118;p14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9" name="Google Shape;119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0" name="Google Shape;120;p14"/>
            <p:cNvGrpSpPr/>
            <p:nvPr/>
          </p:nvGrpSpPr>
          <p:grpSpPr>
            <a:xfrm flipH="1" rot="-5400000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121" name="Google Shape;121;p14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2" name="Google Shape;122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3" name="Google Shape;123;p14"/>
            <p:cNvGrpSpPr/>
            <p:nvPr/>
          </p:nvGrpSpPr>
          <p:grpSpPr>
            <a:xfrm flipH="1" rot="-5400000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124" name="Google Shape;124;p14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5" name="Google Shape;125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6" name="Google Shape;126;p14"/>
            <p:cNvGrpSpPr/>
            <p:nvPr/>
          </p:nvGrpSpPr>
          <p:grpSpPr>
            <a:xfrm flipH="1" rot="-5400000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127" name="Google Shape;127;p14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8" name="Google Shape;128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9" name="Google Shape;129;p14"/>
            <p:cNvGrpSpPr/>
            <p:nvPr/>
          </p:nvGrpSpPr>
          <p:grpSpPr>
            <a:xfrm flipH="1" rot="-5400000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130" name="Google Shape;130;p14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1" name="Google Shape;131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2" name="Google Shape;132;p14"/>
            <p:cNvGrpSpPr/>
            <p:nvPr/>
          </p:nvGrpSpPr>
          <p:grpSpPr>
            <a:xfrm flipH="1" rot="-5400000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133" name="Google Shape;133;p14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4" name="Google Shape;134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5" name="Google Shape;135;p14"/>
            <p:cNvGrpSpPr/>
            <p:nvPr/>
          </p:nvGrpSpPr>
          <p:grpSpPr>
            <a:xfrm flipH="1" rot="-5400000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136" name="Google Shape;136;p14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7" name="Google Shape;137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8" name="Google Shape;138;p14"/>
            <p:cNvGrpSpPr/>
            <p:nvPr/>
          </p:nvGrpSpPr>
          <p:grpSpPr>
            <a:xfrm flipH="1" rot="-5400000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139" name="Google Shape;139;p14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0" name="Google Shape;140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1" name="Google Shape;141;p14"/>
            <p:cNvGrpSpPr/>
            <p:nvPr/>
          </p:nvGrpSpPr>
          <p:grpSpPr>
            <a:xfrm flipH="1" rot="-5400000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142" name="Google Shape;142;p14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3" name="Google Shape;143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4" name="Google Shape;144;p14"/>
            <p:cNvGrpSpPr/>
            <p:nvPr/>
          </p:nvGrpSpPr>
          <p:grpSpPr>
            <a:xfrm flipH="1" rot="-5400000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145" name="Google Shape;145;p14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6" name="Google Shape;146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7" name="Google Shape;147;p14"/>
            <p:cNvGrpSpPr/>
            <p:nvPr/>
          </p:nvGrpSpPr>
          <p:grpSpPr>
            <a:xfrm flipH="1" rot="-5400000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148" name="Google Shape;148;p14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9" name="Google Shape;149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0" name="Google Shape;150;p14"/>
            <p:cNvGrpSpPr/>
            <p:nvPr/>
          </p:nvGrpSpPr>
          <p:grpSpPr>
            <a:xfrm flipH="1" rot="-5400000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151" name="Google Shape;151;p14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2" name="Google Shape;152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3" name="Google Shape;153;p14"/>
            <p:cNvGrpSpPr/>
            <p:nvPr/>
          </p:nvGrpSpPr>
          <p:grpSpPr>
            <a:xfrm flipH="1" rot="-5400000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154" name="Google Shape;154;p14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5" name="Google Shape;155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56" name="Google Shape;156;p14"/>
          <p:cNvSpPr/>
          <p:nvPr/>
        </p:nvSpPr>
        <p:spPr>
          <a:xfrm rot="197195">
            <a:off x="572737" y="994041"/>
            <a:ext cx="2440148" cy="137295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/>
          <p:nvPr>
            <p:ph type="ctrTitle"/>
          </p:nvPr>
        </p:nvSpPr>
        <p:spPr>
          <a:xfrm>
            <a:off x="311700" y="539725"/>
            <a:ext cx="85206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22">
                <a:solidFill>
                  <a:srgbClr val="FF6200"/>
                </a:solidFill>
              </a:rPr>
              <a:t>School</a:t>
            </a:r>
            <a:r>
              <a:rPr b="1" lang="en" sz="3822">
                <a:solidFill>
                  <a:srgbClr val="FF6200"/>
                </a:solidFill>
              </a:rPr>
              <a:t> Enhancement Target </a:t>
            </a:r>
            <a:r>
              <a:rPr lang="en" sz="3822">
                <a:solidFill>
                  <a:srgbClr val="FF6200"/>
                </a:solidFill>
              </a:rPr>
              <a:t>(SET)</a:t>
            </a:r>
            <a:endParaRPr sz="3822">
              <a:solidFill>
                <a:srgbClr val="FF62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Quarter 1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Review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 23/24</a:t>
            </a:r>
            <a:endParaRPr/>
          </a:p>
        </p:txBody>
      </p:sp>
      <p:pic>
        <p:nvPicPr>
          <p:cNvPr id="162" name="Google Shape;16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950" y="3875428"/>
            <a:ext cx="886954" cy="97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ptop wave" id="163" name="Google Shape;1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625" y="1825050"/>
            <a:ext cx="2920350" cy="29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 txBox="1"/>
          <p:nvPr>
            <p:ph idx="4294967295" type="ctrTitle"/>
          </p:nvPr>
        </p:nvSpPr>
        <p:spPr>
          <a:xfrm>
            <a:off x="596150" y="399975"/>
            <a:ext cx="5495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6200"/>
                </a:solidFill>
              </a:rPr>
              <a:t>Engagement</a:t>
            </a:r>
            <a:endParaRPr sz="7200">
              <a:solidFill>
                <a:srgbClr val="FF6200"/>
              </a:solidFill>
            </a:endParaRPr>
          </a:p>
        </p:txBody>
      </p:sp>
      <p:sp>
        <p:nvSpPr>
          <p:cNvPr id="232" name="Google Shape;232;p24"/>
          <p:cNvSpPr txBox="1"/>
          <p:nvPr>
            <p:ph idx="4294967295" type="subTitle"/>
          </p:nvPr>
        </p:nvSpPr>
        <p:spPr>
          <a:xfrm>
            <a:off x="596150" y="1614125"/>
            <a:ext cx="5495100" cy="9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>
                <a:solidFill>
                  <a:srgbClr val="01597F"/>
                </a:solidFill>
              </a:rPr>
              <a:t>Every 10 weeks, 90% of students will receive 5 successful contacts.</a:t>
            </a:r>
            <a:endParaRPr>
              <a:solidFill>
                <a:srgbClr val="01597F"/>
              </a:solidFill>
            </a:endParaRPr>
          </a:p>
        </p:txBody>
      </p:sp>
      <p:sp>
        <p:nvSpPr>
          <p:cNvPr id="233" name="Google Shape;233;p24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4" name="Google Shape;2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950" y="3875428"/>
            <a:ext cx="886954" cy="9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3312" y="2729750"/>
            <a:ext cx="3377374" cy="225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200"/>
                </a:solidFill>
              </a:rPr>
              <a:t>Contact</a:t>
            </a:r>
            <a:r>
              <a:rPr lang="en">
                <a:solidFill>
                  <a:srgbClr val="FF6200"/>
                </a:solidFill>
              </a:rPr>
              <a:t> </a:t>
            </a:r>
            <a:r>
              <a:rPr lang="en">
                <a:solidFill>
                  <a:srgbClr val="FF6200"/>
                </a:solidFill>
              </a:rPr>
              <a:t>Data Details Q1 23/24</a:t>
            </a:r>
            <a:endParaRPr>
              <a:solidFill>
                <a:srgbClr val="FF62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6200"/>
              </a:solidFill>
            </a:endParaRPr>
          </a:p>
        </p:txBody>
      </p:sp>
      <p:sp>
        <p:nvSpPr>
          <p:cNvPr id="241" name="Google Shape;241;p25"/>
          <p:cNvSpPr txBox="1"/>
          <p:nvPr>
            <p:ph idx="1" type="body"/>
          </p:nvPr>
        </p:nvSpPr>
        <p:spPr>
          <a:xfrm>
            <a:off x="4645050" y="883200"/>
            <a:ext cx="3496500" cy="33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 - The percentage of STs that received 5 or more contacts from September 5, 2023 through November 17, 2023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SharePoint Logged Contacts Report - 1c. Student by Month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Stage - Enrolled (on 9-5-23)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Type - Face to Face, LL - Group, LL - Individual, Phone Call - Successful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/>
          <p:nvPr>
            <p:ph type="title"/>
          </p:nvPr>
        </p:nvSpPr>
        <p:spPr>
          <a:xfrm>
            <a:off x="311700" y="2570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200"/>
                </a:solidFill>
              </a:rPr>
              <a:t>Engagement Data -</a:t>
            </a:r>
            <a:r>
              <a:rPr lang="en" sz="2000">
                <a:solidFill>
                  <a:srgbClr val="FF6200"/>
                </a:solidFill>
              </a:rPr>
              <a:t> % of STs receiving 5 or more contacts in a 10 week period</a:t>
            </a:r>
            <a:endParaRPr>
              <a:solidFill>
                <a:srgbClr val="FF6200"/>
              </a:solidFill>
            </a:endParaRPr>
          </a:p>
        </p:txBody>
      </p:sp>
      <p:sp>
        <p:nvSpPr>
          <p:cNvPr id="248" name="Google Shape;24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49" name="Google Shape;249;p26"/>
          <p:cNvGraphicFramePr/>
          <p:nvPr/>
        </p:nvGraphicFramePr>
        <p:xfrm>
          <a:off x="1540725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{5CFA7675-AE68-4730-BE4E-2CE28D919B77}</a:tableStyleId>
              </a:tblPr>
              <a:tblGrid>
                <a:gridCol w="1897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0B87A1"/>
                          </a:solidFill>
                        </a:rPr>
                        <a:t>School</a:t>
                      </a:r>
                      <a:endParaRPr sz="22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0B87A1"/>
                          </a:solidFill>
                        </a:rPr>
                        <a:t>School Wide</a:t>
                      </a:r>
                      <a:endParaRPr sz="22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0B87A1"/>
                          </a:solidFill>
                        </a:rPr>
                        <a:t>Elementary</a:t>
                      </a:r>
                      <a:endParaRPr sz="22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0B87A1"/>
                          </a:solidFill>
                        </a:rPr>
                        <a:t>Middle</a:t>
                      </a:r>
                      <a:endParaRPr sz="22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0B87A1"/>
                          </a:solidFill>
                        </a:rPr>
                        <a:t>High</a:t>
                      </a:r>
                      <a:endParaRPr sz="22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0" name="Google Shape;250;p26"/>
          <p:cNvGraphicFramePr/>
          <p:nvPr/>
        </p:nvGraphicFramePr>
        <p:xfrm>
          <a:off x="34380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{5CFA7675-AE68-4730-BE4E-2CE28D919B77}</a:tableStyleId>
              </a:tblPr>
              <a:tblGrid>
                <a:gridCol w="1552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0B87A1"/>
                          </a:solidFill>
                        </a:rPr>
                        <a:t>Q1 22/23</a:t>
                      </a:r>
                      <a:endParaRPr sz="22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0B87A1"/>
                          </a:solidFill>
                        </a:rPr>
                        <a:t>97%</a:t>
                      </a:r>
                      <a:endParaRPr sz="22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0B87A1"/>
                          </a:solidFill>
                        </a:rPr>
                        <a:t>98%</a:t>
                      </a:r>
                      <a:endParaRPr sz="22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0B87A1"/>
                          </a:solidFill>
                        </a:rPr>
                        <a:t>97%</a:t>
                      </a:r>
                      <a:endParaRPr sz="22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0B87A1"/>
                          </a:solidFill>
                        </a:rPr>
                        <a:t>97%</a:t>
                      </a:r>
                      <a:endParaRPr sz="22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1" name="Google Shape;251;p26"/>
          <p:cNvGraphicFramePr/>
          <p:nvPr/>
        </p:nvGraphicFramePr>
        <p:xfrm>
          <a:off x="4990225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{5CFA7675-AE68-4730-BE4E-2CE28D919B77}</a:tableStyleId>
              </a:tblPr>
              <a:tblGrid>
                <a:gridCol w="1525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0B87A1"/>
                          </a:solidFill>
                        </a:rPr>
                        <a:t>Q1 23/24</a:t>
                      </a:r>
                      <a:endParaRPr b="1" sz="22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0B87A1"/>
                          </a:solidFill>
                        </a:rPr>
                        <a:t>97</a:t>
                      </a:r>
                      <a:r>
                        <a:rPr b="1" lang="en" sz="2200">
                          <a:solidFill>
                            <a:srgbClr val="0B87A1"/>
                          </a:solidFill>
                        </a:rPr>
                        <a:t>%</a:t>
                      </a:r>
                      <a:endParaRPr b="1" sz="22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0B87A1"/>
                          </a:solidFill>
                        </a:rPr>
                        <a:t>97</a:t>
                      </a:r>
                      <a:r>
                        <a:rPr b="1" lang="en" sz="2200">
                          <a:solidFill>
                            <a:srgbClr val="0B87A1"/>
                          </a:solidFill>
                        </a:rPr>
                        <a:t>%</a:t>
                      </a:r>
                      <a:endParaRPr b="1" sz="22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0B87A1"/>
                          </a:solidFill>
                        </a:rPr>
                        <a:t>96</a:t>
                      </a:r>
                      <a:r>
                        <a:rPr b="1" lang="en" sz="2200">
                          <a:solidFill>
                            <a:srgbClr val="0B87A1"/>
                          </a:solidFill>
                        </a:rPr>
                        <a:t>%</a:t>
                      </a:r>
                      <a:endParaRPr b="1" sz="22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0B87A1"/>
                          </a:solidFill>
                        </a:rPr>
                        <a:t>97%</a:t>
                      </a:r>
                      <a:endParaRPr b="1" sz="22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200"/>
                </a:solidFill>
              </a:rPr>
              <a:t>Diagnostic 1 (Fall) - 23/24 SY Participation</a:t>
            </a:r>
            <a:endParaRPr>
              <a:solidFill>
                <a:srgbClr val="FF6200"/>
              </a:solidFill>
            </a:endParaRPr>
          </a:p>
        </p:txBody>
      </p:sp>
      <p:sp>
        <p:nvSpPr>
          <p:cNvPr id="257" name="Google Shape;257;p27"/>
          <p:cNvSpPr txBox="1"/>
          <p:nvPr>
            <p:ph idx="4294967295" type="body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i-Ready Reading </a:t>
            </a:r>
            <a:endParaRPr sz="3000">
              <a:solidFill>
                <a:schemeClr val="dk1"/>
              </a:solidFill>
              <a:highlight>
                <a:srgbClr val="F4E873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94%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i-Ready Math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93%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7"/>
          <p:cNvSpPr txBox="1"/>
          <p:nvPr>
            <p:ph idx="4294967295" type="body"/>
          </p:nvPr>
        </p:nvSpPr>
        <p:spPr>
          <a:xfrm>
            <a:off x="4513600" y="1352550"/>
            <a:ext cx="3217500" cy="34209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>
                <a:solidFill>
                  <a:schemeClr val="dk1"/>
                </a:solidFill>
              </a:rPr>
              <a:t>MAP Reading </a:t>
            </a:r>
            <a:endParaRPr sz="25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50">
                <a:solidFill>
                  <a:schemeClr val="dk1"/>
                </a:solidFill>
              </a:rPr>
              <a:t>98.06%</a:t>
            </a:r>
            <a:endParaRPr sz="25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50">
                <a:solidFill>
                  <a:schemeClr val="dk1"/>
                </a:solidFill>
              </a:rPr>
              <a:t>MAP Math</a:t>
            </a:r>
            <a:endParaRPr sz="25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50">
                <a:solidFill>
                  <a:schemeClr val="dk1"/>
                </a:solidFill>
              </a:rPr>
              <a:t>96.59%</a:t>
            </a:r>
            <a:endParaRPr sz="2550">
              <a:solidFill>
                <a:schemeClr val="dk1"/>
              </a:solidFill>
            </a:endParaRPr>
          </a:p>
        </p:txBody>
      </p:sp>
      <p:sp>
        <p:nvSpPr>
          <p:cNvPr id="259" name="Google Shape;25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200"/>
                </a:solidFill>
              </a:rPr>
              <a:t>Engagement: What we learned and n</a:t>
            </a:r>
            <a:r>
              <a:rPr lang="en">
                <a:solidFill>
                  <a:srgbClr val="FF6200"/>
                </a:solidFill>
              </a:rPr>
              <a:t>ext steps</a:t>
            </a:r>
            <a:endParaRPr>
              <a:solidFill>
                <a:srgbClr val="FF6200"/>
              </a:solidFill>
            </a:endParaRPr>
          </a:p>
        </p:txBody>
      </p:sp>
      <p:sp>
        <p:nvSpPr>
          <p:cNvPr id="265" name="Google Shape;265;p28"/>
          <p:cNvSpPr txBox="1"/>
          <p:nvPr>
            <p:ph idx="1" type="body"/>
          </p:nvPr>
        </p:nvSpPr>
        <p:spPr>
          <a:xfrm>
            <a:off x="4644675" y="901450"/>
            <a:ext cx="4166400" cy="3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Celebrate efforts! 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 the focus on reaching our kids and families! 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 in deeper </a:t>
            </a: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Dashboard data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iReady and MAP data and </a:t>
            </a: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participation</a:t>
            </a: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all </a:t>
            </a: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 bands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CAASPP Participation - focussed communication and planning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1597F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B55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29"/>
          <p:cNvSpPr txBox="1"/>
          <p:nvPr/>
        </p:nvSpPr>
        <p:spPr>
          <a:xfrm>
            <a:off x="3680000" y="2089225"/>
            <a:ext cx="1251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6200"/>
                </a:solidFill>
                <a:latin typeface="Nunito"/>
                <a:ea typeface="Nunito"/>
                <a:cs typeface="Nunito"/>
                <a:sym typeface="Nunito"/>
              </a:rPr>
              <a:t>&amp;</a:t>
            </a:r>
            <a:endParaRPr b="1" sz="4200">
              <a:solidFill>
                <a:srgbClr val="FF62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3" name="Google Shape;27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50" y="878100"/>
            <a:ext cx="3713275" cy="37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4175" y="839263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200"/>
                </a:solidFill>
              </a:rPr>
              <a:t>School Enhancement Target (SET) Goals 23/24</a:t>
            </a:r>
            <a:endParaRPr>
              <a:solidFill>
                <a:srgbClr val="FF6200"/>
              </a:solidFill>
            </a:endParaRPr>
          </a:p>
        </p:txBody>
      </p:sp>
      <p:sp>
        <p:nvSpPr>
          <p:cNvPr id="169" name="Google Shape;169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3851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8"/>
              <a:buFont typeface="Muli"/>
              <a:buChar char="●"/>
            </a:pPr>
            <a:r>
              <a:rPr b="1" lang="en" sz="1657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Grad Rate</a:t>
            </a:r>
            <a:endParaRPr b="1" sz="1657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57">
                <a:solidFill>
                  <a:schemeClr val="dk1"/>
                </a:solidFill>
              </a:rPr>
              <a:t>Every 10 weeks, 68% of 12th grade students in their 4th year of high school will be on track for graduation.</a:t>
            </a:r>
            <a:endParaRPr b="1" sz="1657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33851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58"/>
              <a:buFont typeface="Muli"/>
              <a:buChar char="●"/>
            </a:pPr>
            <a:r>
              <a:rPr b="1" lang="en" sz="1657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Academic</a:t>
            </a:r>
            <a:endParaRPr b="1" sz="1657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57">
                <a:solidFill>
                  <a:schemeClr val="dk1"/>
                </a:solidFill>
              </a:rPr>
              <a:t>Every 10 weeks, 50% of PLC SMART goals (math and schoolwide) will be met.</a:t>
            </a:r>
            <a:endParaRPr sz="1657">
              <a:solidFill>
                <a:schemeClr val="dk1"/>
              </a:solidFill>
            </a:endParaRPr>
          </a:p>
          <a:p>
            <a:pPr indent="-333851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58"/>
              <a:buFont typeface="Muli"/>
              <a:buChar char="●"/>
            </a:pPr>
            <a:r>
              <a:rPr b="1" lang="en" sz="1657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Engagement</a:t>
            </a:r>
            <a:endParaRPr b="1" sz="1657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57">
                <a:solidFill>
                  <a:schemeClr val="dk1"/>
                </a:solidFill>
              </a:rPr>
              <a:t>Every 10 weeks, 90% of students will receive 5 successful contacts.</a:t>
            </a:r>
            <a:endParaRPr sz="1657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657">
              <a:solidFill>
                <a:schemeClr val="dk1"/>
              </a:solidFill>
            </a:endParaRPr>
          </a:p>
        </p:txBody>
      </p:sp>
      <p:sp>
        <p:nvSpPr>
          <p:cNvPr id="170" name="Google Shape;17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/>
          <p:nvPr>
            <p:ph idx="4294967295" type="ctrTitle"/>
          </p:nvPr>
        </p:nvSpPr>
        <p:spPr>
          <a:xfrm>
            <a:off x="540125" y="249850"/>
            <a:ext cx="5495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6200"/>
                </a:solidFill>
              </a:rPr>
              <a:t>Grad Rate</a:t>
            </a:r>
            <a:endParaRPr sz="7200">
              <a:solidFill>
                <a:srgbClr val="FF6200"/>
              </a:solidFill>
            </a:endParaRPr>
          </a:p>
        </p:txBody>
      </p:sp>
      <p:sp>
        <p:nvSpPr>
          <p:cNvPr id="176" name="Google Shape;176;p17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17"/>
          <p:cNvSpPr txBox="1"/>
          <p:nvPr>
            <p:ph idx="4294967295" type="subTitle"/>
          </p:nvPr>
        </p:nvSpPr>
        <p:spPr>
          <a:xfrm>
            <a:off x="618575" y="1569300"/>
            <a:ext cx="5495100" cy="19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>
                <a:solidFill>
                  <a:srgbClr val="01597F"/>
                </a:solidFill>
              </a:rPr>
              <a:t>Every 10 weeks, 68% of 12th grade students in their 4th year of high school will be on track for graduation.</a:t>
            </a:r>
            <a:endParaRPr>
              <a:solidFill>
                <a:srgbClr val="01597F"/>
              </a:solidFill>
            </a:endParaRPr>
          </a:p>
        </p:txBody>
      </p:sp>
      <p:pic>
        <p:nvPicPr>
          <p:cNvPr id="178" name="Google Shape;1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950" y="3875428"/>
            <a:ext cx="886954" cy="9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6075" y="552379"/>
            <a:ext cx="2725524" cy="191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200"/>
                </a:solidFill>
              </a:rPr>
              <a:t>All CalCA Schools 22/23 Grad Rate*</a:t>
            </a:r>
            <a:endParaRPr>
              <a:solidFill>
                <a:srgbClr val="FF6200"/>
              </a:solidFill>
            </a:endParaRPr>
          </a:p>
        </p:txBody>
      </p:sp>
      <p:sp>
        <p:nvSpPr>
          <p:cNvPr id="185" name="Google Shape;18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86" name="Google Shape;186;p18"/>
          <p:cNvGraphicFramePr/>
          <p:nvPr/>
        </p:nvGraphicFramePr>
        <p:xfrm>
          <a:off x="9525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{5CFA7675-AE68-4730-BE4E-2CE28D919B77}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Mali"/>
                          <a:ea typeface="Mali"/>
                          <a:cs typeface="Mali"/>
                          <a:sym typeface="Mali"/>
                        </a:rPr>
                        <a:t>School</a:t>
                      </a:r>
                      <a:endParaRPr b="1" sz="2400">
                        <a:solidFill>
                          <a:schemeClr val="dk1"/>
                        </a:solidFill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Mali"/>
                          <a:ea typeface="Mali"/>
                          <a:cs typeface="Mali"/>
                          <a:sym typeface="Mali"/>
                        </a:rPr>
                        <a:t>Grad Rate</a:t>
                      </a:r>
                      <a:endParaRPr b="1" sz="2400">
                        <a:solidFill>
                          <a:schemeClr val="dk1"/>
                        </a:solidFill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B87A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SoCal</a:t>
                      </a:r>
                      <a:endParaRPr sz="2000">
                        <a:solidFill>
                          <a:srgbClr val="0B87A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87A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78.08%</a:t>
                      </a:r>
                      <a:endParaRPr sz="1800">
                        <a:solidFill>
                          <a:srgbClr val="0B87A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B87A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NorCal</a:t>
                      </a:r>
                      <a:endParaRPr sz="2000">
                        <a:solidFill>
                          <a:srgbClr val="0B87A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87A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73.08%</a:t>
                      </a:r>
                      <a:endParaRPr sz="1800">
                        <a:solidFill>
                          <a:srgbClr val="0B87A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B87A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Central Valley</a:t>
                      </a:r>
                      <a:endParaRPr sz="2000">
                        <a:solidFill>
                          <a:srgbClr val="0B87A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87A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77.27%</a:t>
                      </a:r>
                      <a:endParaRPr sz="1800">
                        <a:solidFill>
                          <a:srgbClr val="0B87A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B87A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North Bay</a:t>
                      </a:r>
                      <a:endParaRPr sz="2000">
                        <a:solidFill>
                          <a:srgbClr val="0B87A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87A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64.52%</a:t>
                      </a:r>
                      <a:endParaRPr sz="1800">
                        <a:solidFill>
                          <a:srgbClr val="0B87A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B87A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Central Coast</a:t>
                      </a:r>
                      <a:endParaRPr sz="2000">
                        <a:solidFill>
                          <a:srgbClr val="0B87A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87A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100%</a:t>
                      </a:r>
                      <a:endParaRPr sz="1800">
                        <a:solidFill>
                          <a:srgbClr val="0B87A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B87A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Monterey Bay</a:t>
                      </a:r>
                      <a:endParaRPr sz="2000">
                        <a:solidFill>
                          <a:srgbClr val="0B87A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87A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71.62%</a:t>
                      </a:r>
                      <a:endParaRPr sz="1800">
                        <a:solidFill>
                          <a:srgbClr val="0B87A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7" name="Google Shape;187;p18"/>
          <p:cNvSpPr txBox="1"/>
          <p:nvPr/>
        </p:nvSpPr>
        <p:spPr>
          <a:xfrm>
            <a:off x="952500" y="4712750"/>
            <a:ext cx="744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2"/>
                </a:solidFill>
              </a:rPr>
              <a:t>*Estimated to be released on the California Dashboard in December 2023</a:t>
            </a:r>
            <a:endParaRPr i="1"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/>
          <p:nvPr>
            <p:ph type="title"/>
          </p:nvPr>
        </p:nvSpPr>
        <p:spPr>
          <a:xfrm>
            <a:off x="362200" y="45050"/>
            <a:ext cx="6761100" cy="6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200"/>
                </a:solidFill>
              </a:rPr>
              <a:t>Project Success  Q1 Update 23/24</a:t>
            </a:r>
            <a:endParaRPr>
              <a:solidFill>
                <a:srgbClr val="FF6200"/>
              </a:solidFill>
            </a:endParaRPr>
          </a:p>
        </p:txBody>
      </p:sp>
      <p:sp>
        <p:nvSpPr>
          <p:cNvPr id="193" name="Google Shape;19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94" name="Google Shape;194;p19"/>
          <p:cNvGraphicFramePr/>
          <p:nvPr/>
        </p:nvGraphicFramePr>
        <p:xfrm>
          <a:off x="79950" y="11975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{5CFA7675-AE68-4730-BE4E-2CE28D919B77}</a:tableStyleId>
              </a:tblPr>
              <a:tblGrid>
                <a:gridCol w="3252975"/>
                <a:gridCol w="2092975"/>
              </a:tblGrid>
              <a:tr h="385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B87A1"/>
                          </a:solidFill>
                        </a:rPr>
                        <a:t>Data Description</a:t>
                      </a:r>
                      <a:endParaRPr sz="16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B87A1"/>
                          </a:solidFill>
                        </a:rPr>
                        <a:t>Q1 23/24</a:t>
                      </a:r>
                      <a:endParaRPr sz="16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B87A1"/>
                          </a:solidFill>
                        </a:rPr>
                        <a:t># of STs Enrolled</a:t>
                      </a:r>
                      <a:endParaRPr sz="16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B87A1"/>
                          </a:solidFill>
                        </a:rPr>
                        <a:t>208</a:t>
                      </a:r>
                      <a:endParaRPr b="1" sz="16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B87A1"/>
                          </a:solidFill>
                        </a:rPr>
                        <a:t># of STs Passed All Courses</a:t>
                      </a:r>
                      <a:endParaRPr sz="16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B87A1"/>
                          </a:solidFill>
                        </a:rPr>
                        <a:t>186</a:t>
                      </a:r>
                      <a:endParaRPr sz="16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B87A1"/>
                          </a:solidFill>
                        </a:rPr>
                        <a:t># of STs Passed 3 or more Courses</a:t>
                      </a:r>
                      <a:endParaRPr sz="16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B87A1"/>
                          </a:solidFill>
                        </a:rPr>
                        <a:t>11</a:t>
                      </a:r>
                      <a:endParaRPr sz="16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B87A1"/>
                          </a:solidFill>
                        </a:rPr>
                        <a:t># of STs Passed No Courses</a:t>
                      </a:r>
                      <a:endParaRPr sz="16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B87A1"/>
                          </a:solidFill>
                        </a:rPr>
                        <a:t>4</a:t>
                      </a:r>
                      <a:endParaRPr sz="16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B87A1"/>
                          </a:solidFill>
                        </a:rPr>
                        <a:t># of Courses Passed</a:t>
                      </a:r>
                      <a:endParaRPr sz="16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B87A1"/>
                          </a:solidFill>
                        </a:rPr>
                        <a:t>861</a:t>
                      </a:r>
                      <a:endParaRPr b="1" sz="16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B87A1"/>
                          </a:solidFill>
                        </a:rPr>
                        <a:t># of Courses Failed</a:t>
                      </a:r>
                      <a:endParaRPr sz="16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B87A1"/>
                          </a:solidFill>
                        </a:rPr>
                        <a:t>45</a:t>
                      </a:r>
                      <a:endParaRPr sz="16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B87A1"/>
                          </a:solidFill>
                        </a:rPr>
                        <a:t>Pass Rate</a:t>
                      </a:r>
                      <a:endParaRPr sz="16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B87A1"/>
                          </a:solidFill>
                        </a:rPr>
                        <a:t>95</a:t>
                      </a:r>
                      <a:r>
                        <a:rPr b="1" lang="en" sz="1600">
                          <a:solidFill>
                            <a:srgbClr val="0B87A1"/>
                          </a:solidFill>
                        </a:rPr>
                        <a:t>%</a:t>
                      </a:r>
                      <a:endParaRPr b="1" sz="1600">
                        <a:solidFill>
                          <a:srgbClr val="0B87A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5" name="Google Shape;195;p19"/>
          <p:cNvSpPr txBox="1"/>
          <p:nvPr/>
        </p:nvSpPr>
        <p:spPr>
          <a:xfrm>
            <a:off x="5607700" y="1696200"/>
            <a:ext cx="3008700" cy="3232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i="1" lang="en" sz="1800">
                <a:solidFill>
                  <a:schemeClr val="dk2"/>
                </a:solidFill>
              </a:rPr>
              <a:t>Highest Q1 </a:t>
            </a:r>
            <a:r>
              <a:rPr i="1" lang="en" sz="1800">
                <a:solidFill>
                  <a:schemeClr val="dk2"/>
                </a:solidFill>
              </a:rPr>
              <a:t>pass rate…</a:t>
            </a:r>
            <a:endParaRPr i="1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i="1" lang="en" sz="1800">
                <a:solidFill>
                  <a:schemeClr val="dk2"/>
                </a:solidFill>
              </a:rPr>
              <a:t>Highest number of </a:t>
            </a:r>
            <a:r>
              <a:rPr i="1" lang="en" sz="1800">
                <a:solidFill>
                  <a:schemeClr val="dk2"/>
                </a:solidFill>
              </a:rPr>
              <a:t>students</a:t>
            </a:r>
            <a:r>
              <a:rPr i="1" lang="en" sz="1800">
                <a:solidFill>
                  <a:schemeClr val="dk2"/>
                </a:solidFill>
              </a:rPr>
              <a:t> enrolled in Q1…</a:t>
            </a:r>
            <a:endParaRPr i="1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i="1" lang="en" sz="1800">
                <a:solidFill>
                  <a:schemeClr val="dk2"/>
                </a:solidFill>
              </a:rPr>
              <a:t>Highest number of courses passed in Q1…</a:t>
            </a:r>
            <a:endParaRPr i="1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i="1" lang="en" sz="1800">
                <a:solidFill>
                  <a:schemeClr val="dk2"/>
                </a:solidFill>
              </a:rPr>
              <a:t>Lowest number of failed courses in Q1…</a:t>
            </a:r>
            <a:endParaRPr i="1" sz="1800">
              <a:solidFill>
                <a:schemeClr val="dk2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2"/>
                </a:solidFill>
              </a:rPr>
              <a:t>EVER!!!!!</a:t>
            </a:r>
            <a:endParaRPr b="1" i="1" sz="1800">
              <a:solidFill>
                <a:schemeClr val="dk2"/>
              </a:solidFill>
            </a:endParaRPr>
          </a:p>
        </p:txBody>
      </p:sp>
      <p:pic>
        <p:nvPicPr>
          <p:cNvPr descr="clapping emoji" id="196" name="Google Shape;1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7675" y="116650"/>
            <a:ext cx="1648725" cy="16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200"/>
                </a:solidFill>
              </a:rPr>
              <a:t>Grad Rate: What We Learned and Next Steps</a:t>
            </a:r>
            <a:endParaRPr>
              <a:solidFill>
                <a:srgbClr val="FF6200"/>
              </a:solidFill>
            </a:endParaRPr>
          </a:p>
        </p:txBody>
      </p:sp>
      <p:sp>
        <p:nvSpPr>
          <p:cNvPr id="202" name="Google Shape;20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4387650" y="173100"/>
            <a:ext cx="4633500" cy="47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6318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5"/>
              <a:buChar char="●"/>
            </a:pPr>
            <a:r>
              <a:rPr lang="en" sz="1544">
                <a:solidFill>
                  <a:schemeClr val="dk1"/>
                </a:solidFill>
              </a:rPr>
              <a:t>The California Dashboard will have Grad Rate data updated for 2023 mid December.</a:t>
            </a:r>
            <a:endParaRPr sz="1544">
              <a:solidFill>
                <a:schemeClr val="dk1"/>
              </a:solidFill>
            </a:endParaRPr>
          </a:p>
          <a:p>
            <a:pPr indent="-26318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5"/>
              <a:buChar char="●"/>
            </a:pPr>
            <a:r>
              <a:rPr lang="en" sz="1544">
                <a:solidFill>
                  <a:schemeClr val="dk1"/>
                </a:solidFill>
              </a:rPr>
              <a:t>Continuing our focus on our credit deficient students: late enrollees, homeless youth, etc</a:t>
            </a:r>
            <a:endParaRPr sz="1544">
              <a:solidFill>
                <a:schemeClr val="dk1"/>
              </a:solidFill>
            </a:endParaRPr>
          </a:p>
          <a:p>
            <a:pPr indent="-26318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5"/>
              <a:buChar char="●"/>
            </a:pPr>
            <a:r>
              <a:rPr lang="en" sz="1544">
                <a:solidFill>
                  <a:schemeClr val="dk1"/>
                </a:solidFill>
              </a:rPr>
              <a:t>Project Success is going strong and focussing on meeting students needs</a:t>
            </a:r>
            <a:endParaRPr sz="1544">
              <a:solidFill>
                <a:schemeClr val="dk1"/>
              </a:solidFill>
            </a:endParaRPr>
          </a:p>
          <a:p>
            <a:pPr indent="-2631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5"/>
              <a:buChar char="○"/>
            </a:pPr>
            <a:r>
              <a:rPr lang="en" sz="1544">
                <a:solidFill>
                  <a:schemeClr val="dk1"/>
                </a:solidFill>
              </a:rPr>
              <a:t>Identifying students on the bubble</a:t>
            </a:r>
            <a:endParaRPr sz="1544">
              <a:solidFill>
                <a:schemeClr val="dk1"/>
              </a:solidFill>
            </a:endParaRPr>
          </a:p>
          <a:p>
            <a:pPr indent="-2631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5"/>
              <a:buChar char="○"/>
            </a:pPr>
            <a:r>
              <a:rPr lang="en" sz="1544">
                <a:solidFill>
                  <a:schemeClr val="dk1"/>
                </a:solidFill>
              </a:rPr>
              <a:t>encouraging June 2024 grad date and not waiting until summer.</a:t>
            </a:r>
            <a:endParaRPr sz="1544">
              <a:solidFill>
                <a:schemeClr val="dk1"/>
              </a:solidFill>
            </a:endParaRPr>
          </a:p>
          <a:p>
            <a:pPr indent="-2631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5"/>
              <a:buChar char="○"/>
            </a:pPr>
            <a:r>
              <a:rPr lang="en" sz="1544">
                <a:solidFill>
                  <a:schemeClr val="dk1"/>
                </a:solidFill>
              </a:rPr>
              <a:t>Looking closely at our smaller schools, especially NB, to impact grad rate. </a:t>
            </a:r>
            <a:endParaRPr sz="1544">
              <a:solidFill>
                <a:schemeClr val="dk1"/>
              </a:solidFill>
            </a:endParaRPr>
          </a:p>
          <a:p>
            <a:pPr indent="-26318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5"/>
              <a:buChar char="●"/>
            </a:pPr>
            <a:r>
              <a:rPr lang="en" sz="1544">
                <a:solidFill>
                  <a:schemeClr val="dk1"/>
                </a:solidFill>
              </a:rPr>
              <a:t>Focus continues on how to keep students on cohort prior to their senior year through CHAMPS and Progress Monitoring Meetings (PMM). </a:t>
            </a:r>
            <a:endParaRPr sz="1544">
              <a:solidFill>
                <a:schemeClr val="dk1"/>
              </a:solidFill>
            </a:endParaRPr>
          </a:p>
          <a:p>
            <a:pPr indent="-26318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5"/>
              <a:buChar char="●"/>
            </a:pPr>
            <a:r>
              <a:rPr lang="en" sz="1544">
                <a:solidFill>
                  <a:schemeClr val="dk1"/>
                </a:solidFill>
              </a:rPr>
              <a:t>More discussions in PLCs and Department Meetings surrounding grad rate.</a:t>
            </a:r>
            <a:endParaRPr sz="1544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/>
          <p:nvPr>
            <p:ph idx="4294967295" type="ctrTitle"/>
          </p:nvPr>
        </p:nvSpPr>
        <p:spPr>
          <a:xfrm>
            <a:off x="584950" y="283450"/>
            <a:ext cx="5495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6200"/>
                </a:solidFill>
              </a:rPr>
              <a:t>Academics</a:t>
            </a:r>
            <a:endParaRPr sz="7200">
              <a:solidFill>
                <a:srgbClr val="FF6200"/>
              </a:solidFill>
            </a:endParaRPr>
          </a:p>
        </p:txBody>
      </p:sp>
      <p:sp>
        <p:nvSpPr>
          <p:cNvPr id="209" name="Google Shape;209;p21"/>
          <p:cNvSpPr txBox="1"/>
          <p:nvPr>
            <p:ph idx="4294967295" type="subTitle"/>
          </p:nvPr>
        </p:nvSpPr>
        <p:spPr>
          <a:xfrm>
            <a:off x="584950" y="1443250"/>
            <a:ext cx="5495100" cy="15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>
                <a:solidFill>
                  <a:srgbClr val="01597F"/>
                </a:solidFill>
              </a:rPr>
              <a:t>Every 10 weeks, 50% of PLC SMART goals (math and schoolwide) will be met.</a:t>
            </a:r>
            <a:endParaRPr>
              <a:solidFill>
                <a:srgbClr val="01597F"/>
              </a:solidFill>
            </a:endParaRPr>
          </a:p>
        </p:txBody>
      </p:sp>
      <p:sp>
        <p:nvSpPr>
          <p:cNvPr id="210" name="Google Shape;210;p21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1" name="Google Shape;2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6050" y="4068453"/>
            <a:ext cx="886954" cy="9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1772" y="3315662"/>
            <a:ext cx="3420450" cy="132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200"/>
                </a:solidFill>
              </a:rPr>
              <a:t>SMART Goal Data Q1 23/24</a:t>
            </a:r>
            <a:endParaRPr>
              <a:solidFill>
                <a:srgbClr val="FF6200"/>
              </a:solidFill>
            </a:endParaRPr>
          </a:p>
        </p:txBody>
      </p:sp>
      <p:sp>
        <p:nvSpPr>
          <p:cNvPr id="218" name="Google Shape;218;p22"/>
          <p:cNvSpPr txBox="1"/>
          <p:nvPr>
            <p:ph idx="1" type="body"/>
          </p:nvPr>
        </p:nvSpPr>
        <p:spPr>
          <a:xfrm>
            <a:off x="4541775" y="985000"/>
            <a:ext cx="405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Schoolwide PLCs</a:t>
            </a:r>
            <a:r>
              <a:rPr lang="en" sz="2400">
                <a:solidFill>
                  <a:schemeClr val="dk1"/>
                </a:solidFill>
              </a:rPr>
              <a:t>:</a:t>
            </a:r>
            <a:endParaRPr sz="24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1"/>
                </a:solidFill>
              </a:rPr>
              <a:t>65.4% of SMART goals were met.</a:t>
            </a:r>
            <a:endParaRPr sz="22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Math PLCs</a:t>
            </a:r>
            <a:r>
              <a:rPr lang="en" sz="2400">
                <a:solidFill>
                  <a:schemeClr val="dk1"/>
                </a:solidFill>
              </a:rPr>
              <a:t>:</a:t>
            </a:r>
            <a:endParaRPr sz="24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1"/>
                </a:solidFill>
              </a:rPr>
              <a:t> 54.5% of SMART goals were met.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219" name="Google Shape;21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200"/>
                </a:solidFill>
              </a:rPr>
              <a:t>Academic: What We Learned and  Next Steps</a:t>
            </a:r>
            <a:endParaRPr>
              <a:solidFill>
                <a:srgbClr val="FF6200"/>
              </a:solidFill>
            </a:endParaRPr>
          </a:p>
        </p:txBody>
      </p:sp>
      <p:sp>
        <p:nvSpPr>
          <p:cNvPr id="225" name="Google Shape;225;p23"/>
          <p:cNvSpPr txBox="1"/>
          <p:nvPr>
            <p:ph idx="1" type="body"/>
          </p:nvPr>
        </p:nvSpPr>
        <p:spPr>
          <a:xfrm>
            <a:off x="4496575" y="159075"/>
            <a:ext cx="4305600" cy="47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7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●"/>
            </a:pPr>
            <a:r>
              <a:rPr lang="en" sz="16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continued focus on iReady and MAP data in PLC planning.</a:t>
            </a:r>
            <a:endParaRPr sz="1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○"/>
            </a:pPr>
            <a:r>
              <a:rPr lang="en" sz="16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Continuing work to make i-Ready and MAP data actionable for teachers. </a:t>
            </a:r>
            <a:endParaRPr sz="1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○"/>
            </a:pPr>
            <a:r>
              <a:rPr lang="en" sz="16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Working toward more data driven SMART goals in all PLCs with a focus on time</a:t>
            </a:r>
            <a:r>
              <a:rPr lang="en" sz="16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frame.</a:t>
            </a:r>
            <a:endParaRPr sz="1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●"/>
            </a:pPr>
            <a:r>
              <a:rPr lang="en" sz="16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Continuing PLC meetings twice a month and PLC Lead meetings monthly. </a:t>
            </a:r>
            <a:endParaRPr sz="1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●"/>
            </a:pPr>
            <a:r>
              <a:rPr lang="en" sz="16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Continued work will ensure that we are planned and prepared for the “verified data” requirement of renewal.</a:t>
            </a:r>
            <a:endParaRPr sz="1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014"/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070">
              <a:solidFill>
                <a:srgbClr val="01597F"/>
              </a:solidFill>
            </a:endParaRPr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014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014"/>
          </a:p>
          <a:p>
            <a:pPr indent="0" lvl="0" marL="13716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1235"/>
          </a:p>
        </p:txBody>
      </p:sp>
      <p:sp>
        <p:nvSpPr>
          <p:cNvPr id="226" name="Google Shape;22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