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spcAft>
                <a:spcPts val="0"/>
              </a:spcAft>
              <a:buNone/>
            </a:pPr>
            <a:fld id="{00000000-1234-1234-1234-123412341234}" type="slidenum">
              <a:rPr lang="en" sz="1000">
                <a:solidFill>
                  <a:schemeClr val="dk2"/>
                </a:solidFill>
              </a:rPr>
              <a:t>‹#›</a:t>
            </a:fld>
            <a:endParaRPr sz="1000">
              <a:solidFill>
                <a:schemeClr val="dk2"/>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spcAft>
                <a:spcPts val="0"/>
              </a:spcAft>
              <a:buNone/>
            </a:pPr>
            <a:r>
              <a:rPr lang="en"/>
              <a:t>CBK Update</a:t>
            </a:r>
            <a:endParaRPr/>
          </a:p>
        </p:txBody>
      </p:sp>
      <p:sp>
        <p:nvSpPr>
          <p:cNvPr id="55" name="Shape 55"/>
          <p:cNvSpPr txBox="1"/>
          <p:nvPr>
            <p:ph idx="1" type="subTitle"/>
          </p:nvPr>
        </p:nvSpPr>
        <p:spPr>
          <a:xfrm>
            <a:off x="311700" y="2986525"/>
            <a:ext cx="8520600" cy="792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College Application Season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College Application Overview</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*790 (so far) college applications have been submitted. Some students are still looking at HBCUs and art schools.</a:t>
            </a:r>
            <a:endParaRPr/>
          </a:p>
          <a:p>
            <a:pPr indent="0" lvl="0" marL="0">
              <a:spcBef>
                <a:spcPts val="1600"/>
              </a:spcBef>
              <a:spcAft>
                <a:spcPts val="0"/>
              </a:spcAft>
              <a:buNone/>
            </a:pPr>
            <a:r>
              <a:rPr lang="en"/>
              <a:t>*Averages out to 11.6 applications per student</a:t>
            </a:r>
            <a:endParaRPr/>
          </a:p>
          <a:p>
            <a:pPr indent="0" lvl="0" marL="0">
              <a:spcBef>
                <a:spcPts val="1600"/>
              </a:spcBef>
              <a:spcAft>
                <a:spcPts val="0"/>
              </a:spcAft>
              <a:buNone/>
            </a:pPr>
            <a:r>
              <a:rPr lang="en"/>
              <a:t>*AIMS pledged to pay for 4 applications per student. 40 students took advantage of this and used all 4 AIMS fee waivers.</a:t>
            </a:r>
            <a:endParaRPr/>
          </a:p>
          <a:p>
            <a:pPr indent="0" lvl="0" marL="0">
              <a:spcBef>
                <a:spcPts val="1600"/>
              </a:spcBef>
              <a:spcAft>
                <a:spcPts val="0"/>
              </a:spcAft>
              <a:buNone/>
            </a:pPr>
            <a:r>
              <a:rPr lang="en"/>
              <a:t>*AIMS spent $13,955 on application fees on 45 CSU apps and 164 UC apps. The rest were paid for using fee waivers via College Board, CSU system, UC system, Common App, or the families paid for their extra applications if the waivers ran out.</a:t>
            </a:r>
            <a:endParaRPr/>
          </a:p>
          <a:p>
            <a:pPr indent="0" lvl="0" marL="0">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UC Applications</a:t>
            </a:r>
            <a:endParaRPr/>
          </a:p>
          <a:p>
            <a:pPr indent="0" lvl="0" marL="0">
              <a:spcBef>
                <a:spcPts val="0"/>
              </a:spcBef>
              <a:spcAft>
                <a:spcPts val="0"/>
              </a:spcAft>
              <a:buNone/>
            </a:pPr>
            <a:r>
              <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*Each UC was applied to by at least one student</a:t>
            </a:r>
            <a:endParaRPr/>
          </a:p>
          <a:p>
            <a:pPr indent="0" lvl="0" marL="0">
              <a:spcBef>
                <a:spcPts val="1600"/>
              </a:spcBef>
              <a:spcAft>
                <a:spcPts val="0"/>
              </a:spcAft>
              <a:buNone/>
            </a:pPr>
            <a:r>
              <a:rPr lang="en"/>
              <a:t>*67/68 students applied to a UC</a:t>
            </a:r>
            <a:endParaRPr/>
          </a:p>
          <a:p>
            <a:pPr indent="0" lvl="0" marL="0">
              <a:spcBef>
                <a:spcPts val="1600"/>
              </a:spcBef>
              <a:spcAft>
                <a:spcPts val="0"/>
              </a:spcAft>
              <a:buNone/>
            </a:pPr>
            <a:r>
              <a:rPr lang="en"/>
              <a:t>*413 applications were submitted</a:t>
            </a:r>
            <a:endParaRPr/>
          </a:p>
          <a:p>
            <a:pPr indent="0" lvl="0" marL="0">
              <a:spcBef>
                <a:spcPts val="1600"/>
              </a:spcBef>
              <a:spcAft>
                <a:spcPts val="1600"/>
              </a:spcAft>
              <a:buNone/>
            </a:pPr>
            <a:r>
              <a:rPr lang="en"/>
              <a:t>*$11,480 spent by AIMS on applications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CSU Applications</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*64/68 students applied to a CSU</a:t>
            </a:r>
            <a:endParaRPr/>
          </a:p>
          <a:p>
            <a:pPr indent="0" lvl="0" marL="0">
              <a:spcBef>
                <a:spcPts val="1600"/>
              </a:spcBef>
              <a:spcAft>
                <a:spcPts val="0"/>
              </a:spcAft>
              <a:buNone/>
            </a:pPr>
            <a:r>
              <a:rPr lang="en"/>
              <a:t>*265 applications were submitted</a:t>
            </a:r>
            <a:endParaRPr/>
          </a:p>
          <a:p>
            <a:pPr indent="0" lvl="0" marL="0">
              <a:spcBef>
                <a:spcPts val="1600"/>
              </a:spcBef>
              <a:spcAft>
                <a:spcPts val="1600"/>
              </a:spcAft>
              <a:buNone/>
            </a:pPr>
            <a:r>
              <a:rPr lang="en"/>
              <a:t>*$2,475 spent by AIMS on applications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Private School Applications</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spcAft>
                <a:spcPts val="0"/>
              </a:spcAft>
              <a:buNone/>
            </a:pPr>
            <a:r>
              <a:rPr b="1" lang="en" sz="1200">
                <a:solidFill>
                  <a:srgbClr val="000000"/>
                </a:solidFill>
              </a:rPr>
              <a:t>Belmont University                 Boston University                       Brown University                              Carnegie Mellon</a:t>
            </a:r>
            <a:endParaRPr b="1" sz="1200">
              <a:solidFill>
                <a:srgbClr val="000000"/>
              </a:solidFill>
            </a:endParaRPr>
          </a:p>
          <a:p>
            <a:pPr indent="0" lvl="0" marL="0" rtl="0">
              <a:spcBef>
                <a:spcPts val="0"/>
              </a:spcBef>
              <a:spcAft>
                <a:spcPts val="0"/>
              </a:spcAft>
              <a:buNone/>
            </a:pPr>
            <a:r>
              <a:rPr b="1" lang="en" sz="1200">
                <a:solidFill>
                  <a:srgbClr val="000000"/>
                </a:solidFill>
              </a:rPr>
              <a:t>Claremont McKenna               Columbia University                   Cornell                                               Dartmouth</a:t>
            </a:r>
            <a:endParaRPr b="1" sz="1200">
              <a:solidFill>
                <a:srgbClr val="000000"/>
              </a:solidFill>
            </a:endParaRPr>
          </a:p>
          <a:p>
            <a:pPr indent="0" lvl="0" marL="0" rtl="0">
              <a:spcBef>
                <a:spcPts val="0"/>
              </a:spcBef>
              <a:spcAft>
                <a:spcPts val="0"/>
              </a:spcAft>
              <a:buNone/>
            </a:pPr>
            <a:r>
              <a:rPr b="1" lang="en" sz="1200">
                <a:solidFill>
                  <a:srgbClr val="000000"/>
                </a:solidFill>
              </a:rPr>
              <a:t>Davidson College                    Duke University                          Emory University                              Fisk University</a:t>
            </a:r>
            <a:endParaRPr b="1" sz="1200">
              <a:solidFill>
                <a:srgbClr val="000000"/>
              </a:solidFill>
            </a:endParaRPr>
          </a:p>
          <a:p>
            <a:pPr indent="0" lvl="0" marL="0" rtl="0">
              <a:spcBef>
                <a:spcPts val="0"/>
              </a:spcBef>
              <a:spcAft>
                <a:spcPts val="0"/>
              </a:spcAft>
              <a:buNone/>
            </a:pPr>
            <a:r>
              <a:rPr b="1" lang="en" sz="1200">
                <a:solidFill>
                  <a:srgbClr val="000000"/>
                </a:solidFill>
              </a:rPr>
              <a:t>Georgia Tech                           Harvard University                      Howard University                           Johns Hopkins</a:t>
            </a:r>
            <a:endParaRPr b="1" sz="1200">
              <a:solidFill>
                <a:srgbClr val="000000"/>
              </a:solidFill>
            </a:endParaRPr>
          </a:p>
          <a:p>
            <a:pPr indent="0" lvl="0" marL="0" rtl="0">
              <a:spcBef>
                <a:spcPts val="0"/>
              </a:spcBef>
              <a:spcAft>
                <a:spcPts val="0"/>
              </a:spcAft>
              <a:buNone/>
            </a:pPr>
            <a:r>
              <a:rPr b="1" lang="en" sz="1200">
                <a:solidFill>
                  <a:srgbClr val="000000"/>
                </a:solidFill>
              </a:rPr>
              <a:t>Lehigh University                    Millsaps College                          NYU                                                   Occidental College</a:t>
            </a:r>
            <a:endParaRPr b="1" sz="1200">
              <a:solidFill>
                <a:srgbClr val="000000"/>
              </a:solidFill>
            </a:endParaRPr>
          </a:p>
          <a:p>
            <a:pPr indent="0" lvl="0" marL="0" rtl="0">
              <a:spcBef>
                <a:spcPts val="0"/>
              </a:spcBef>
              <a:spcAft>
                <a:spcPts val="0"/>
              </a:spcAft>
              <a:buNone/>
            </a:pPr>
            <a:r>
              <a:rPr b="1" lang="en" sz="1200">
                <a:solidFill>
                  <a:srgbClr val="000000"/>
                </a:solidFill>
              </a:rPr>
              <a:t>Princeton University               Santa Clara University                Sarah Lawrence College                 Spelman College</a:t>
            </a:r>
            <a:endParaRPr b="1" sz="1200">
              <a:solidFill>
                <a:srgbClr val="000000"/>
              </a:solidFill>
            </a:endParaRPr>
          </a:p>
          <a:p>
            <a:pPr indent="0" lvl="0" marL="0" rtl="0">
              <a:spcBef>
                <a:spcPts val="0"/>
              </a:spcBef>
              <a:spcAft>
                <a:spcPts val="0"/>
              </a:spcAft>
              <a:buNone/>
            </a:pPr>
            <a:r>
              <a:rPr b="1" lang="en" sz="1200">
                <a:solidFill>
                  <a:srgbClr val="000000"/>
                </a:solidFill>
              </a:rPr>
              <a:t>Stanford University                 Swarthmore College                   Tuskegee University                        </a:t>
            </a:r>
            <a:r>
              <a:rPr b="1" lang="en" sz="1200">
                <a:solidFill>
                  <a:schemeClr val="dk1"/>
                </a:solidFill>
              </a:rPr>
              <a:t>Penn</a:t>
            </a:r>
            <a:endParaRPr b="1" sz="1200">
              <a:solidFill>
                <a:srgbClr val="000000"/>
              </a:solidFill>
            </a:endParaRPr>
          </a:p>
          <a:p>
            <a:pPr indent="0" lvl="0" marL="0" rtl="0">
              <a:spcBef>
                <a:spcPts val="0"/>
              </a:spcBef>
              <a:spcAft>
                <a:spcPts val="0"/>
              </a:spcAft>
              <a:buNone/>
            </a:pPr>
            <a:r>
              <a:rPr b="1" lang="en" sz="1200">
                <a:solidFill>
                  <a:srgbClr val="000000"/>
                </a:solidFill>
              </a:rPr>
              <a:t>University of Pacific                </a:t>
            </a:r>
            <a:r>
              <a:rPr b="1" lang="en" sz="1200">
                <a:solidFill>
                  <a:schemeClr val="dk1"/>
                </a:solidFill>
              </a:rPr>
              <a:t>University of Chicago</a:t>
            </a:r>
            <a:r>
              <a:rPr b="1" lang="en" sz="1200">
                <a:solidFill>
                  <a:srgbClr val="000000"/>
                </a:solidFill>
              </a:rPr>
              <a:t>                 USC                                                   USF</a:t>
            </a:r>
            <a:r>
              <a:rPr b="1" lang="en" sz="1200">
                <a:solidFill>
                  <a:schemeClr val="dk1"/>
                </a:solidFill>
              </a:rPr>
              <a:t>U</a:t>
            </a:r>
            <a:endParaRPr b="1" sz="1200">
              <a:solidFill>
                <a:srgbClr val="000000"/>
              </a:solidFill>
            </a:endParaRPr>
          </a:p>
          <a:p>
            <a:pPr indent="0" lvl="0" marL="0" rtl="0">
              <a:spcBef>
                <a:spcPts val="0"/>
              </a:spcBef>
              <a:spcAft>
                <a:spcPts val="0"/>
              </a:spcAft>
              <a:buNone/>
            </a:pPr>
            <a:r>
              <a:rPr b="1" lang="en" sz="1200">
                <a:solidFill>
                  <a:srgbClr val="000000"/>
                </a:solidFill>
              </a:rPr>
              <a:t>Vanderbilt University               Washington U at St. Louis         Wesleyan</a:t>
            </a:r>
            <a:r>
              <a:rPr b="1" lang="en" sz="1200">
                <a:solidFill>
                  <a:schemeClr val="dk1"/>
                </a:solidFill>
              </a:rPr>
              <a:t>                                          Yale</a:t>
            </a:r>
            <a:endParaRPr b="1" sz="1200">
              <a:solidFill>
                <a:srgbClr val="000000"/>
              </a:solidFill>
            </a:endParaRPr>
          </a:p>
          <a:p>
            <a:pPr indent="0" lvl="0" marL="0" rtl="0">
              <a:spcBef>
                <a:spcPts val="0"/>
              </a:spcBef>
              <a:spcAft>
                <a:spcPts val="0"/>
              </a:spcAft>
              <a:buNone/>
            </a:pPr>
            <a:r>
              <a:rPr b="1" lang="en" sz="1200">
                <a:solidFill>
                  <a:srgbClr val="000000"/>
                </a:solidFill>
              </a:rPr>
              <a:t>Williams College                      Academy of Art                           California College of the Arts    </a:t>
            </a:r>
            <a:endParaRPr b="1" sz="1200">
              <a:solidFill>
                <a:srgbClr val="000000"/>
              </a:solidFill>
            </a:endParaRPr>
          </a:p>
          <a:p>
            <a:pPr indent="0" lvl="0" marL="0" rtl="0">
              <a:spcBef>
                <a:spcPts val="0"/>
              </a:spcBef>
              <a:spcAft>
                <a:spcPts val="0"/>
              </a:spcAft>
              <a:buNone/>
            </a:pPr>
            <a:r>
              <a:t/>
            </a:r>
            <a:endParaRPr b="1" sz="1200">
              <a:solidFill>
                <a:srgbClr val="000000"/>
              </a:solidFill>
            </a:endParaRPr>
          </a:p>
          <a:p>
            <a:pPr indent="0" lvl="0" marL="0">
              <a:spcBef>
                <a:spcPts val="0"/>
              </a:spcBef>
              <a:spcAft>
                <a:spcPts val="0"/>
              </a:spcAft>
              <a:buNone/>
            </a:pPr>
            <a:r>
              <a:rPr lang="en"/>
              <a:t>*AIMS paid $0 in app fees for these (fee waivers!)</a:t>
            </a:r>
            <a:endParaRPr/>
          </a:p>
          <a:p>
            <a:pPr indent="0" lvl="0" marL="0">
              <a:spcBef>
                <a:spcPts val="1600"/>
              </a:spcBef>
              <a:spcAft>
                <a:spcPts val="0"/>
              </a:spcAft>
              <a:buNone/>
            </a:pPr>
            <a:r>
              <a:rPr lang="en"/>
              <a:t>*More schools will be added, specifically HBCUs (college fair coming up)</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Private Schools Continued…	</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*32 students applied to private schools.</a:t>
            </a:r>
            <a:endParaRPr/>
          </a:p>
          <a:p>
            <a:pPr indent="0" lvl="0" marL="0">
              <a:spcBef>
                <a:spcPts val="1600"/>
              </a:spcBef>
              <a:spcAft>
                <a:spcPts val="0"/>
              </a:spcAft>
              <a:buNone/>
            </a:pPr>
            <a:r>
              <a:rPr lang="en"/>
              <a:t>*Average of 3.5 apps per student (high of 14, low of 1)</a:t>
            </a:r>
            <a:endParaRPr/>
          </a:p>
          <a:p>
            <a:pPr indent="0" lvl="0" marL="0">
              <a:spcBef>
                <a:spcPts val="1600"/>
              </a:spcBef>
              <a:spcAft>
                <a:spcPts val="1600"/>
              </a:spcAft>
              <a:buNone/>
            </a:pPr>
            <a:r>
              <a:rPr lang="en"/>
              <a:t>*Difficulty arose with Winter Break, with students either becoming lazy (major obstacle) and/or parent interference playing a role in keeping more students from applying to privates. It seems some parents thought their student would either not get into the private school, or the school would be too expensive (despite our </a:t>
            </a:r>
            <a:r>
              <a:rPr i="1" lang="en"/>
              <a:t>repeated</a:t>
            </a:r>
            <a:r>
              <a:rPr lang="en"/>
              <a:t> attempts to clear this misnomer up). Some students also claimed they simply lost interest in leaving the state (despite our </a:t>
            </a:r>
            <a:r>
              <a:rPr i="1" lang="en"/>
              <a:t>repeated</a:t>
            </a:r>
            <a:r>
              <a:rPr lang="en"/>
              <a:t> attempts to clarify private schools exist in CA.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Scholarships</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Scholarship process is ongoing, but an update on the Posse Scholarship:</a:t>
            </a:r>
            <a:endParaRPr/>
          </a:p>
          <a:p>
            <a:pPr indent="0" lvl="0" marL="0">
              <a:spcBef>
                <a:spcPts val="1600"/>
              </a:spcBef>
              <a:spcAft>
                <a:spcPts val="0"/>
              </a:spcAft>
              <a:buNone/>
            </a:pPr>
            <a:r>
              <a:rPr lang="en"/>
              <a:t>*AIMS had 8 nominations</a:t>
            </a:r>
            <a:endParaRPr/>
          </a:p>
          <a:p>
            <a:pPr indent="0" lvl="0" marL="0">
              <a:spcBef>
                <a:spcPts val="1600"/>
              </a:spcBef>
              <a:spcAft>
                <a:spcPts val="0"/>
              </a:spcAft>
              <a:buNone/>
            </a:pPr>
            <a:r>
              <a:rPr lang="en"/>
              <a:t>*4 were named finalists (2 for U of Puget Sound, 1 for Boston U, 1 for Lehigh U)</a:t>
            </a:r>
            <a:endParaRPr/>
          </a:p>
          <a:p>
            <a:pPr indent="0" lvl="0" marL="0">
              <a:spcBef>
                <a:spcPts val="1600"/>
              </a:spcBef>
              <a:spcAft>
                <a:spcPts val="1600"/>
              </a:spcAft>
              <a:buNone/>
            </a:pPr>
            <a:r>
              <a:rPr lang="en"/>
              <a:t>*2 received the scholarship! Neomi Ngo and Sultanah Waqia will be attending University of Puget Sound on full rides along with the full support of the Posse Foundation: they have weekly trainings with their “posse” (the other 8 recipients) to prepare for college, will be assigned a mentor, and will have consistent interactions/events with their posse while at college.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Upcoming Activities</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*Squaring away all remaining Juniors and Sophomores with credit recovery courses via Acellus.</a:t>
            </a:r>
            <a:endParaRPr/>
          </a:p>
          <a:p>
            <a:pPr indent="0" lvl="0" marL="0">
              <a:spcBef>
                <a:spcPts val="1600"/>
              </a:spcBef>
              <a:spcAft>
                <a:spcPts val="1600"/>
              </a:spcAft>
              <a:buNone/>
            </a:pPr>
            <a:r>
              <a:rPr lang="en"/>
              <a:t>*Beginning to meet with Juniors to get to know them better and see what their goals are as far as coll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