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1" r:id="rId3"/>
    <p:sldId id="257" r:id="rId4"/>
    <p:sldId id="258" r:id="rId5"/>
    <p:sldId id="259" r:id="rId6"/>
    <p:sldId id="260"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Holmquist" initials="" lastIdx="1" clrIdx="0"/>
  <p:cmAuthor id="2" name="Erin O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00"/>
  </p:normalViewPr>
  <p:slideViewPr>
    <p:cSldViewPr snapToGrid="0" snapToObjects="1">
      <p:cViewPr varScale="1">
        <p:scale>
          <a:sx n="98" d="100"/>
          <a:sy n="98" d="100"/>
        </p:scale>
        <p:origin x="1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F3F2C9-FD30-6A4F-94B5-7E860C5E9775}" type="datetimeFigureOut">
              <a:rPr lang="en-US" smtClean="0"/>
              <a:t>1/16/2018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46B37-68BD-F34C-B2ED-4289F7D0BC36}" type="slidenum">
              <a:rPr lang="en-US" smtClean="0"/>
              <a:t>‹#›</a:t>
            </a:fld>
            <a:endParaRPr lang="en-US" dirty="0"/>
          </a:p>
        </p:txBody>
      </p:sp>
    </p:spTree>
    <p:extLst>
      <p:ext uri="{BB962C8B-B14F-4D97-AF65-F5344CB8AC3E}">
        <p14:creationId xmlns:p14="http://schemas.microsoft.com/office/powerpoint/2010/main" val="1388833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07683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50703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56317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34400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277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376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071095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68731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19347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1295768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83B1B8-850A-664D-B237-8884B45A6807}"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CE4AC8-14AB-2645-9AB2-E195CBBA7D5D}" type="slidenum">
              <a:rPr lang="en-US" smtClean="0"/>
              <a:t>‹#›</a:t>
            </a:fld>
            <a:endParaRPr lang="en-US" dirty="0"/>
          </a:p>
        </p:txBody>
      </p:sp>
    </p:spTree>
    <p:extLst>
      <p:ext uri="{BB962C8B-B14F-4D97-AF65-F5344CB8AC3E}">
        <p14:creationId xmlns:p14="http://schemas.microsoft.com/office/powerpoint/2010/main" val="35575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3B1B8-850A-664D-B237-8884B45A6807}" type="datetimeFigureOut">
              <a:rPr lang="en-US" smtClean="0"/>
              <a:t>1/16/2018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E4AC8-14AB-2645-9AB2-E195CBBA7D5D}" type="slidenum">
              <a:rPr lang="en-US" smtClean="0"/>
              <a:t>‹#›</a:t>
            </a:fld>
            <a:endParaRPr lang="en-US" dirty="0"/>
          </a:p>
        </p:txBody>
      </p:sp>
    </p:spTree>
    <p:extLst>
      <p:ext uri="{BB962C8B-B14F-4D97-AF65-F5344CB8AC3E}">
        <p14:creationId xmlns:p14="http://schemas.microsoft.com/office/powerpoint/2010/main" val="1808565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Regarding Structure and Order; The AIMS Model</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4463" y="2179287"/>
            <a:ext cx="9058275" cy="4129088"/>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3281" y="4568825"/>
            <a:ext cx="1758914" cy="1617663"/>
          </a:xfrm>
          <a:prstGeom prst="rect">
            <a:avLst/>
          </a:prstGeom>
        </p:spPr>
      </p:pic>
    </p:spTree>
    <p:extLst>
      <p:ext uri="{BB962C8B-B14F-4D97-AF65-F5344CB8AC3E}">
        <p14:creationId xmlns:p14="http://schemas.microsoft.com/office/powerpoint/2010/main" val="16505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Winter Break I toured the classrooms and did my own assessment. I later took senior leadership through the tour and we were guided by three major questions:</a:t>
            </a:r>
          </a:p>
          <a:p>
            <a:endParaRPr lang="en-US" dirty="0"/>
          </a:p>
          <a:p>
            <a:r>
              <a:rPr lang="en-US" dirty="0"/>
              <a:t>1. Would you put your own child in this classroom?</a:t>
            </a:r>
          </a:p>
          <a:p>
            <a:r>
              <a:rPr lang="en-US" dirty="0"/>
              <a:t>2. Is this room meet all requirements of the model?</a:t>
            </a:r>
          </a:p>
          <a:p>
            <a:r>
              <a:rPr lang="en-US" dirty="0"/>
              <a:t>3. Would you know that you were at AIMS if you just beamed in?</a:t>
            </a:r>
          </a:p>
        </p:txBody>
      </p:sp>
    </p:spTree>
    <p:extLst>
      <p:ext uri="{BB962C8B-B14F-4D97-AF65-F5344CB8AC3E}">
        <p14:creationId xmlns:p14="http://schemas.microsoft.com/office/powerpoint/2010/main" val="87836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Environment</a:t>
            </a:r>
          </a:p>
        </p:txBody>
      </p:sp>
      <p:sp>
        <p:nvSpPr>
          <p:cNvPr id="6" name="Content Placeholder 5"/>
          <p:cNvSpPr>
            <a:spLocks noGrp="1"/>
          </p:cNvSpPr>
          <p:nvPr>
            <p:ph idx="1"/>
          </p:nvPr>
        </p:nvSpPr>
        <p:spPr/>
        <p:txBody>
          <a:bodyPr/>
          <a:lstStyle/>
          <a:p>
            <a:pPr marL="0" indent="0">
              <a:buNone/>
            </a:pPr>
            <a:r>
              <a:rPr lang="en-US" dirty="0"/>
              <a:t>The AIMS Model classroom is one that is orderly and clean. We believe that an orderly classroom increases time on task for instruction. Some of the common practices that are expected are included in the following slide. When this is not done Administrators are obligated to hold teachers and students accountable.</a:t>
            </a:r>
          </a:p>
        </p:txBody>
      </p:sp>
    </p:spTree>
    <p:extLst>
      <p:ext uri="{BB962C8B-B14F-4D97-AF65-F5344CB8AC3E}">
        <p14:creationId xmlns:p14="http://schemas.microsoft.com/office/powerpoint/2010/main" val="143132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468" y="998301"/>
            <a:ext cx="10515600" cy="5548313"/>
          </a:xfrm>
        </p:spPr>
        <p:txBody>
          <a:bodyPr>
            <a:normAutofit fontScale="77500" lnSpcReduction="20000"/>
          </a:bodyPr>
          <a:lstStyle/>
          <a:p>
            <a:pPr fontAlgn="base"/>
            <a:r>
              <a:rPr lang="en-US" dirty="0"/>
              <a:t>We value cleanliness! Make sure your classrooms are kept neat and in order. </a:t>
            </a:r>
          </a:p>
          <a:p>
            <a:pPr fontAlgn="base"/>
            <a:r>
              <a:rPr lang="en-US" dirty="0"/>
              <a:t>Assign students jobs to perform and manage them. Students take pride in contributing to the upkeep of the school.</a:t>
            </a:r>
          </a:p>
          <a:p>
            <a:pPr fontAlgn="base"/>
            <a:r>
              <a:rPr lang="en-US" dirty="0"/>
              <a:t>Classrooms should be swept or vacuumed by students at the end of each day, and whenever necessary throughout the day.</a:t>
            </a:r>
          </a:p>
          <a:p>
            <a:pPr fontAlgn="base"/>
            <a:r>
              <a:rPr lang="en-US" dirty="0"/>
              <a:t>There should never be anything left on the floor or on the desks after school.  The floors are mopped/vacuumed at night and anything left on the floor will be thrown away.</a:t>
            </a:r>
          </a:p>
          <a:p>
            <a:pPr fontAlgn="base"/>
            <a:r>
              <a:rPr lang="en-US" dirty="0"/>
              <a:t>Textbooks should not be left on the floor.</a:t>
            </a:r>
          </a:p>
          <a:p>
            <a:pPr fontAlgn="base"/>
            <a:r>
              <a:rPr lang="en-US" dirty="0"/>
              <a:t>The trash and recycling must be placed in the waste baskets by students. The waste baskets must be placed by the inside of the door at  the end of each day.</a:t>
            </a:r>
          </a:p>
          <a:p>
            <a:pPr fontAlgn="base"/>
            <a:r>
              <a:rPr lang="en-US" dirty="0"/>
              <a:t>The teacher’s desk should also be neat and clean at the end of each day. Be a model for the students.</a:t>
            </a:r>
          </a:p>
          <a:p>
            <a:pPr fontAlgn="base"/>
            <a:r>
              <a:rPr lang="en-US" dirty="0"/>
              <a:t>Do not keep unsealed food in your desk for pests to eat.</a:t>
            </a:r>
          </a:p>
          <a:p>
            <a:pPr fontAlgn="base"/>
            <a:r>
              <a:rPr lang="en-US" dirty="0"/>
              <a:t>Personal items should never be left at the school overnight. The school is not responsible for lost or stolen items.</a:t>
            </a:r>
          </a:p>
          <a:p>
            <a:pPr fontAlgn="base"/>
            <a:r>
              <a:rPr lang="en-US" dirty="0"/>
              <a:t>Boards should be cleaned with board cleaner (not antibacterial wipes) at least once a week.</a:t>
            </a:r>
          </a:p>
          <a:p>
            <a:endParaRPr lang="en-US" dirty="0"/>
          </a:p>
        </p:txBody>
      </p:sp>
    </p:spTree>
    <p:extLst>
      <p:ext uri="{BB962C8B-B14F-4D97-AF65-F5344CB8AC3E}">
        <p14:creationId xmlns:p14="http://schemas.microsoft.com/office/powerpoint/2010/main" val="55799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9983"/>
            <a:ext cx="10515600" cy="5648325"/>
          </a:xfrm>
        </p:spPr>
        <p:txBody>
          <a:bodyPr>
            <a:normAutofit lnSpcReduction="10000"/>
          </a:bodyPr>
          <a:lstStyle/>
          <a:p>
            <a:pPr fontAlgn="base"/>
            <a:r>
              <a:rPr lang="en-US" dirty="0"/>
              <a:t>When applicable, student chairs must be placed on desk at the end of the day.</a:t>
            </a:r>
          </a:p>
          <a:p>
            <a:pPr fontAlgn="base"/>
            <a:r>
              <a:rPr lang="en-US" dirty="0"/>
              <a:t>All students must follow directions the first time they are given.</a:t>
            </a:r>
          </a:p>
          <a:p>
            <a:pPr fontAlgn="base"/>
            <a:r>
              <a:rPr lang="en-US" dirty="0"/>
              <a:t>Conversations in the classroom should relate to the work that is currently happening.</a:t>
            </a:r>
          </a:p>
          <a:p>
            <a:pPr fontAlgn="base"/>
            <a:r>
              <a:rPr lang="en-US" dirty="0"/>
              <a:t>Publishable student work is posted inside and outside of the classroom.</a:t>
            </a:r>
          </a:p>
          <a:p>
            <a:pPr fontAlgn="base"/>
            <a:r>
              <a:rPr lang="en-US" dirty="0"/>
              <a:t>The Mission Statement, class name, Credo, and schedule must be posted on the inside and outside of the door.</a:t>
            </a:r>
          </a:p>
          <a:p>
            <a:pPr fontAlgn="base"/>
            <a:r>
              <a:rPr lang="en-US" dirty="0"/>
              <a:t>A countdown of the following items must be displayed somewhere within the classroom: perfect attendance, days until state testing and/or any other standardized testing, and days until the last day of school.</a:t>
            </a:r>
          </a:p>
          <a:p>
            <a:endParaRPr lang="en-US" dirty="0"/>
          </a:p>
        </p:txBody>
      </p:sp>
    </p:spTree>
    <p:extLst>
      <p:ext uri="{BB962C8B-B14F-4D97-AF65-F5344CB8AC3E}">
        <p14:creationId xmlns:p14="http://schemas.microsoft.com/office/powerpoint/2010/main" val="194198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2525"/>
            <a:ext cx="10515600" cy="5705475"/>
          </a:xfrm>
        </p:spPr>
        <p:txBody>
          <a:bodyPr>
            <a:normAutofit/>
          </a:bodyPr>
          <a:lstStyle/>
          <a:p>
            <a:pPr fontAlgn="base"/>
            <a:r>
              <a:rPr lang="en-US" dirty="0"/>
              <a:t>The clock should be positioned where it is not in the constant view of students.</a:t>
            </a:r>
          </a:p>
          <a:p>
            <a:pPr fontAlgn="base"/>
            <a:r>
              <a:rPr lang="en-US" dirty="0"/>
              <a:t>Student of the Month must be displayed either inside or outside the classroom.</a:t>
            </a:r>
          </a:p>
          <a:p>
            <a:pPr fontAlgn="base"/>
            <a:r>
              <a:rPr lang="en-US" dirty="0"/>
              <a:t>Post a banner or some kind of display about the university you graduated from.</a:t>
            </a:r>
          </a:p>
          <a:p>
            <a:pPr fontAlgn="base"/>
            <a:r>
              <a:rPr lang="en-US" dirty="0"/>
              <a:t>Backpacks should not be left on floors.</a:t>
            </a:r>
          </a:p>
          <a:p>
            <a:pPr fontAlgn="base"/>
            <a:r>
              <a:rPr lang="en-US" dirty="0"/>
              <a:t>Keep bulletin boards neat, thoughtfully designed according to divisional requirements, and relevant to instructional stimuli.</a:t>
            </a:r>
          </a:p>
          <a:p>
            <a:pPr fontAlgn="base"/>
            <a:r>
              <a:rPr lang="en-US" dirty="0"/>
              <a:t>White board postings should  be in student friendly language and meet your divisional configuration requirements</a:t>
            </a:r>
          </a:p>
          <a:p>
            <a:endParaRPr lang="en-US" dirty="0"/>
          </a:p>
        </p:txBody>
      </p:sp>
    </p:spTree>
    <p:extLst>
      <p:ext uri="{BB962C8B-B14F-4D97-AF65-F5344CB8AC3E}">
        <p14:creationId xmlns:p14="http://schemas.microsoft.com/office/powerpoint/2010/main" val="1885749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a:t>
            </a:r>
          </a:p>
        </p:txBody>
      </p:sp>
      <p:sp>
        <p:nvSpPr>
          <p:cNvPr id="3" name="Content Placeholder 2"/>
          <p:cNvSpPr>
            <a:spLocks noGrp="1"/>
          </p:cNvSpPr>
          <p:nvPr>
            <p:ph idx="1"/>
          </p:nvPr>
        </p:nvSpPr>
        <p:spPr/>
        <p:txBody>
          <a:bodyPr/>
          <a:lstStyle/>
          <a:p>
            <a:r>
              <a:rPr lang="en-US" dirty="0"/>
              <a:t>We are now using a checklist to measure fidelity to the model.</a:t>
            </a:r>
          </a:p>
          <a:p>
            <a:r>
              <a:rPr lang="en-US" dirty="0"/>
              <a:t>Teachers received a reminder of our expectations at the beginning of the year.</a:t>
            </a:r>
          </a:p>
          <a:p>
            <a:r>
              <a:rPr lang="en-US" dirty="0"/>
              <a:t>Teachers and leaders are being held accountable for compliance and be supported where there is a need.</a:t>
            </a:r>
          </a:p>
          <a:p>
            <a:endParaRPr lang="en-US" dirty="0"/>
          </a:p>
        </p:txBody>
      </p:sp>
    </p:spTree>
    <p:extLst>
      <p:ext uri="{BB962C8B-B14F-4D97-AF65-F5344CB8AC3E}">
        <p14:creationId xmlns:p14="http://schemas.microsoft.com/office/powerpoint/2010/main" val="249979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t>
            </a:r>
          </a:p>
        </p:txBody>
      </p:sp>
      <p:sp>
        <p:nvSpPr>
          <p:cNvPr id="3" name="Content Placeholder 2"/>
          <p:cNvSpPr>
            <a:spLocks noGrp="1"/>
          </p:cNvSpPr>
          <p:nvPr>
            <p:ph idx="1"/>
          </p:nvPr>
        </p:nvSpPr>
        <p:spPr/>
        <p:txBody>
          <a:bodyPr/>
          <a:lstStyle/>
          <a:p>
            <a:r>
              <a:rPr lang="en-US" dirty="0"/>
              <a:t>Unification and fidelity to the model across the K-12 systems with modifications for grade bands.</a:t>
            </a:r>
          </a:p>
          <a:p>
            <a:r>
              <a:rPr lang="en-US" dirty="0"/>
              <a:t>Strengthening of replicable systems.</a:t>
            </a:r>
          </a:p>
          <a:p>
            <a:r>
              <a:rPr lang="en-US" dirty="0"/>
              <a:t>Neat and orderly learning environments.</a:t>
            </a:r>
          </a:p>
        </p:txBody>
      </p:sp>
    </p:spTree>
    <p:extLst>
      <p:ext uri="{BB962C8B-B14F-4D97-AF65-F5344CB8AC3E}">
        <p14:creationId xmlns:p14="http://schemas.microsoft.com/office/powerpoint/2010/main" val="209350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lstStyle/>
          <a:p>
            <a:r>
              <a:rPr lang="en-US" dirty="0"/>
              <a:t>How does the board see itself engaging in this process ? </a:t>
            </a:r>
          </a:p>
        </p:txBody>
      </p:sp>
    </p:spTree>
    <p:extLst>
      <p:ext uri="{BB962C8B-B14F-4D97-AF65-F5344CB8AC3E}">
        <p14:creationId xmlns:p14="http://schemas.microsoft.com/office/powerpoint/2010/main" val="1242535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487</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Discussion Regarding Structure and Order; The AIMS Model</vt:lpstr>
      <vt:lpstr>PowerPoint Presentation</vt:lpstr>
      <vt:lpstr>Learning Environment</vt:lpstr>
      <vt:lpstr>PowerPoint Presentation</vt:lpstr>
      <vt:lpstr>PowerPoint Presentation</vt:lpstr>
      <vt:lpstr>PowerPoint Presentation</vt:lpstr>
      <vt:lpstr>Accountability</vt:lpstr>
      <vt:lpstr>Goal</vt:lpstr>
      <vt:lpstr>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Regarding Structure and Order; The AIMS Model</dc:title>
  <dc:creator>Maya Woods-Cadiz</dc:creator>
  <cp:lastModifiedBy>AIMS Office</cp:lastModifiedBy>
  <cp:revision>4</cp:revision>
  <dcterms:created xsi:type="dcterms:W3CDTF">2018-01-16T22:05:43Z</dcterms:created>
  <dcterms:modified xsi:type="dcterms:W3CDTF">2018-01-16T23:00:22Z</dcterms:modified>
</cp:coreProperties>
</file>