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3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35" autoAdjust="0"/>
    <p:restoredTop sz="94660"/>
  </p:normalViewPr>
  <p:slideViewPr>
    <p:cSldViewPr>
      <p:cViewPr varScale="1">
        <p:scale>
          <a:sx n="98" d="100"/>
          <a:sy n="98" d="100"/>
        </p:scale>
        <p:origin x="1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2A8E-B46D-4EBD-9FD6-B488FA12B0CA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9B9C-D77B-434F-92B4-4ECBE9157C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36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2A8E-B46D-4EBD-9FD6-B488FA12B0CA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9B9C-D77B-434F-92B4-4ECBE9157C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63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2A8E-B46D-4EBD-9FD6-B488FA12B0CA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9B9C-D77B-434F-92B4-4ECBE9157C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52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2A8E-B46D-4EBD-9FD6-B488FA12B0CA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9B9C-D77B-434F-92B4-4ECBE9157C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02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2A8E-B46D-4EBD-9FD6-B488FA12B0CA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9B9C-D77B-434F-92B4-4ECBE9157C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9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2A8E-B46D-4EBD-9FD6-B488FA12B0CA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9B9C-D77B-434F-92B4-4ECBE9157C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5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2A8E-B46D-4EBD-9FD6-B488FA12B0CA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9B9C-D77B-434F-92B4-4ECBE9157C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2A8E-B46D-4EBD-9FD6-B488FA12B0CA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9B9C-D77B-434F-92B4-4ECBE9157C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05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2A8E-B46D-4EBD-9FD6-B488FA12B0CA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9B9C-D77B-434F-92B4-4ECBE9157C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8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2A8E-B46D-4EBD-9FD6-B488FA12B0CA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9B9C-D77B-434F-92B4-4ECBE9157C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65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2A8E-B46D-4EBD-9FD6-B488FA12B0CA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D9B9C-D77B-434F-92B4-4ECBE9157C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8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tx2">
                <a:lumMod val="60000"/>
                <a:lumOff val="40000"/>
              </a:schemeClr>
            </a:gs>
            <a:gs pos="53000">
              <a:schemeClr val="tx2">
                <a:lumMod val="40000"/>
                <a:lumOff val="60000"/>
              </a:schemeClr>
            </a:gs>
            <a:gs pos="27000">
              <a:schemeClr val="tx2">
                <a:lumMod val="20000"/>
                <a:lumOff val="80000"/>
              </a:schemeClr>
            </a:gs>
          </a:gsLst>
          <a:lin ang="6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62A8E-B46D-4EBD-9FD6-B488FA12B0CA}" type="datetimeFigureOut">
              <a:rPr lang="en-US" smtClean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D9B9C-D77B-434F-92B4-4ECBE9157C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43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667029"/>
            <a:ext cx="12192000" cy="18288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1"/>
          <p:cNvSpPr/>
          <p:nvPr/>
        </p:nvSpPr>
        <p:spPr>
          <a:xfrm>
            <a:off x="0" y="4788382"/>
            <a:ext cx="11658600" cy="850418"/>
          </a:xfrm>
          <a:custGeom>
            <a:avLst/>
            <a:gdLst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9144000 w 9144000"/>
              <a:gd name="connsiteY2" fmla="*/ 914400 h 914400"/>
              <a:gd name="connsiteX3" fmla="*/ 0 w 9144000"/>
              <a:gd name="connsiteY3" fmla="*/ 914400 h 914400"/>
              <a:gd name="connsiteX4" fmla="*/ 0 w 9144000"/>
              <a:gd name="connsiteY4" fmla="*/ 0 h 914400"/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9135762 w 9144000"/>
              <a:gd name="connsiteY2" fmla="*/ 440724 h 914400"/>
              <a:gd name="connsiteX3" fmla="*/ 9144000 w 9144000"/>
              <a:gd name="connsiteY3" fmla="*/ 914400 h 914400"/>
              <a:gd name="connsiteX4" fmla="*/ 0 w 9144000"/>
              <a:gd name="connsiteY4" fmla="*/ 914400 h 914400"/>
              <a:gd name="connsiteX5" fmla="*/ 0 w 9144000"/>
              <a:gd name="connsiteY5" fmla="*/ 0 h 914400"/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8452022 w 9144000"/>
              <a:gd name="connsiteY2" fmla="*/ 448962 h 914400"/>
              <a:gd name="connsiteX3" fmla="*/ 9144000 w 9144000"/>
              <a:gd name="connsiteY3" fmla="*/ 914400 h 914400"/>
              <a:gd name="connsiteX4" fmla="*/ 0 w 9144000"/>
              <a:gd name="connsiteY4" fmla="*/ 914400 h 914400"/>
              <a:gd name="connsiteX5" fmla="*/ 0 w 9144000"/>
              <a:gd name="connsiteY5" fmla="*/ 0 h 914400"/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8654497 w 9144000"/>
              <a:gd name="connsiteY2" fmla="*/ 439411 h 914400"/>
              <a:gd name="connsiteX3" fmla="*/ 9144000 w 9144000"/>
              <a:gd name="connsiteY3" fmla="*/ 914400 h 914400"/>
              <a:gd name="connsiteX4" fmla="*/ 0 w 9144000"/>
              <a:gd name="connsiteY4" fmla="*/ 914400 h 914400"/>
              <a:gd name="connsiteX5" fmla="*/ 0 w 9144000"/>
              <a:gd name="connsiteY5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914400">
                <a:moveTo>
                  <a:pt x="0" y="0"/>
                </a:moveTo>
                <a:lnTo>
                  <a:pt x="9144000" y="0"/>
                </a:lnTo>
                <a:lnTo>
                  <a:pt x="8654497" y="439411"/>
                </a:lnTo>
                <a:lnTo>
                  <a:pt x="9144000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5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1"/>
          <p:cNvSpPr>
            <a:spLocks/>
          </p:cNvSpPr>
          <p:nvPr/>
        </p:nvSpPr>
        <p:spPr>
          <a:xfrm>
            <a:off x="633080" y="1920481"/>
            <a:ext cx="1771632" cy="390944"/>
          </a:xfrm>
          <a:custGeom>
            <a:avLst/>
            <a:gdLst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9144000 w 9144000"/>
              <a:gd name="connsiteY2" fmla="*/ 914400 h 914400"/>
              <a:gd name="connsiteX3" fmla="*/ 0 w 9144000"/>
              <a:gd name="connsiteY3" fmla="*/ 914400 h 914400"/>
              <a:gd name="connsiteX4" fmla="*/ 0 w 9144000"/>
              <a:gd name="connsiteY4" fmla="*/ 0 h 914400"/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9135762 w 9144000"/>
              <a:gd name="connsiteY2" fmla="*/ 440724 h 914400"/>
              <a:gd name="connsiteX3" fmla="*/ 9144000 w 9144000"/>
              <a:gd name="connsiteY3" fmla="*/ 914400 h 914400"/>
              <a:gd name="connsiteX4" fmla="*/ 0 w 9144000"/>
              <a:gd name="connsiteY4" fmla="*/ 914400 h 914400"/>
              <a:gd name="connsiteX5" fmla="*/ 0 w 9144000"/>
              <a:gd name="connsiteY5" fmla="*/ 0 h 914400"/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8452022 w 9144000"/>
              <a:gd name="connsiteY2" fmla="*/ 448962 h 914400"/>
              <a:gd name="connsiteX3" fmla="*/ 9144000 w 9144000"/>
              <a:gd name="connsiteY3" fmla="*/ 914400 h 914400"/>
              <a:gd name="connsiteX4" fmla="*/ 0 w 9144000"/>
              <a:gd name="connsiteY4" fmla="*/ 914400 h 914400"/>
              <a:gd name="connsiteX5" fmla="*/ 0 w 9144000"/>
              <a:gd name="connsiteY5" fmla="*/ 0 h 914400"/>
              <a:gd name="connsiteX0" fmla="*/ 0 w 9979394"/>
              <a:gd name="connsiteY0" fmla="*/ 0 h 914400"/>
              <a:gd name="connsiteX1" fmla="*/ 9144000 w 9979394"/>
              <a:gd name="connsiteY1" fmla="*/ 0 h 914400"/>
              <a:gd name="connsiteX2" fmla="*/ 9979394 w 9979394"/>
              <a:gd name="connsiteY2" fmla="*/ 428069 h 914400"/>
              <a:gd name="connsiteX3" fmla="*/ 9144000 w 9979394"/>
              <a:gd name="connsiteY3" fmla="*/ 914400 h 914400"/>
              <a:gd name="connsiteX4" fmla="*/ 0 w 9979394"/>
              <a:gd name="connsiteY4" fmla="*/ 914400 h 914400"/>
              <a:gd name="connsiteX5" fmla="*/ 0 w 9979394"/>
              <a:gd name="connsiteY5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79394" h="914400">
                <a:moveTo>
                  <a:pt x="0" y="0"/>
                </a:moveTo>
                <a:lnTo>
                  <a:pt x="9144000" y="0"/>
                </a:lnTo>
                <a:lnTo>
                  <a:pt x="9979394" y="428069"/>
                </a:lnTo>
                <a:lnTo>
                  <a:pt x="9144000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81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</a:t>
            </a:r>
          </a:p>
        </p:txBody>
      </p:sp>
      <p:sp>
        <p:nvSpPr>
          <p:cNvPr id="59" name="Rectangle 1"/>
          <p:cNvSpPr>
            <a:spLocks/>
          </p:cNvSpPr>
          <p:nvPr/>
        </p:nvSpPr>
        <p:spPr>
          <a:xfrm>
            <a:off x="3691964" y="1920481"/>
            <a:ext cx="1771632" cy="390944"/>
          </a:xfrm>
          <a:custGeom>
            <a:avLst/>
            <a:gdLst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9144000 w 9144000"/>
              <a:gd name="connsiteY2" fmla="*/ 914400 h 914400"/>
              <a:gd name="connsiteX3" fmla="*/ 0 w 9144000"/>
              <a:gd name="connsiteY3" fmla="*/ 914400 h 914400"/>
              <a:gd name="connsiteX4" fmla="*/ 0 w 9144000"/>
              <a:gd name="connsiteY4" fmla="*/ 0 h 914400"/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9135762 w 9144000"/>
              <a:gd name="connsiteY2" fmla="*/ 440724 h 914400"/>
              <a:gd name="connsiteX3" fmla="*/ 9144000 w 9144000"/>
              <a:gd name="connsiteY3" fmla="*/ 914400 h 914400"/>
              <a:gd name="connsiteX4" fmla="*/ 0 w 9144000"/>
              <a:gd name="connsiteY4" fmla="*/ 914400 h 914400"/>
              <a:gd name="connsiteX5" fmla="*/ 0 w 9144000"/>
              <a:gd name="connsiteY5" fmla="*/ 0 h 914400"/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8452022 w 9144000"/>
              <a:gd name="connsiteY2" fmla="*/ 448962 h 914400"/>
              <a:gd name="connsiteX3" fmla="*/ 9144000 w 9144000"/>
              <a:gd name="connsiteY3" fmla="*/ 914400 h 914400"/>
              <a:gd name="connsiteX4" fmla="*/ 0 w 9144000"/>
              <a:gd name="connsiteY4" fmla="*/ 914400 h 914400"/>
              <a:gd name="connsiteX5" fmla="*/ 0 w 9144000"/>
              <a:gd name="connsiteY5" fmla="*/ 0 h 914400"/>
              <a:gd name="connsiteX0" fmla="*/ 0 w 9979394"/>
              <a:gd name="connsiteY0" fmla="*/ 0 h 914400"/>
              <a:gd name="connsiteX1" fmla="*/ 9144000 w 9979394"/>
              <a:gd name="connsiteY1" fmla="*/ 0 h 914400"/>
              <a:gd name="connsiteX2" fmla="*/ 9979394 w 9979394"/>
              <a:gd name="connsiteY2" fmla="*/ 428069 h 914400"/>
              <a:gd name="connsiteX3" fmla="*/ 9144000 w 9979394"/>
              <a:gd name="connsiteY3" fmla="*/ 914400 h 914400"/>
              <a:gd name="connsiteX4" fmla="*/ 0 w 9979394"/>
              <a:gd name="connsiteY4" fmla="*/ 914400 h 914400"/>
              <a:gd name="connsiteX5" fmla="*/ 0 w 9979394"/>
              <a:gd name="connsiteY5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79394" h="914400">
                <a:moveTo>
                  <a:pt x="0" y="0"/>
                </a:moveTo>
                <a:lnTo>
                  <a:pt x="9144000" y="0"/>
                </a:lnTo>
                <a:lnTo>
                  <a:pt x="9979394" y="428069"/>
                </a:lnTo>
                <a:lnTo>
                  <a:pt x="9144000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81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</a:t>
            </a:r>
          </a:p>
        </p:txBody>
      </p:sp>
      <p:sp>
        <p:nvSpPr>
          <p:cNvPr id="60" name="Rectangle 1"/>
          <p:cNvSpPr>
            <a:spLocks/>
          </p:cNvSpPr>
          <p:nvPr/>
        </p:nvSpPr>
        <p:spPr>
          <a:xfrm>
            <a:off x="6750848" y="1920481"/>
            <a:ext cx="1771632" cy="390944"/>
          </a:xfrm>
          <a:custGeom>
            <a:avLst/>
            <a:gdLst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9144000 w 9144000"/>
              <a:gd name="connsiteY2" fmla="*/ 914400 h 914400"/>
              <a:gd name="connsiteX3" fmla="*/ 0 w 9144000"/>
              <a:gd name="connsiteY3" fmla="*/ 914400 h 914400"/>
              <a:gd name="connsiteX4" fmla="*/ 0 w 9144000"/>
              <a:gd name="connsiteY4" fmla="*/ 0 h 914400"/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9135762 w 9144000"/>
              <a:gd name="connsiteY2" fmla="*/ 440724 h 914400"/>
              <a:gd name="connsiteX3" fmla="*/ 9144000 w 9144000"/>
              <a:gd name="connsiteY3" fmla="*/ 914400 h 914400"/>
              <a:gd name="connsiteX4" fmla="*/ 0 w 9144000"/>
              <a:gd name="connsiteY4" fmla="*/ 914400 h 914400"/>
              <a:gd name="connsiteX5" fmla="*/ 0 w 9144000"/>
              <a:gd name="connsiteY5" fmla="*/ 0 h 914400"/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8452022 w 9144000"/>
              <a:gd name="connsiteY2" fmla="*/ 448962 h 914400"/>
              <a:gd name="connsiteX3" fmla="*/ 9144000 w 9144000"/>
              <a:gd name="connsiteY3" fmla="*/ 914400 h 914400"/>
              <a:gd name="connsiteX4" fmla="*/ 0 w 9144000"/>
              <a:gd name="connsiteY4" fmla="*/ 914400 h 914400"/>
              <a:gd name="connsiteX5" fmla="*/ 0 w 9144000"/>
              <a:gd name="connsiteY5" fmla="*/ 0 h 914400"/>
              <a:gd name="connsiteX0" fmla="*/ 0 w 9979394"/>
              <a:gd name="connsiteY0" fmla="*/ 0 h 914400"/>
              <a:gd name="connsiteX1" fmla="*/ 9144000 w 9979394"/>
              <a:gd name="connsiteY1" fmla="*/ 0 h 914400"/>
              <a:gd name="connsiteX2" fmla="*/ 9979394 w 9979394"/>
              <a:gd name="connsiteY2" fmla="*/ 428069 h 914400"/>
              <a:gd name="connsiteX3" fmla="*/ 9144000 w 9979394"/>
              <a:gd name="connsiteY3" fmla="*/ 914400 h 914400"/>
              <a:gd name="connsiteX4" fmla="*/ 0 w 9979394"/>
              <a:gd name="connsiteY4" fmla="*/ 914400 h 914400"/>
              <a:gd name="connsiteX5" fmla="*/ 0 w 9979394"/>
              <a:gd name="connsiteY5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79394" h="914400">
                <a:moveTo>
                  <a:pt x="0" y="0"/>
                </a:moveTo>
                <a:lnTo>
                  <a:pt x="9144000" y="0"/>
                </a:lnTo>
                <a:lnTo>
                  <a:pt x="9979394" y="428069"/>
                </a:lnTo>
                <a:lnTo>
                  <a:pt x="9144000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81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</a:t>
            </a:r>
          </a:p>
        </p:txBody>
      </p:sp>
      <p:sp>
        <p:nvSpPr>
          <p:cNvPr id="61" name="Rectangle 1"/>
          <p:cNvSpPr>
            <a:spLocks/>
          </p:cNvSpPr>
          <p:nvPr/>
        </p:nvSpPr>
        <p:spPr>
          <a:xfrm>
            <a:off x="9809732" y="1920481"/>
            <a:ext cx="1771632" cy="390944"/>
          </a:xfrm>
          <a:custGeom>
            <a:avLst/>
            <a:gdLst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9144000 w 9144000"/>
              <a:gd name="connsiteY2" fmla="*/ 914400 h 914400"/>
              <a:gd name="connsiteX3" fmla="*/ 0 w 9144000"/>
              <a:gd name="connsiteY3" fmla="*/ 914400 h 914400"/>
              <a:gd name="connsiteX4" fmla="*/ 0 w 9144000"/>
              <a:gd name="connsiteY4" fmla="*/ 0 h 914400"/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9135762 w 9144000"/>
              <a:gd name="connsiteY2" fmla="*/ 440724 h 914400"/>
              <a:gd name="connsiteX3" fmla="*/ 9144000 w 9144000"/>
              <a:gd name="connsiteY3" fmla="*/ 914400 h 914400"/>
              <a:gd name="connsiteX4" fmla="*/ 0 w 9144000"/>
              <a:gd name="connsiteY4" fmla="*/ 914400 h 914400"/>
              <a:gd name="connsiteX5" fmla="*/ 0 w 9144000"/>
              <a:gd name="connsiteY5" fmla="*/ 0 h 914400"/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8452022 w 9144000"/>
              <a:gd name="connsiteY2" fmla="*/ 448962 h 914400"/>
              <a:gd name="connsiteX3" fmla="*/ 9144000 w 9144000"/>
              <a:gd name="connsiteY3" fmla="*/ 914400 h 914400"/>
              <a:gd name="connsiteX4" fmla="*/ 0 w 9144000"/>
              <a:gd name="connsiteY4" fmla="*/ 914400 h 914400"/>
              <a:gd name="connsiteX5" fmla="*/ 0 w 9144000"/>
              <a:gd name="connsiteY5" fmla="*/ 0 h 914400"/>
              <a:gd name="connsiteX0" fmla="*/ 0 w 9979394"/>
              <a:gd name="connsiteY0" fmla="*/ 0 h 914400"/>
              <a:gd name="connsiteX1" fmla="*/ 9144000 w 9979394"/>
              <a:gd name="connsiteY1" fmla="*/ 0 h 914400"/>
              <a:gd name="connsiteX2" fmla="*/ 9979394 w 9979394"/>
              <a:gd name="connsiteY2" fmla="*/ 428069 h 914400"/>
              <a:gd name="connsiteX3" fmla="*/ 9144000 w 9979394"/>
              <a:gd name="connsiteY3" fmla="*/ 914400 h 914400"/>
              <a:gd name="connsiteX4" fmla="*/ 0 w 9979394"/>
              <a:gd name="connsiteY4" fmla="*/ 914400 h 914400"/>
              <a:gd name="connsiteX5" fmla="*/ 0 w 9979394"/>
              <a:gd name="connsiteY5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79394" h="914400">
                <a:moveTo>
                  <a:pt x="0" y="0"/>
                </a:moveTo>
                <a:lnTo>
                  <a:pt x="9144000" y="0"/>
                </a:lnTo>
                <a:lnTo>
                  <a:pt x="9979394" y="428069"/>
                </a:lnTo>
                <a:lnTo>
                  <a:pt x="9144000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81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8474" y="4134122"/>
            <a:ext cx="4701223" cy="646331"/>
          </a:xfrm>
          <a:prstGeom prst="rect">
            <a:avLst/>
          </a:prstGeom>
          <a:noFill/>
          <a:effectLst>
            <a:outerShdw blurRad="50800" dist="38100" dir="8100000" algn="ctr" rotWithShape="0">
              <a:schemeClr val="tx1">
                <a:alpha val="73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Charter School Finance: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8475" y="4982759"/>
            <a:ext cx="5567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Budget Development Process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Superintendent Woods-Cadiz, AIMS</a:t>
            </a:r>
          </a:p>
          <a:p>
            <a:r>
              <a:rPr lang="en-US" sz="2400" dirty="0">
                <a:solidFill>
                  <a:schemeClr val="bg1"/>
                </a:solidFill>
              </a:rPr>
              <a:t>January 16, 2017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2133600" y="512374"/>
            <a:ext cx="1944604" cy="2705228"/>
            <a:chOff x="-1906278" y="1814084"/>
            <a:chExt cx="1982478" cy="2757916"/>
          </a:xfrm>
          <a:effectLst>
            <a:outerShdw blurRad="50800" dist="38100" dir="8100000" algn="ctr" rotWithShape="0">
              <a:schemeClr val="tx1">
                <a:alpha val="40000"/>
              </a:schemeClr>
            </a:outerShdw>
          </a:effectLst>
        </p:grpSpPr>
        <p:sp>
          <p:nvSpPr>
            <p:cNvPr id="64" name="Freeform 651"/>
            <p:cNvSpPr>
              <a:spLocks/>
            </p:cNvSpPr>
            <p:nvPr/>
          </p:nvSpPr>
          <p:spPr bwMode="auto">
            <a:xfrm>
              <a:off x="-1765214" y="2042310"/>
              <a:ext cx="1841414" cy="2529690"/>
            </a:xfrm>
            <a:custGeom>
              <a:avLst/>
              <a:gdLst>
                <a:gd name="T0" fmla="*/ 752 w 752"/>
                <a:gd name="T1" fmla="*/ 976 h 1031"/>
                <a:gd name="T2" fmla="*/ 697 w 752"/>
                <a:gd name="T3" fmla="*/ 1031 h 1031"/>
                <a:gd name="T4" fmla="*/ 56 w 752"/>
                <a:gd name="T5" fmla="*/ 1031 h 1031"/>
                <a:gd name="T6" fmla="*/ 0 w 752"/>
                <a:gd name="T7" fmla="*/ 976 h 1031"/>
                <a:gd name="T8" fmla="*/ 0 w 752"/>
                <a:gd name="T9" fmla="*/ 54 h 1031"/>
                <a:gd name="T10" fmla="*/ 56 w 752"/>
                <a:gd name="T11" fmla="*/ 0 h 1031"/>
                <a:gd name="T12" fmla="*/ 697 w 752"/>
                <a:gd name="T13" fmla="*/ 0 h 1031"/>
                <a:gd name="T14" fmla="*/ 752 w 752"/>
                <a:gd name="T15" fmla="*/ 54 h 1031"/>
                <a:gd name="T16" fmla="*/ 752 w 752"/>
                <a:gd name="T17" fmla="*/ 976 h 1031"/>
                <a:gd name="T18" fmla="*/ 752 w 752"/>
                <a:gd name="T19" fmla="*/ 976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2" h="1031">
                  <a:moveTo>
                    <a:pt x="752" y="976"/>
                  </a:moveTo>
                  <a:cubicBezTo>
                    <a:pt x="752" y="1009"/>
                    <a:pt x="730" y="1031"/>
                    <a:pt x="697" y="1031"/>
                  </a:cubicBezTo>
                  <a:cubicBezTo>
                    <a:pt x="56" y="1031"/>
                    <a:pt x="56" y="1031"/>
                    <a:pt x="56" y="1031"/>
                  </a:cubicBezTo>
                  <a:cubicBezTo>
                    <a:pt x="22" y="1031"/>
                    <a:pt x="0" y="1009"/>
                    <a:pt x="0" y="976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1"/>
                    <a:pt x="22" y="0"/>
                    <a:pt x="56" y="0"/>
                  </a:cubicBezTo>
                  <a:cubicBezTo>
                    <a:pt x="697" y="0"/>
                    <a:pt x="697" y="0"/>
                    <a:pt x="697" y="0"/>
                  </a:cubicBezTo>
                  <a:cubicBezTo>
                    <a:pt x="730" y="0"/>
                    <a:pt x="752" y="21"/>
                    <a:pt x="752" y="54"/>
                  </a:cubicBezTo>
                  <a:cubicBezTo>
                    <a:pt x="752" y="976"/>
                    <a:pt x="752" y="976"/>
                    <a:pt x="752" y="976"/>
                  </a:cubicBezTo>
                  <a:cubicBezTo>
                    <a:pt x="752" y="976"/>
                    <a:pt x="752" y="976"/>
                    <a:pt x="752" y="976"/>
                  </a:cubicBezTo>
                  <a:close/>
                </a:path>
              </a:pathLst>
            </a:custGeom>
            <a:solidFill>
              <a:srgbClr val="FFFFFF"/>
            </a:solidFill>
            <a:ln w="635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Freeform 652"/>
            <p:cNvSpPr>
              <a:spLocks/>
            </p:cNvSpPr>
            <p:nvPr/>
          </p:nvSpPr>
          <p:spPr bwMode="auto">
            <a:xfrm>
              <a:off x="-1906278" y="1889757"/>
              <a:ext cx="1845016" cy="2529690"/>
            </a:xfrm>
            <a:custGeom>
              <a:avLst/>
              <a:gdLst>
                <a:gd name="T0" fmla="*/ 752 w 752"/>
                <a:gd name="T1" fmla="*/ 976 h 1031"/>
                <a:gd name="T2" fmla="*/ 696 w 752"/>
                <a:gd name="T3" fmla="*/ 1031 h 1031"/>
                <a:gd name="T4" fmla="*/ 55 w 752"/>
                <a:gd name="T5" fmla="*/ 1031 h 1031"/>
                <a:gd name="T6" fmla="*/ 0 w 752"/>
                <a:gd name="T7" fmla="*/ 976 h 1031"/>
                <a:gd name="T8" fmla="*/ 0 w 752"/>
                <a:gd name="T9" fmla="*/ 55 h 1031"/>
                <a:gd name="T10" fmla="*/ 55 w 752"/>
                <a:gd name="T11" fmla="*/ 0 h 1031"/>
                <a:gd name="T12" fmla="*/ 696 w 752"/>
                <a:gd name="T13" fmla="*/ 0 h 1031"/>
                <a:gd name="T14" fmla="*/ 752 w 752"/>
                <a:gd name="T15" fmla="*/ 55 h 1031"/>
                <a:gd name="T16" fmla="*/ 752 w 752"/>
                <a:gd name="T17" fmla="*/ 976 h 1031"/>
                <a:gd name="T18" fmla="*/ 752 w 752"/>
                <a:gd name="T19" fmla="*/ 976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2" h="1031">
                  <a:moveTo>
                    <a:pt x="752" y="976"/>
                  </a:moveTo>
                  <a:cubicBezTo>
                    <a:pt x="752" y="1009"/>
                    <a:pt x="730" y="1031"/>
                    <a:pt x="696" y="1031"/>
                  </a:cubicBezTo>
                  <a:cubicBezTo>
                    <a:pt x="55" y="1031"/>
                    <a:pt x="55" y="1031"/>
                    <a:pt x="55" y="1031"/>
                  </a:cubicBezTo>
                  <a:cubicBezTo>
                    <a:pt x="22" y="1031"/>
                    <a:pt x="0" y="1009"/>
                    <a:pt x="0" y="976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22"/>
                    <a:pt x="22" y="0"/>
                    <a:pt x="55" y="0"/>
                  </a:cubicBezTo>
                  <a:cubicBezTo>
                    <a:pt x="696" y="0"/>
                    <a:pt x="696" y="0"/>
                    <a:pt x="696" y="0"/>
                  </a:cubicBezTo>
                  <a:cubicBezTo>
                    <a:pt x="730" y="0"/>
                    <a:pt x="752" y="22"/>
                    <a:pt x="752" y="55"/>
                  </a:cubicBezTo>
                  <a:cubicBezTo>
                    <a:pt x="752" y="976"/>
                    <a:pt x="752" y="976"/>
                    <a:pt x="752" y="976"/>
                  </a:cubicBezTo>
                  <a:cubicBezTo>
                    <a:pt x="752" y="976"/>
                    <a:pt x="752" y="976"/>
                    <a:pt x="752" y="976"/>
                  </a:cubicBezTo>
                  <a:close/>
                </a:path>
              </a:pathLst>
            </a:custGeom>
            <a:solidFill>
              <a:srgbClr val="FFFFFF"/>
            </a:solidFill>
            <a:ln w="635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Line 653"/>
            <p:cNvSpPr>
              <a:spLocks noChangeShapeType="1"/>
            </p:cNvSpPr>
            <p:nvPr/>
          </p:nvSpPr>
          <p:spPr bwMode="auto">
            <a:xfrm>
              <a:off x="-1632410" y="2484344"/>
              <a:ext cx="1297277" cy="0"/>
            </a:xfrm>
            <a:prstGeom prst="line">
              <a:avLst/>
            </a:prstGeom>
            <a:noFill/>
            <a:ln w="635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7" name="Line 654"/>
            <p:cNvSpPr>
              <a:spLocks noChangeShapeType="1"/>
            </p:cNvSpPr>
            <p:nvPr/>
          </p:nvSpPr>
          <p:spPr bwMode="auto">
            <a:xfrm>
              <a:off x="-1632410" y="2754609"/>
              <a:ext cx="1297277" cy="0"/>
            </a:xfrm>
            <a:prstGeom prst="line">
              <a:avLst/>
            </a:prstGeom>
            <a:noFill/>
            <a:ln w="635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Line 655"/>
            <p:cNvSpPr>
              <a:spLocks noChangeShapeType="1"/>
            </p:cNvSpPr>
            <p:nvPr/>
          </p:nvSpPr>
          <p:spPr bwMode="auto">
            <a:xfrm>
              <a:off x="-1632410" y="3550994"/>
              <a:ext cx="1297277" cy="0"/>
            </a:xfrm>
            <a:prstGeom prst="line">
              <a:avLst/>
            </a:prstGeom>
            <a:noFill/>
            <a:ln w="635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Line 656"/>
            <p:cNvSpPr>
              <a:spLocks noChangeShapeType="1"/>
            </p:cNvSpPr>
            <p:nvPr/>
          </p:nvSpPr>
          <p:spPr bwMode="auto">
            <a:xfrm>
              <a:off x="-1632410" y="3280726"/>
              <a:ext cx="1297277" cy="0"/>
            </a:xfrm>
            <a:prstGeom prst="line">
              <a:avLst/>
            </a:prstGeom>
            <a:noFill/>
            <a:ln w="635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Line 657"/>
            <p:cNvSpPr>
              <a:spLocks noChangeShapeType="1"/>
            </p:cNvSpPr>
            <p:nvPr/>
          </p:nvSpPr>
          <p:spPr bwMode="auto">
            <a:xfrm>
              <a:off x="-1632410" y="3828466"/>
              <a:ext cx="1297277" cy="0"/>
            </a:xfrm>
            <a:prstGeom prst="line">
              <a:avLst/>
            </a:prstGeom>
            <a:noFill/>
            <a:ln w="635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Line 658"/>
            <p:cNvSpPr>
              <a:spLocks noChangeShapeType="1"/>
            </p:cNvSpPr>
            <p:nvPr/>
          </p:nvSpPr>
          <p:spPr bwMode="auto">
            <a:xfrm>
              <a:off x="-1632410" y="3006857"/>
              <a:ext cx="1297277" cy="21621"/>
            </a:xfrm>
            <a:prstGeom prst="line">
              <a:avLst/>
            </a:prstGeom>
            <a:noFill/>
            <a:ln w="635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" name="Freeform 659"/>
            <p:cNvSpPr>
              <a:spLocks/>
            </p:cNvSpPr>
            <p:nvPr/>
          </p:nvSpPr>
          <p:spPr bwMode="auto">
            <a:xfrm>
              <a:off x="-1654029" y="4008643"/>
              <a:ext cx="475669" cy="136934"/>
            </a:xfrm>
            <a:custGeom>
              <a:avLst/>
              <a:gdLst>
                <a:gd name="T0" fmla="*/ 0 w 195"/>
                <a:gd name="T1" fmla="*/ 56 h 56"/>
                <a:gd name="T2" fmla="*/ 65 w 195"/>
                <a:gd name="T3" fmla="*/ 0 h 56"/>
                <a:gd name="T4" fmla="*/ 65 w 195"/>
                <a:gd name="T5" fmla="*/ 45 h 56"/>
                <a:gd name="T6" fmla="*/ 108 w 195"/>
                <a:gd name="T7" fmla="*/ 22 h 56"/>
                <a:gd name="T8" fmla="*/ 130 w 195"/>
                <a:gd name="T9" fmla="*/ 22 h 56"/>
                <a:gd name="T10" fmla="*/ 173 w 195"/>
                <a:gd name="T11" fmla="*/ 33 h 56"/>
                <a:gd name="T12" fmla="*/ 195 w 195"/>
                <a:gd name="T13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56">
                  <a:moveTo>
                    <a:pt x="0" y="56"/>
                  </a:moveTo>
                  <a:cubicBezTo>
                    <a:pt x="11" y="56"/>
                    <a:pt x="54" y="22"/>
                    <a:pt x="65" y="0"/>
                  </a:cubicBezTo>
                  <a:cubicBezTo>
                    <a:pt x="65" y="11"/>
                    <a:pt x="65" y="33"/>
                    <a:pt x="65" y="45"/>
                  </a:cubicBezTo>
                  <a:cubicBezTo>
                    <a:pt x="76" y="56"/>
                    <a:pt x="97" y="22"/>
                    <a:pt x="108" y="22"/>
                  </a:cubicBezTo>
                  <a:cubicBezTo>
                    <a:pt x="97" y="45"/>
                    <a:pt x="119" y="33"/>
                    <a:pt x="130" y="22"/>
                  </a:cubicBezTo>
                  <a:cubicBezTo>
                    <a:pt x="141" y="33"/>
                    <a:pt x="162" y="56"/>
                    <a:pt x="173" y="33"/>
                  </a:cubicBezTo>
                  <a:cubicBezTo>
                    <a:pt x="173" y="33"/>
                    <a:pt x="184" y="33"/>
                    <a:pt x="195" y="33"/>
                  </a:cubicBezTo>
                </a:path>
              </a:pathLst>
            </a:custGeom>
            <a:noFill/>
            <a:ln w="25400" cap="rnd">
              <a:solidFill>
                <a:schemeClr val="tx2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Freeform 660"/>
            <p:cNvSpPr>
              <a:spLocks/>
            </p:cNvSpPr>
            <p:nvPr/>
          </p:nvSpPr>
          <p:spPr bwMode="auto">
            <a:xfrm>
              <a:off x="-1654029" y="1814084"/>
              <a:ext cx="187384" cy="508101"/>
            </a:xfrm>
            <a:custGeom>
              <a:avLst/>
              <a:gdLst>
                <a:gd name="T0" fmla="*/ 57 w 77"/>
                <a:gd name="T1" fmla="*/ 19 h 207"/>
                <a:gd name="T2" fmla="*/ 29 w 77"/>
                <a:gd name="T3" fmla="*/ 0 h 207"/>
                <a:gd name="T4" fmla="*/ 0 w 77"/>
                <a:gd name="T5" fmla="*/ 32 h 207"/>
                <a:gd name="T6" fmla="*/ 0 w 77"/>
                <a:gd name="T7" fmla="*/ 160 h 207"/>
                <a:gd name="T8" fmla="*/ 41 w 77"/>
                <a:gd name="T9" fmla="*/ 207 h 207"/>
                <a:gd name="T10" fmla="*/ 77 w 77"/>
                <a:gd name="T11" fmla="*/ 157 h 207"/>
                <a:gd name="T12" fmla="*/ 77 w 77"/>
                <a:gd name="T13" fmla="*/ 23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207">
                  <a:moveTo>
                    <a:pt x="57" y="19"/>
                  </a:moveTo>
                  <a:cubicBezTo>
                    <a:pt x="52" y="5"/>
                    <a:pt x="38" y="0"/>
                    <a:pt x="29" y="0"/>
                  </a:cubicBezTo>
                  <a:cubicBezTo>
                    <a:pt x="18" y="0"/>
                    <a:pt x="0" y="7"/>
                    <a:pt x="0" y="32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96"/>
                    <a:pt x="25" y="207"/>
                    <a:pt x="41" y="207"/>
                  </a:cubicBezTo>
                  <a:cubicBezTo>
                    <a:pt x="54" y="207"/>
                    <a:pt x="77" y="194"/>
                    <a:pt x="77" y="157"/>
                  </a:cubicBezTo>
                  <a:cubicBezTo>
                    <a:pt x="77" y="23"/>
                    <a:pt x="77" y="23"/>
                    <a:pt x="77" y="23"/>
                  </a:cubicBezTo>
                </a:path>
              </a:pathLst>
            </a:custGeom>
            <a:noFill/>
            <a:ln w="254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903530" y="662751"/>
            <a:ext cx="2404477" cy="2404477"/>
            <a:chOff x="802784" y="795923"/>
            <a:chExt cx="2404477" cy="2404477"/>
          </a:xfrm>
        </p:grpSpPr>
        <p:sp>
          <p:nvSpPr>
            <p:cNvPr id="75" name="Oval 451"/>
            <p:cNvSpPr>
              <a:spLocks noChangeArrowheads="1"/>
            </p:cNvSpPr>
            <p:nvPr/>
          </p:nvSpPr>
          <p:spPr bwMode="auto">
            <a:xfrm rot="4676800">
              <a:off x="802784" y="795923"/>
              <a:ext cx="2404477" cy="2404477"/>
            </a:xfrm>
            <a:prstGeom prst="ellipse">
              <a:avLst/>
            </a:prstGeom>
            <a:solidFill>
              <a:schemeClr val="bg1"/>
            </a:solidFill>
            <a:ln w="63500" cap="flat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ffectLst>
              <a:outerShdw blurRad="50800" dist="38100" dir="8100000" algn="tr" rotWithShape="0">
                <a:schemeClr val="tx1">
                  <a:alpha val="4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Oval 433"/>
            <p:cNvSpPr>
              <a:spLocks noChangeArrowheads="1"/>
            </p:cNvSpPr>
            <p:nvPr/>
          </p:nvSpPr>
          <p:spPr bwMode="auto">
            <a:xfrm>
              <a:off x="1054261" y="1051716"/>
              <a:ext cx="1885576" cy="1885576"/>
            </a:xfrm>
            <a:prstGeom prst="ellipse">
              <a:avLst/>
            </a:prstGeom>
            <a:solidFill>
              <a:schemeClr val="bg1"/>
            </a:solidFill>
            <a:ln w="63500" cap="flat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Line 434"/>
            <p:cNvSpPr>
              <a:spLocks noChangeShapeType="1"/>
            </p:cNvSpPr>
            <p:nvPr/>
          </p:nvSpPr>
          <p:spPr bwMode="auto">
            <a:xfrm>
              <a:off x="1997051" y="1175962"/>
              <a:ext cx="0" cy="182713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Line 435"/>
            <p:cNvSpPr>
              <a:spLocks noChangeShapeType="1"/>
            </p:cNvSpPr>
            <p:nvPr/>
          </p:nvSpPr>
          <p:spPr bwMode="auto">
            <a:xfrm>
              <a:off x="1997051" y="2637648"/>
              <a:ext cx="0" cy="175402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Line 436"/>
            <p:cNvSpPr>
              <a:spLocks noChangeShapeType="1"/>
            </p:cNvSpPr>
            <p:nvPr/>
          </p:nvSpPr>
          <p:spPr bwMode="auto">
            <a:xfrm flipV="1">
              <a:off x="1997051" y="2637648"/>
              <a:ext cx="0" cy="175402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Line 437"/>
            <p:cNvSpPr>
              <a:spLocks noChangeShapeType="1"/>
            </p:cNvSpPr>
            <p:nvPr/>
          </p:nvSpPr>
          <p:spPr bwMode="auto">
            <a:xfrm flipV="1">
              <a:off x="1997051" y="1175962"/>
              <a:ext cx="0" cy="182713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Line 438"/>
            <p:cNvSpPr>
              <a:spLocks noChangeShapeType="1"/>
            </p:cNvSpPr>
            <p:nvPr/>
          </p:nvSpPr>
          <p:spPr bwMode="auto">
            <a:xfrm flipH="1" flipV="1">
              <a:off x="2311311" y="2549947"/>
              <a:ext cx="95012" cy="153479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Line 439"/>
            <p:cNvSpPr>
              <a:spLocks noChangeShapeType="1"/>
            </p:cNvSpPr>
            <p:nvPr/>
          </p:nvSpPr>
          <p:spPr bwMode="auto">
            <a:xfrm flipH="1" flipV="1">
              <a:off x="1587779" y="1285586"/>
              <a:ext cx="87701" cy="153479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Line 440"/>
            <p:cNvSpPr>
              <a:spLocks noChangeShapeType="1"/>
            </p:cNvSpPr>
            <p:nvPr/>
          </p:nvSpPr>
          <p:spPr bwMode="auto">
            <a:xfrm flipH="1" flipV="1">
              <a:off x="2545181" y="2316077"/>
              <a:ext cx="160786" cy="87701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Line 441"/>
            <p:cNvSpPr>
              <a:spLocks noChangeShapeType="1"/>
            </p:cNvSpPr>
            <p:nvPr/>
          </p:nvSpPr>
          <p:spPr bwMode="auto">
            <a:xfrm flipH="1" flipV="1">
              <a:off x="1288130" y="1585234"/>
              <a:ext cx="160786" cy="87701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Line 442"/>
            <p:cNvSpPr>
              <a:spLocks noChangeShapeType="1"/>
            </p:cNvSpPr>
            <p:nvPr/>
          </p:nvSpPr>
          <p:spPr bwMode="auto">
            <a:xfrm flipH="1">
              <a:off x="2640193" y="1994506"/>
              <a:ext cx="168096" cy="0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Line 443"/>
            <p:cNvSpPr>
              <a:spLocks noChangeShapeType="1"/>
            </p:cNvSpPr>
            <p:nvPr/>
          </p:nvSpPr>
          <p:spPr bwMode="auto">
            <a:xfrm flipH="1">
              <a:off x="1178506" y="1994506"/>
              <a:ext cx="182713" cy="0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Line 444"/>
            <p:cNvSpPr>
              <a:spLocks noChangeShapeType="1"/>
            </p:cNvSpPr>
            <p:nvPr/>
          </p:nvSpPr>
          <p:spPr bwMode="auto">
            <a:xfrm flipH="1">
              <a:off x="2545181" y="1585234"/>
              <a:ext cx="160786" cy="87701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Line 445"/>
            <p:cNvSpPr>
              <a:spLocks noChangeShapeType="1"/>
            </p:cNvSpPr>
            <p:nvPr/>
          </p:nvSpPr>
          <p:spPr bwMode="auto">
            <a:xfrm flipH="1">
              <a:off x="1288130" y="2316077"/>
              <a:ext cx="160786" cy="87701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Line 446"/>
            <p:cNvSpPr>
              <a:spLocks noChangeShapeType="1"/>
            </p:cNvSpPr>
            <p:nvPr/>
          </p:nvSpPr>
          <p:spPr bwMode="auto">
            <a:xfrm flipH="1">
              <a:off x="2311311" y="1285586"/>
              <a:ext cx="95012" cy="153479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Line 447"/>
            <p:cNvSpPr>
              <a:spLocks noChangeShapeType="1"/>
            </p:cNvSpPr>
            <p:nvPr/>
          </p:nvSpPr>
          <p:spPr bwMode="auto">
            <a:xfrm flipH="1">
              <a:off x="1587779" y="2549947"/>
              <a:ext cx="87701" cy="153479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Line 448"/>
            <p:cNvSpPr>
              <a:spLocks noChangeShapeType="1"/>
            </p:cNvSpPr>
            <p:nvPr/>
          </p:nvSpPr>
          <p:spPr bwMode="auto">
            <a:xfrm>
              <a:off x="1997051" y="1475605"/>
              <a:ext cx="0" cy="467740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aseline="-25000" dirty="0"/>
            </a:p>
          </p:txBody>
        </p:sp>
        <p:sp>
          <p:nvSpPr>
            <p:cNvPr id="92" name="Line 449"/>
            <p:cNvSpPr>
              <a:spLocks noChangeShapeType="1"/>
            </p:cNvSpPr>
            <p:nvPr/>
          </p:nvSpPr>
          <p:spPr bwMode="auto">
            <a:xfrm>
              <a:off x="2026285" y="1987195"/>
              <a:ext cx="423889" cy="0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450"/>
            <p:cNvSpPr>
              <a:spLocks noChangeArrowheads="1"/>
            </p:cNvSpPr>
            <p:nvPr/>
          </p:nvSpPr>
          <p:spPr bwMode="auto">
            <a:xfrm>
              <a:off x="1931273" y="1928728"/>
              <a:ext cx="131552" cy="131552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8077200" y="537076"/>
            <a:ext cx="2057400" cy="2655827"/>
            <a:chOff x="6781800" y="2057400"/>
            <a:chExt cx="2057400" cy="2655827"/>
          </a:xfrm>
          <a:effectLst>
            <a:outerShdw blurRad="50800" dist="38100" dir="8100000" algn="ctr" rotWithShape="0">
              <a:schemeClr val="tx2">
                <a:lumMod val="50000"/>
                <a:alpha val="40000"/>
              </a:schemeClr>
            </a:outerShdw>
          </a:effectLst>
        </p:grpSpPr>
        <p:sp>
          <p:nvSpPr>
            <p:cNvPr id="106" name="Freeform 554"/>
            <p:cNvSpPr>
              <a:spLocks/>
            </p:cNvSpPr>
            <p:nvPr/>
          </p:nvSpPr>
          <p:spPr bwMode="auto">
            <a:xfrm>
              <a:off x="6781800" y="3006968"/>
              <a:ext cx="2057400" cy="1706259"/>
            </a:xfrm>
            <a:custGeom>
              <a:avLst/>
              <a:gdLst>
                <a:gd name="T0" fmla="*/ 612 w 612"/>
                <a:gd name="T1" fmla="*/ 224 h 507"/>
                <a:gd name="T2" fmla="*/ 552 w 612"/>
                <a:gd name="T3" fmla="*/ 110 h 507"/>
                <a:gd name="T4" fmla="*/ 408 w 612"/>
                <a:gd name="T5" fmla="*/ 0 h 507"/>
                <a:gd name="T6" fmla="*/ 205 w 612"/>
                <a:gd name="T7" fmla="*/ 0 h 507"/>
                <a:gd name="T8" fmla="*/ 60 w 612"/>
                <a:gd name="T9" fmla="*/ 110 h 507"/>
                <a:gd name="T10" fmla="*/ 0 w 612"/>
                <a:gd name="T11" fmla="*/ 224 h 507"/>
                <a:gd name="T12" fmla="*/ 70 w 612"/>
                <a:gd name="T13" fmla="*/ 347 h 507"/>
                <a:gd name="T14" fmla="*/ 60 w 612"/>
                <a:gd name="T15" fmla="*/ 391 h 507"/>
                <a:gd name="T16" fmla="*/ 205 w 612"/>
                <a:gd name="T17" fmla="*/ 507 h 507"/>
                <a:gd name="T18" fmla="*/ 306 w 612"/>
                <a:gd name="T19" fmla="*/ 474 h 507"/>
                <a:gd name="T20" fmla="*/ 408 w 612"/>
                <a:gd name="T21" fmla="*/ 507 h 507"/>
                <a:gd name="T22" fmla="*/ 553 w 612"/>
                <a:gd name="T23" fmla="*/ 391 h 507"/>
                <a:gd name="T24" fmla="*/ 542 w 612"/>
                <a:gd name="T25" fmla="*/ 347 h 507"/>
                <a:gd name="T26" fmla="*/ 612 w 612"/>
                <a:gd name="T27" fmla="*/ 224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2" h="507">
                  <a:moveTo>
                    <a:pt x="612" y="224"/>
                  </a:moveTo>
                  <a:cubicBezTo>
                    <a:pt x="612" y="181"/>
                    <a:pt x="590" y="142"/>
                    <a:pt x="552" y="110"/>
                  </a:cubicBezTo>
                  <a:cubicBezTo>
                    <a:pt x="548" y="49"/>
                    <a:pt x="485" y="0"/>
                    <a:pt x="408" y="0"/>
                  </a:cubicBezTo>
                  <a:cubicBezTo>
                    <a:pt x="370" y="0"/>
                    <a:pt x="243" y="0"/>
                    <a:pt x="205" y="0"/>
                  </a:cubicBezTo>
                  <a:cubicBezTo>
                    <a:pt x="127" y="0"/>
                    <a:pt x="64" y="49"/>
                    <a:pt x="60" y="110"/>
                  </a:cubicBezTo>
                  <a:cubicBezTo>
                    <a:pt x="22" y="142"/>
                    <a:pt x="0" y="181"/>
                    <a:pt x="0" y="224"/>
                  </a:cubicBezTo>
                  <a:cubicBezTo>
                    <a:pt x="0" y="271"/>
                    <a:pt x="27" y="314"/>
                    <a:pt x="70" y="347"/>
                  </a:cubicBezTo>
                  <a:cubicBezTo>
                    <a:pt x="64" y="361"/>
                    <a:pt x="60" y="376"/>
                    <a:pt x="60" y="391"/>
                  </a:cubicBezTo>
                  <a:cubicBezTo>
                    <a:pt x="60" y="455"/>
                    <a:pt x="125" y="507"/>
                    <a:pt x="205" y="507"/>
                  </a:cubicBezTo>
                  <a:cubicBezTo>
                    <a:pt x="244" y="507"/>
                    <a:pt x="280" y="495"/>
                    <a:pt x="306" y="474"/>
                  </a:cubicBezTo>
                  <a:cubicBezTo>
                    <a:pt x="332" y="495"/>
                    <a:pt x="368" y="507"/>
                    <a:pt x="408" y="507"/>
                  </a:cubicBezTo>
                  <a:cubicBezTo>
                    <a:pt x="488" y="507"/>
                    <a:pt x="553" y="455"/>
                    <a:pt x="553" y="391"/>
                  </a:cubicBezTo>
                  <a:cubicBezTo>
                    <a:pt x="553" y="376"/>
                    <a:pt x="549" y="361"/>
                    <a:pt x="542" y="347"/>
                  </a:cubicBezTo>
                  <a:cubicBezTo>
                    <a:pt x="586" y="314"/>
                    <a:pt x="612" y="271"/>
                    <a:pt x="612" y="224"/>
                  </a:cubicBezTo>
                  <a:close/>
                </a:path>
              </a:pathLst>
            </a:custGeom>
            <a:solidFill>
              <a:schemeClr val="bg1"/>
            </a:solidFill>
            <a:ln w="63500" cap="rnd">
              <a:solidFill>
                <a:schemeClr val="tx2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Freeform 555"/>
            <p:cNvSpPr>
              <a:spLocks/>
            </p:cNvSpPr>
            <p:nvPr/>
          </p:nvSpPr>
          <p:spPr bwMode="auto">
            <a:xfrm>
              <a:off x="6964789" y="2057400"/>
              <a:ext cx="1523268" cy="825929"/>
            </a:xfrm>
            <a:custGeom>
              <a:avLst/>
              <a:gdLst>
                <a:gd name="T0" fmla="*/ 158 w 453"/>
                <a:gd name="T1" fmla="*/ 245 h 245"/>
                <a:gd name="T2" fmla="*/ 73 w 453"/>
                <a:gd name="T3" fmla="*/ 196 h 245"/>
                <a:gd name="T4" fmla="*/ 6 w 453"/>
                <a:gd name="T5" fmla="*/ 165 h 245"/>
                <a:gd name="T6" fmla="*/ 34 w 453"/>
                <a:gd name="T7" fmla="*/ 139 h 245"/>
                <a:gd name="T8" fmla="*/ 67 w 453"/>
                <a:gd name="T9" fmla="*/ 128 h 245"/>
                <a:gd name="T10" fmla="*/ 97 w 453"/>
                <a:gd name="T11" fmla="*/ 104 h 245"/>
                <a:gd name="T12" fmla="*/ 158 w 453"/>
                <a:gd name="T13" fmla="*/ 74 h 245"/>
                <a:gd name="T14" fmla="*/ 219 w 453"/>
                <a:gd name="T15" fmla="*/ 37 h 245"/>
                <a:gd name="T16" fmla="*/ 290 w 453"/>
                <a:gd name="T17" fmla="*/ 37 h 245"/>
                <a:gd name="T18" fmla="*/ 334 w 453"/>
                <a:gd name="T19" fmla="*/ 59 h 245"/>
                <a:gd name="T20" fmla="*/ 350 w 453"/>
                <a:gd name="T21" fmla="*/ 25 h 245"/>
                <a:gd name="T22" fmla="*/ 425 w 453"/>
                <a:gd name="T23" fmla="*/ 13 h 245"/>
                <a:gd name="T24" fmla="*/ 425 w 453"/>
                <a:gd name="T25" fmla="*/ 70 h 245"/>
                <a:gd name="T26" fmla="*/ 441 w 453"/>
                <a:gd name="T27" fmla="*/ 126 h 245"/>
                <a:gd name="T28" fmla="*/ 364 w 453"/>
                <a:gd name="T29" fmla="*/ 203 h 245"/>
                <a:gd name="T30" fmla="*/ 351 w 453"/>
                <a:gd name="T31" fmla="*/ 245 h 245"/>
                <a:gd name="T32" fmla="*/ 158 w 453"/>
                <a:gd name="T33" fmla="*/ 2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3" h="245">
                  <a:moveTo>
                    <a:pt x="158" y="245"/>
                  </a:moveTo>
                  <a:cubicBezTo>
                    <a:pt x="158" y="245"/>
                    <a:pt x="104" y="204"/>
                    <a:pt x="73" y="196"/>
                  </a:cubicBezTo>
                  <a:cubicBezTo>
                    <a:pt x="43" y="187"/>
                    <a:pt x="9" y="172"/>
                    <a:pt x="6" y="165"/>
                  </a:cubicBezTo>
                  <a:cubicBezTo>
                    <a:pt x="0" y="151"/>
                    <a:pt x="17" y="135"/>
                    <a:pt x="34" y="139"/>
                  </a:cubicBezTo>
                  <a:cubicBezTo>
                    <a:pt x="52" y="143"/>
                    <a:pt x="67" y="128"/>
                    <a:pt x="67" y="128"/>
                  </a:cubicBezTo>
                  <a:cubicBezTo>
                    <a:pt x="67" y="128"/>
                    <a:pt x="73" y="96"/>
                    <a:pt x="97" y="104"/>
                  </a:cubicBezTo>
                  <a:cubicBezTo>
                    <a:pt x="121" y="113"/>
                    <a:pt x="141" y="94"/>
                    <a:pt x="158" y="74"/>
                  </a:cubicBezTo>
                  <a:cubicBezTo>
                    <a:pt x="175" y="54"/>
                    <a:pt x="188" y="33"/>
                    <a:pt x="219" y="37"/>
                  </a:cubicBezTo>
                  <a:cubicBezTo>
                    <a:pt x="249" y="41"/>
                    <a:pt x="269" y="34"/>
                    <a:pt x="290" y="37"/>
                  </a:cubicBezTo>
                  <a:cubicBezTo>
                    <a:pt x="312" y="39"/>
                    <a:pt x="321" y="46"/>
                    <a:pt x="334" y="59"/>
                  </a:cubicBezTo>
                  <a:cubicBezTo>
                    <a:pt x="347" y="72"/>
                    <a:pt x="326" y="39"/>
                    <a:pt x="350" y="25"/>
                  </a:cubicBezTo>
                  <a:cubicBezTo>
                    <a:pt x="374" y="11"/>
                    <a:pt x="418" y="0"/>
                    <a:pt x="425" y="13"/>
                  </a:cubicBezTo>
                  <a:cubicBezTo>
                    <a:pt x="439" y="42"/>
                    <a:pt x="397" y="50"/>
                    <a:pt x="425" y="70"/>
                  </a:cubicBezTo>
                  <a:cubicBezTo>
                    <a:pt x="453" y="89"/>
                    <a:pt x="449" y="120"/>
                    <a:pt x="441" y="126"/>
                  </a:cubicBezTo>
                  <a:cubicBezTo>
                    <a:pt x="399" y="160"/>
                    <a:pt x="384" y="177"/>
                    <a:pt x="364" y="203"/>
                  </a:cubicBezTo>
                  <a:cubicBezTo>
                    <a:pt x="345" y="229"/>
                    <a:pt x="351" y="245"/>
                    <a:pt x="351" y="245"/>
                  </a:cubicBezTo>
                  <a:lnTo>
                    <a:pt x="158" y="245"/>
                  </a:lnTo>
                  <a:close/>
                </a:path>
              </a:pathLst>
            </a:custGeom>
            <a:solidFill>
              <a:schemeClr val="bg1"/>
            </a:solidFill>
            <a:ln w="63500" cap="flat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Freeform 556"/>
            <p:cNvSpPr>
              <a:spLocks/>
            </p:cNvSpPr>
            <p:nvPr/>
          </p:nvSpPr>
          <p:spPr bwMode="auto">
            <a:xfrm>
              <a:off x="7434629" y="2873436"/>
              <a:ext cx="756689" cy="227500"/>
            </a:xfrm>
            <a:custGeom>
              <a:avLst/>
              <a:gdLst>
                <a:gd name="T0" fmla="*/ 210 w 224"/>
                <a:gd name="T1" fmla="*/ 33 h 67"/>
                <a:gd name="T2" fmla="*/ 209 w 224"/>
                <a:gd name="T3" fmla="*/ 33 h 67"/>
                <a:gd name="T4" fmla="*/ 223 w 224"/>
                <a:gd name="T5" fmla="*/ 17 h 67"/>
                <a:gd name="T6" fmla="*/ 209 w 224"/>
                <a:gd name="T7" fmla="*/ 0 h 67"/>
                <a:gd name="T8" fmla="*/ 14 w 224"/>
                <a:gd name="T9" fmla="*/ 0 h 67"/>
                <a:gd name="T10" fmla="*/ 0 w 224"/>
                <a:gd name="T11" fmla="*/ 17 h 67"/>
                <a:gd name="T12" fmla="*/ 14 w 224"/>
                <a:gd name="T13" fmla="*/ 33 h 67"/>
                <a:gd name="T14" fmla="*/ 15 w 224"/>
                <a:gd name="T15" fmla="*/ 33 h 67"/>
                <a:gd name="T16" fmla="*/ 1 w 224"/>
                <a:gd name="T17" fmla="*/ 50 h 67"/>
                <a:gd name="T18" fmla="*/ 15 w 224"/>
                <a:gd name="T19" fmla="*/ 67 h 67"/>
                <a:gd name="T20" fmla="*/ 210 w 224"/>
                <a:gd name="T21" fmla="*/ 67 h 67"/>
                <a:gd name="T22" fmla="*/ 224 w 224"/>
                <a:gd name="T23" fmla="*/ 50 h 67"/>
                <a:gd name="T24" fmla="*/ 210 w 224"/>
                <a:gd name="T25" fmla="*/ 3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4" h="67">
                  <a:moveTo>
                    <a:pt x="210" y="33"/>
                  </a:moveTo>
                  <a:cubicBezTo>
                    <a:pt x="209" y="33"/>
                    <a:pt x="209" y="33"/>
                    <a:pt x="209" y="33"/>
                  </a:cubicBezTo>
                  <a:cubicBezTo>
                    <a:pt x="217" y="33"/>
                    <a:pt x="223" y="26"/>
                    <a:pt x="223" y="17"/>
                  </a:cubicBezTo>
                  <a:cubicBezTo>
                    <a:pt x="223" y="7"/>
                    <a:pt x="217" y="0"/>
                    <a:pt x="209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7"/>
                  </a:cubicBezTo>
                  <a:cubicBezTo>
                    <a:pt x="0" y="26"/>
                    <a:pt x="6" y="33"/>
                    <a:pt x="14" y="33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7" y="33"/>
                    <a:pt x="1" y="41"/>
                    <a:pt x="1" y="50"/>
                  </a:cubicBezTo>
                  <a:cubicBezTo>
                    <a:pt x="1" y="59"/>
                    <a:pt x="7" y="67"/>
                    <a:pt x="15" y="67"/>
                  </a:cubicBezTo>
                  <a:cubicBezTo>
                    <a:pt x="210" y="67"/>
                    <a:pt x="210" y="67"/>
                    <a:pt x="210" y="67"/>
                  </a:cubicBezTo>
                  <a:cubicBezTo>
                    <a:pt x="218" y="67"/>
                    <a:pt x="224" y="59"/>
                    <a:pt x="224" y="50"/>
                  </a:cubicBezTo>
                  <a:cubicBezTo>
                    <a:pt x="224" y="41"/>
                    <a:pt x="218" y="33"/>
                    <a:pt x="210" y="33"/>
                  </a:cubicBezTo>
                  <a:close/>
                </a:path>
              </a:pathLst>
            </a:custGeom>
            <a:solidFill>
              <a:srgbClr val="FFFFFF"/>
            </a:solidFill>
            <a:ln w="63500" cap="flat">
              <a:solidFill>
                <a:schemeClr val="tx2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Rectangle 108"/>
            <p:cNvSpPr/>
            <p:nvPr/>
          </p:nvSpPr>
          <p:spPr>
            <a:xfrm rot="21294668">
              <a:off x="7524908" y="3209249"/>
              <a:ext cx="652743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7200" b="1" dirty="0">
                  <a:solidFill>
                    <a:schemeClr val="tx2">
                      <a:lumMod val="50000"/>
                    </a:schemeClr>
                  </a:solidFill>
                </a:rPr>
                <a:t>$</a:t>
              </a:r>
              <a:endParaRPr lang="en-US" sz="7200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7772400" y="2971801"/>
            <a:ext cx="2701080" cy="2091879"/>
            <a:chOff x="-2209800" y="3363850"/>
            <a:chExt cx="2701080" cy="2091879"/>
          </a:xfrm>
          <a:effectLst>
            <a:outerShdw blurRad="50800" dist="38100" dir="8100000" algn="ctr" rotWithShape="0">
              <a:schemeClr val="tx2">
                <a:lumMod val="50000"/>
                <a:alpha val="40000"/>
              </a:schemeClr>
            </a:outerShdw>
          </a:effectLst>
        </p:grpSpPr>
        <p:sp>
          <p:nvSpPr>
            <p:cNvPr id="95" name="Freeform 429"/>
            <p:cNvSpPr>
              <a:spLocks/>
            </p:cNvSpPr>
            <p:nvPr/>
          </p:nvSpPr>
          <p:spPr bwMode="auto">
            <a:xfrm>
              <a:off x="-1734982" y="5195924"/>
              <a:ext cx="985467" cy="259805"/>
            </a:xfrm>
            <a:custGeom>
              <a:avLst/>
              <a:gdLst>
                <a:gd name="T0" fmla="*/ 323 w 323"/>
                <a:gd name="T1" fmla="*/ 50 h 86"/>
                <a:gd name="T2" fmla="*/ 287 w 323"/>
                <a:gd name="T3" fmla="*/ 86 h 86"/>
                <a:gd name="T4" fmla="*/ 28 w 323"/>
                <a:gd name="T5" fmla="*/ 86 h 86"/>
                <a:gd name="T6" fmla="*/ 0 w 323"/>
                <a:gd name="T7" fmla="*/ 50 h 86"/>
                <a:gd name="T8" fmla="*/ 0 w 323"/>
                <a:gd name="T9" fmla="*/ 29 h 86"/>
                <a:gd name="T10" fmla="*/ 28 w 323"/>
                <a:gd name="T11" fmla="*/ 0 h 86"/>
                <a:gd name="T12" fmla="*/ 287 w 323"/>
                <a:gd name="T13" fmla="*/ 0 h 86"/>
                <a:gd name="T14" fmla="*/ 323 w 323"/>
                <a:gd name="T15" fmla="*/ 29 h 86"/>
                <a:gd name="T16" fmla="*/ 323 w 323"/>
                <a:gd name="T17" fmla="*/ 50 h 86"/>
                <a:gd name="T18" fmla="*/ 323 w 323"/>
                <a:gd name="T19" fmla="*/ 5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3" h="86">
                  <a:moveTo>
                    <a:pt x="323" y="50"/>
                  </a:moveTo>
                  <a:cubicBezTo>
                    <a:pt x="323" y="71"/>
                    <a:pt x="309" y="86"/>
                    <a:pt x="287" y="86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14" y="86"/>
                    <a:pt x="0" y="71"/>
                    <a:pt x="0" y="5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287" y="0"/>
                    <a:pt x="287" y="0"/>
                    <a:pt x="287" y="0"/>
                  </a:cubicBezTo>
                  <a:cubicBezTo>
                    <a:pt x="309" y="0"/>
                    <a:pt x="323" y="14"/>
                    <a:pt x="323" y="29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23" y="50"/>
                    <a:pt x="323" y="50"/>
                    <a:pt x="323" y="50"/>
                  </a:cubicBezTo>
                  <a:close/>
                </a:path>
              </a:pathLst>
            </a:custGeom>
            <a:solidFill>
              <a:schemeClr val="bg1"/>
            </a:solidFill>
            <a:ln w="63500" cap="rnd">
              <a:solidFill>
                <a:schemeClr val="tx2">
                  <a:lumMod val="50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Freeform 617"/>
            <p:cNvSpPr>
              <a:spLocks/>
            </p:cNvSpPr>
            <p:nvPr/>
          </p:nvSpPr>
          <p:spPr bwMode="auto">
            <a:xfrm>
              <a:off x="-2209800" y="3878981"/>
              <a:ext cx="1935101" cy="1316943"/>
            </a:xfrm>
            <a:custGeom>
              <a:avLst/>
              <a:gdLst>
                <a:gd name="T0" fmla="*/ 58 w 635"/>
                <a:gd name="T1" fmla="*/ 433 h 433"/>
                <a:gd name="T2" fmla="*/ 0 w 635"/>
                <a:gd name="T3" fmla="*/ 375 h 433"/>
                <a:gd name="T4" fmla="*/ 0 w 635"/>
                <a:gd name="T5" fmla="*/ 65 h 433"/>
                <a:gd name="T6" fmla="*/ 58 w 635"/>
                <a:gd name="T7" fmla="*/ 0 h 433"/>
                <a:gd name="T8" fmla="*/ 577 w 635"/>
                <a:gd name="T9" fmla="*/ 0 h 433"/>
                <a:gd name="T10" fmla="*/ 635 w 635"/>
                <a:gd name="T11" fmla="*/ 65 h 433"/>
                <a:gd name="T12" fmla="*/ 635 w 635"/>
                <a:gd name="T13" fmla="*/ 375 h 433"/>
                <a:gd name="T14" fmla="*/ 577 w 635"/>
                <a:gd name="T15" fmla="*/ 433 h 433"/>
                <a:gd name="T16" fmla="*/ 58 w 635"/>
                <a:gd name="T17" fmla="*/ 433 h 433"/>
                <a:gd name="T18" fmla="*/ 58 w 635"/>
                <a:gd name="T19" fmla="*/ 433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5" h="433">
                  <a:moveTo>
                    <a:pt x="58" y="433"/>
                  </a:moveTo>
                  <a:cubicBezTo>
                    <a:pt x="29" y="433"/>
                    <a:pt x="0" y="411"/>
                    <a:pt x="0" y="37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29"/>
                    <a:pt x="29" y="0"/>
                    <a:pt x="58" y="0"/>
                  </a:cubicBezTo>
                  <a:cubicBezTo>
                    <a:pt x="577" y="0"/>
                    <a:pt x="577" y="0"/>
                    <a:pt x="577" y="0"/>
                  </a:cubicBezTo>
                  <a:cubicBezTo>
                    <a:pt x="613" y="0"/>
                    <a:pt x="635" y="29"/>
                    <a:pt x="635" y="65"/>
                  </a:cubicBezTo>
                  <a:cubicBezTo>
                    <a:pt x="635" y="375"/>
                    <a:pt x="635" y="375"/>
                    <a:pt x="635" y="375"/>
                  </a:cubicBezTo>
                  <a:cubicBezTo>
                    <a:pt x="635" y="411"/>
                    <a:pt x="613" y="433"/>
                    <a:pt x="577" y="433"/>
                  </a:cubicBezTo>
                  <a:cubicBezTo>
                    <a:pt x="58" y="433"/>
                    <a:pt x="58" y="433"/>
                    <a:pt x="58" y="433"/>
                  </a:cubicBezTo>
                  <a:cubicBezTo>
                    <a:pt x="58" y="433"/>
                    <a:pt x="58" y="433"/>
                    <a:pt x="58" y="433"/>
                  </a:cubicBezTo>
                  <a:close/>
                </a:path>
              </a:pathLst>
            </a:custGeom>
            <a:solidFill>
              <a:schemeClr val="bg1"/>
            </a:solidFill>
            <a:ln w="63500" cap="rnd">
              <a:solidFill>
                <a:schemeClr val="tx2">
                  <a:lumMod val="50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Freeform 616"/>
            <p:cNvSpPr>
              <a:spLocks/>
            </p:cNvSpPr>
            <p:nvPr/>
          </p:nvSpPr>
          <p:spPr bwMode="auto">
            <a:xfrm>
              <a:off x="-2035104" y="4053677"/>
              <a:ext cx="1581230" cy="967549"/>
            </a:xfrm>
            <a:custGeom>
              <a:avLst/>
              <a:gdLst>
                <a:gd name="T0" fmla="*/ 29 w 519"/>
                <a:gd name="T1" fmla="*/ 317 h 317"/>
                <a:gd name="T2" fmla="*/ 0 w 519"/>
                <a:gd name="T3" fmla="*/ 288 h 317"/>
                <a:gd name="T4" fmla="*/ 0 w 519"/>
                <a:gd name="T5" fmla="*/ 36 h 317"/>
                <a:gd name="T6" fmla="*/ 29 w 519"/>
                <a:gd name="T7" fmla="*/ 0 h 317"/>
                <a:gd name="T8" fmla="*/ 490 w 519"/>
                <a:gd name="T9" fmla="*/ 0 h 317"/>
                <a:gd name="T10" fmla="*/ 519 w 519"/>
                <a:gd name="T11" fmla="*/ 36 h 317"/>
                <a:gd name="T12" fmla="*/ 519 w 519"/>
                <a:gd name="T13" fmla="*/ 288 h 317"/>
                <a:gd name="T14" fmla="*/ 490 w 519"/>
                <a:gd name="T15" fmla="*/ 317 h 317"/>
                <a:gd name="T16" fmla="*/ 29 w 519"/>
                <a:gd name="T17" fmla="*/ 317 h 317"/>
                <a:gd name="T18" fmla="*/ 29 w 519"/>
                <a:gd name="T1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9" h="317">
                  <a:moveTo>
                    <a:pt x="29" y="317"/>
                  </a:moveTo>
                  <a:cubicBezTo>
                    <a:pt x="14" y="317"/>
                    <a:pt x="0" y="303"/>
                    <a:pt x="0" y="28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4"/>
                    <a:pt x="14" y="0"/>
                    <a:pt x="29" y="0"/>
                  </a:cubicBezTo>
                  <a:cubicBezTo>
                    <a:pt x="490" y="0"/>
                    <a:pt x="490" y="0"/>
                    <a:pt x="490" y="0"/>
                  </a:cubicBezTo>
                  <a:cubicBezTo>
                    <a:pt x="511" y="0"/>
                    <a:pt x="519" y="14"/>
                    <a:pt x="519" y="36"/>
                  </a:cubicBezTo>
                  <a:cubicBezTo>
                    <a:pt x="519" y="288"/>
                    <a:pt x="519" y="288"/>
                    <a:pt x="519" y="288"/>
                  </a:cubicBezTo>
                  <a:cubicBezTo>
                    <a:pt x="519" y="303"/>
                    <a:pt x="511" y="317"/>
                    <a:pt x="490" y="317"/>
                  </a:cubicBezTo>
                  <a:cubicBezTo>
                    <a:pt x="29" y="317"/>
                    <a:pt x="29" y="317"/>
                    <a:pt x="29" y="317"/>
                  </a:cubicBezTo>
                  <a:cubicBezTo>
                    <a:pt x="29" y="317"/>
                    <a:pt x="29" y="317"/>
                    <a:pt x="29" y="317"/>
                  </a:cubicBezTo>
                  <a:close/>
                </a:path>
              </a:pathLst>
            </a:custGeom>
            <a:solidFill>
              <a:schemeClr val="bg1"/>
            </a:solidFill>
            <a:ln w="63500" cap="rnd">
              <a:solidFill>
                <a:schemeClr val="tx2">
                  <a:lumMod val="50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Freeform 618"/>
            <p:cNvSpPr>
              <a:spLocks/>
            </p:cNvSpPr>
            <p:nvPr/>
          </p:nvSpPr>
          <p:spPr bwMode="auto">
            <a:xfrm>
              <a:off x="-776392" y="3363850"/>
              <a:ext cx="1267672" cy="980990"/>
            </a:xfrm>
            <a:custGeom>
              <a:avLst/>
              <a:gdLst>
                <a:gd name="T0" fmla="*/ 387 w 416"/>
                <a:gd name="T1" fmla="*/ 0 h 322"/>
                <a:gd name="T2" fmla="*/ 416 w 416"/>
                <a:gd name="T3" fmla="*/ 29 h 322"/>
                <a:gd name="T4" fmla="*/ 416 w 416"/>
                <a:gd name="T5" fmla="*/ 293 h 322"/>
                <a:gd name="T6" fmla="*/ 387 w 416"/>
                <a:gd name="T7" fmla="*/ 322 h 322"/>
                <a:gd name="T8" fmla="*/ 29 w 416"/>
                <a:gd name="T9" fmla="*/ 322 h 322"/>
                <a:gd name="T10" fmla="*/ 0 w 416"/>
                <a:gd name="T11" fmla="*/ 293 h 322"/>
                <a:gd name="T12" fmla="*/ 0 w 416"/>
                <a:gd name="T13" fmla="*/ 29 h 322"/>
                <a:gd name="T14" fmla="*/ 29 w 416"/>
                <a:gd name="T15" fmla="*/ 0 h 322"/>
                <a:gd name="T16" fmla="*/ 387 w 416"/>
                <a:gd name="T17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6" h="322">
                  <a:moveTo>
                    <a:pt x="387" y="0"/>
                  </a:moveTo>
                  <a:cubicBezTo>
                    <a:pt x="403" y="0"/>
                    <a:pt x="416" y="13"/>
                    <a:pt x="416" y="29"/>
                  </a:cubicBezTo>
                  <a:cubicBezTo>
                    <a:pt x="416" y="293"/>
                    <a:pt x="416" y="293"/>
                    <a:pt x="416" y="293"/>
                  </a:cubicBezTo>
                  <a:cubicBezTo>
                    <a:pt x="416" y="309"/>
                    <a:pt x="403" y="322"/>
                    <a:pt x="387" y="322"/>
                  </a:cubicBezTo>
                  <a:cubicBezTo>
                    <a:pt x="29" y="322"/>
                    <a:pt x="29" y="322"/>
                    <a:pt x="29" y="322"/>
                  </a:cubicBezTo>
                  <a:cubicBezTo>
                    <a:pt x="13" y="322"/>
                    <a:pt x="0" y="309"/>
                    <a:pt x="0" y="293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lnTo>
                    <a:pt x="3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Freeform 619"/>
            <p:cNvSpPr>
              <a:spLocks/>
            </p:cNvSpPr>
            <p:nvPr/>
          </p:nvSpPr>
          <p:spPr bwMode="auto">
            <a:xfrm>
              <a:off x="-776392" y="3363850"/>
              <a:ext cx="1267672" cy="980990"/>
            </a:xfrm>
            <a:custGeom>
              <a:avLst/>
              <a:gdLst>
                <a:gd name="T0" fmla="*/ 387 w 416"/>
                <a:gd name="T1" fmla="*/ 0 h 322"/>
                <a:gd name="T2" fmla="*/ 416 w 416"/>
                <a:gd name="T3" fmla="*/ 29 h 322"/>
                <a:gd name="T4" fmla="*/ 416 w 416"/>
                <a:gd name="T5" fmla="*/ 293 h 322"/>
                <a:gd name="T6" fmla="*/ 387 w 416"/>
                <a:gd name="T7" fmla="*/ 322 h 322"/>
                <a:gd name="T8" fmla="*/ 29 w 416"/>
                <a:gd name="T9" fmla="*/ 322 h 322"/>
                <a:gd name="T10" fmla="*/ 0 w 416"/>
                <a:gd name="T11" fmla="*/ 293 h 322"/>
                <a:gd name="T12" fmla="*/ 0 w 416"/>
                <a:gd name="T13" fmla="*/ 29 h 322"/>
                <a:gd name="T14" fmla="*/ 29 w 416"/>
                <a:gd name="T15" fmla="*/ 0 h 322"/>
                <a:gd name="T16" fmla="*/ 387 w 416"/>
                <a:gd name="T17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6" h="322">
                  <a:moveTo>
                    <a:pt x="387" y="0"/>
                  </a:moveTo>
                  <a:cubicBezTo>
                    <a:pt x="403" y="0"/>
                    <a:pt x="416" y="13"/>
                    <a:pt x="416" y="29"/>
                  </a:cubicBezTo>
                  <a:cubicBezTo>
                    <a:pt x="416" y="293"/>
                    <a:pt x="416" y="293"/>
                    <a:pt x="416" y="293"/>
                  </a:cubicBezTo>
                  <a:cubicBezTo>
                    <a:pt x="416" y="309"/>
                    <a:pt x="403" y="322"/>
                    <a:pt x="387" y="322"/>
                  </a:cubicBezTo>
                  <a:cubicBezTo>
                    <a:pt x="29" y="322"/>
                    <a:pt x="29" y="322"/>
                    <a:pt x="29" y="322"/>
                  </a:cubicBezTo>
                  <a:cubicBezTo>
                    <a:pt x="13" y="322"/>
                    <a:pt x="0" y="309"/>
                    <a:pt x="0" y="293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lnTo>
                    <a:pt x="387" y="0"/>
                  </a:lnTo>
                  <a:close/>
                </a:path>
              </a:pathLst>
            </a:custGeom>
            <a:solidFill>
              <a:schemeClr val="bg1"/>
            </a:solidFill>
            <a:ln w="63500" cap="flat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Freeform 620"/>
            <p:cNvSpPr>
              <a:spLocks/>
            </p:cNvSpPr>
            <p:nvPr/>
          </p:nvSpPr>
          <p:spPr bwMode="auto">
            <a:xfrm>
              <a:off x="-758474" y="3399685"/>
              <a:ext cx="1227354" cy="586802"/>
            </a:xfrm>
            <a:custGeom>
              <a:avLst/>
              <a:gdLst>
                <a:gd name="T0" fmla="*/ 403 w 403"/>
                <a:gd name="T1" fmla="*/ 0 h 193"/>
                <a:gd name="T2" fmla="*/ 215 w 403"/>
                <a:gd name="T3" fmla="*/ 182 h 193"/>
                <a:gd name="T4" fmla="*/ 174 w 403"/>
                <a:gd name="T5" fmla="*/ 181 h 193"/>
                <a:gd name="T6" fmla="*/ 0 w 403"/>
                <a:gd name="T7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" h="193">
                  <a:moveTo>
                    <a:pt x="403" y="0"/>
                  </a:moveTo>
                  <a:cubicBezTo>
                    <a:pt x="215" y="182"/>
                    <a:pt x="215" y="182"/>
                    <a:pt x="215" y="182"/>
                  </a:cubicBezTo>
                  <a:cubicBezTo>
                    <a:pt x="203" y="193"/>
                    <a:pt x="185" y="193"/>
                    <a:pt x="174" y="18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Freeform 621"/>
            <p:cNvSpPr>
              <a:spLocks/>
            </p:cNvSpPr>
            <p:nvPr/>
          </p:nvSpPr>
          <p:spPr bwMode="auto">
            <a:xfrm>
              <a:off x="-758474" y="3399685"/>
              <a:ext cx="1227354" cy="586802"/>
            </a:xfrm>
            <a:custGeom>
              <a:avLst/>
              <a:gdLst>
                <a:gd name="T0" fmla="*/ 403 w 403"/>
                <a:gd name="T1" fmla="*/ 0 h 193"/>
                <a:gd name="T2" fmla="*/ 215 w 403"/>
                <a:gd name="T3" fmla="*/ 182 h 193"/>
                <a:gd name="T4" fmla="*/ 174 w 403"/>
                <a:gd name="T5" fmla="*/ 181 h 193"/>
                <a:gd name="T6" fmla="*/ 0 w 403"/>
                <a:gd name="T7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" h="193">
                  <a:moveTo>
                    <a:pt x="403" y="0"/>
                  </a:moveTo>
                  <a:cubicBezTo>
                    <a:pt x="215" y="182"/>
                    <a:pt x="215" y="182"/>
                    <a:pt x="215" y="182"/>
                  </a:cubicBezTo>
                  <a:cubicBezTo>
                    <a:pt x="203" y="193"/>
                    <a:pt x="185" y="193"/>
                    <a:pt x="174" y="18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chemeClr val="bg1"/>
            </a:solidFill>
            <a:ln w="635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Line 622"/>
            <p:cNvSpPr>
              <a:spLocks noChangeShapeType="1"/>
            </p:cNvSpPr>
            <p:nvPr/>
          </p:nvSpPr>
          <p:spPr bwMode="auto">
            <a:xfrm flipV="1">
              <a:off x="-1098909" y="4470262"/>
              <a:ext cx="188134" cy="192616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Line 623"/>
            <p:cNvSpPr>
              <a:spLocks noChangeShapeType="1"/>
            </p:cNvSpPr>
            <p:nvPr/>
          </p:nvSpPr>
          <p:spPr bwMode="auto">
            <a:xfrm flipV="1">
              <a:off x="-1098909" y="4282128"/>
              <a:ext cx="188134" cy="192616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Line 624"/>
            <p:cNvSpPr>
              <a:spLocks noChangeShapeType="1"/>
            </p:cNvSpPr>
            <p:nvPr/>
          </p:nvSpPr>
          <p:spPr bwMode="auto">
            <a:xfrm flipV="1">
              <a:off x="-892857" y="4470262"/>
              <a:ext cx="197093" cy="192616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8048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5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25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2002654"/>
            <a:ext cx="12192000" cy="203594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227278" y="1519536"/>
            <a:ext cx="3405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Budget Reporting Format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60610" y="2105672"/>
            <a:ext cx="44167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Our budget reporting format is defined by OUSD and is used by CSMC to meet our compliance needs. In June, the board is presented with a narrative summary and the official form for approval for submission to OUSD.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286000" y="495172"/>
            <a:ext cx="1944604" cy="2705228"/>
            <a:chOff x="-1906278" y="1814084"/>
            <a:chExt cx="1982478" cy="2757916"/>
          </a:xfrm>
          <a:effectLst>
            <a:outerShdw blurRad="50800" dist="38100" dir="8100000" algn="ctr" rotWithShape="0">
              <a:schemeClr val="tx1">
                <a:alpha val="40000"/>
              </a:schemeClr>
            </a:outerShdw>
          </a:effectLst>
        </p:grpSpPr>
        <p:sp>
          <p:nvSpPr>
            <p:cNvPr id="14" name="Freeform 651"/>
            <p:cNvSpPr>
              <a:spLocks/>
            </p:cNvSpPr>
            <p:nvPr/>
          </p:nvSpPr>
          <p:spPr bwMode="auto">
            <a:xfrm>
              <a:off x="-1765214" y="2042310"/>
              <a:ext cx="1841414" cy="2529690"/>
            </a:xfrm>
            <a:custGeom>
              <a:avLst/>
              <a:gdLst>
                <a:gd name="T0" fmla="*/ 752 w 752"/>
                <a:gd name="T1" fmla="*/ 976 h 1031"/>
                <a:gd name="T2" fmla="*/ 697 w 752"/>
                <a:gd name="T3" fmla="*/ 1031 h 1031"/>
                <a:gd name="T4" fmla="*/ 56 w 752"/>
                <a:gd name="T5" fmla="*/ 1031 h 1031"/>
                <a:gd name="T6" fmla="*/ 0 w 752"/>
                <a:gd name="T7" fmla="*/ 976 h 1031"/>
                <a:gd name="T8" fmla="*/ 0 w 752"/>
                <a:gd name="T9" fmla="*/ 54 h 1031"/>
                <a:gd name="T10" fmla="*/ 56 w 752"/>
                <a:gd name="T11" fmla="*/ 0 h 1031"/>
                <a:gd name="T12" fmla="*/ 697 w 752"/>
                <a:gd name="T13" fmla="*/ 0 h 1031"/>
                <a:gd name="T14" fmla="*/ 752 w 752"/>
                <a:gd name="T15" fmla="*/ 54 h 1031"/>
                <a:gd name="T16" fmla="*/ 752 w 752"/>
                <a:gd name="T17" fmla="*/ 976 h 1031"/>
                <a:gd name="T18" fmla="*/ 752 w 752"/>
                <a:gd name="T19" fmla="*/ 976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2" h="1031">
                  <a:moveTo>
                    <a:pt x="752" y="976"/>
                  </a:moveTo>
                  <a:cubicBezTo>
                    <a:pt x="752" y="1009"/>
                    <a:pt x="730" y="1031"/>
                    <a:pt x="697" y="1031"/>
                  </a:cubicBezTo>
                  <a:cubicBezTo>
                    <a:pt x="56" y="1031"/>
                    <a:pt x="56" y="1031"/>
                    <a:pt x="56" y="1031"/>
                  </a:cubicBezTo>
                  <a:cubicBezTo>
                    <a:pt x="22" y="1031"/>
                    <a:pt x="0" y="1009"/>
                    <a:pt x="0" y="976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1"/>
                    <a:pt x="22" y="0"/>
                    <a:pt x="56" y="0"/>
                  </a:cubicBezTo>
                  <a:cubicBezTo>
                    <a:pt x="697" y="0"/>
                    <a:pt x="697" y="0"/>
                    <a:pt x="697" y="0"/>
                  </a:cubicBezTo>
                  <a:cubicBezTo>
                    <a:pt x="730" y="0"/>
                    <a:pt x="752" y="21"/>
                    <a:pt x="752" y="54"/>
                  </a:cubicBezTo>
                  <a:cubicBezTo>
                    <a:pt x="752" y="976"/>
                    <a:pt x="752" y="976"/>
                    <a:pt x="752" y="976"/>
                  </a:cubicBezTo>
                  <a:cubicBezTo>
                    <a:pt x="752" y="976"/>
                    <a:pt x="752" y="976"/>
                    <a:pt x="752" y="976"/>
                  </a:cubicBezTo>
                  <a:close/>
                </a:path>
              </a:pathLst>
            </a:custGeom>
            <a:solidFill>
              <a:srgbClr val="FFFFFF"/>
            </a:solidFill>
            <a:ln w="635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652"/>
            <p:cNvSpPr>
              <a:spLocks/>
            </p:cNvSpPr>
            <p:nvPr/>
          </p:nvSpPr>
          <p:spPr bwMode="auto">
            <a:xfrm>
              <a:off x="-1906278" y="1889757"/>
              <a:ext cx="1845016" cy="2529690"/>
            </a:xfrm>
            <a:custGeom>
              <a:avLst/>
              <a:gdLst>
                <a:gd name="T0" fmla="*/ 752 w 752"/>
                <a:gd name="T1" fmla="*/ 976 h 1031"/>
                <a:gd name="T2" fmla="*/ 696 w 752"/>
                <a:gd name="T3" fmla="*/ 1031 h 1031"/>
                <a:gd name="T4" fmla="*/ 55 w 752"/>
                <a:gd name="T5" fmla="*/ 1031 h 1031"/>
                <a:gd name="T6" fmla="*/ 0 w 752"/>
                <a:gd name="T7" fmla="*/ 976 h 1031"/>
                <a:gd name="T8" fmla="*/ 0 w 752"/>
                <a:gd name="T9" fmla="*/ 55 h 1031"/>
                <a:gd name="T10" fmla="*/ 55 w 752"/>
                <a:gd name="T11" fmla="*/ 0 h 1031"/>
                <a:gd name="T12" fmla="*/ 696 w 752"/>
                <a:gd name="T13" fmla="*/ 0 h 1031"/>
                <a:gd name="T14" fmla="*/ 752 w 752"/>
                <a:gd name="T15" fmla="*/ 55 h 1031"/>
                <a:gd name="T16" fmla="*/ 752 w 752"/>
                <a:gd name="T17" fmla="*/ 976 h 1031"/>
                <a:gd name="T18" fmla="*/ 752 w 752"/>
                <a:gd name="T19" fmla="*/ 976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2" h="1031">
                  <a:moveTo>
                    <a:pt x="752" y="976"/>
                  </a:moveTo>
                  <a:cubicBezTo>
                    <a:pt x="752" y="1009"/>
                    <a:pt x="730" y="1031"/>
                    <a:pt x="696" y="1031"/>
                  </a:cubicBezTo>
                  <a:cubicBezTo>
                    <a:pt x="55" y="1031"/>
                    <a:pt x="55" y="1031"/>
                    <a:pt x="55" y="1031"/>
                  </a:cubicBezTo>
                  <a:cubicBezTo>
                    <a:pt x="22" y="1031"/>
                    <a:pt x="0" y="1009"/>
                    <a:pt x="0" y="976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22"/>
                    <a:pt x="22" y="0"/>
                    <a:pt x="55" y="0"/>
                  </a:cubicBezTo>
                  <a:cubicBezTo>
                    <a:pt x="696" y="0"/>
                    <a:pt x="696" y="0"/>
                    <a:pt x="696" y="0"/>
                  </a:cubicBezTo>
                  <a:cubicBezTo>
                    <a:pt x="730" y="0"/>
                    <a:pt x="752" y="22"/>
                    <a:pt x="752" y="55"/>
                  </a:cubicBezTo>
                  <a:cubicBezTo>
                    <a:pt x="752" y="976"/>
                    <a:pt x="752" y="976"/>
                    <a:pt x="752" y="976"/>
                  </a:cubicBezTo>
                  <a:cubicBezTo>
                    <a:pt x="752" y="976"/>
                    <a:pt x="752" y="976"/>
                    <a:pt x="752" y="976"/>
                  </a:cubicBezTo>
                  <a:close/>
                </a:path>
              </a:pathLst>
            </a:custGeom>
            <a:solidFill>
              <a:srgbClr val="FFFFFF"/>
            </a:solidFill>
            <a:ln w="635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Line 653"/>
            <p:cNvSpPr>
              <a:spLocks noChangeShapeType="1"/>
            </p:cNvSpPr>
            <p:nvPr/>
          </p:nvSpPr>
          <p:spPr bwMode="auto">
            <a:xfrm>
              <a:off x="-1632410" y="2484344"/>
              <a:ext cx="1297277" cy="0"/>
            </a:xfrm>
            <a:prstGeom prst="line">
              <a:avLst/>
            </a:prstGeom>
            <a:noFill/>
            <a:ln w="635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Line 654"/>
            <p:cNvSpPr>
              <a:spLocks noChangeShapeType="1"/>
            </p:cNvSpPr>
            <p:nvPr/>
          </p:nvSpPr>
          <p:spPr bwMode="auto">
            <a:xfrm>
              <a:off x="-1632410" y="2754609"/>
              <a:ext cx="1297277" cy="0"/>
            </a:xfrm>
            <a:prstGeom prst="line">
              <a:avLst/>
            </a:prstGeom>
            <a:noFill/>
            <a:ln w="635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Line 655"/>
            <p:cNvSpPr>
              <a:spLocks noChangeShapeType="1"/>
            </p:cNvSpPr>
            <p:nvPr/>
          </p:nvSpPr>
          <p:spPr bwMode="auto">
            <a:xfrm>
              <a:off x="-1632410" y="3550994"/>
              <a:ext cx="1297277" cy="0"/>
            </a:xfrm>
            <a:prstGeom prst="line">
              <a:avLst/>
            </a:prstGeom>
            <a:noFill/>
            <a:ln w="635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Line 656"/>
            <p:cNvSpPr>
              <a:spLocks noChangeShapeType="1"/>
            </p:cNvSpPr>
            <p:nvPr/>
          </p:nvSpPr>
          <p:spPr bwMode="auto">
            <a:xfrm>
              <a:off x="-1632410" y="3280726"/>
              <a:ext cx="1297277" cy="0"/>
            </a:xfrm>
            <a:prstGeom prst="line">
              <a:avLst/>
            </a:prstGeom>
            <a:noFill/>
            <a:ln w="635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Line 657"/>
            <p:cNvSpPr>
              <a:spLocks noChangeShapeType="1"/>
            </p:cNvSpPr>
            <p:nvPr/>
          </p:nvSpPr>
          <p:spPr bwMode="auto">
            <a:xfrm>
              <a:off x="-1632410" y="3828466"/>
              <a:ext cx="1297277" cy="0"/>
            </a:xfrm>
            <a:prstGeom prst="line">
              <a:avLst/>
            </a:prstGeom>
            <a:noFill/>
            <a:ln w="635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Line 658"/>
            <p:cNvSpPr>
              <a:spLocks noChangeShapeType="1"/>
            </p:cNvSpPr>
            <p:nvPr/>
          </p:nvSpPr>
          <p:spPr bwMode="auto">
            <a:xfrm>
              <a:off x="-1632410" y="3006857"/>
              <a:ext cx="1297277" cy="21621"/>
            </a:xfrm>
            <a:prstGeom prst="line">
              <a:avLst/>
            </a:prstGeom>
            <a:noFill/>
            <a:ln w="635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659"/>
            <p:cNvSpPr>
              <a:spLocks/>
            </p:cNvSpPr>
            <p:nvPr/>
          </p:nvSpPr>
          <p:spPr bwMode="auto">
            <a:xfrm>
              <a:off x="-1654029" y="4008643"/>
              <a:ext cx="475669" cy="136934"/>
            </a:xfrm>
            <a:custGeom>
              <a:avLst/>
              <a:gdLst>
                <a:gd name="T0" fmla="*/ 0 w 195"/>
                <a:gd name="T1" fmla="*/ 56 h 56"/>
                <a:gd name="T2" fmla="*/ 65 w 195"/>
                <a:gd name="T3" fmla="*/ 0 h 56"/>
                <a:gd name="T4" fmla="*/ 65 w 195"/>
                <a:gd name="T5" fmla="*/ 45 h 56"/>
                <a:gd name="T6" fmla="*/ 108 w 195"/>
                <a:gd name="T7" fmla="*/ 22 h 56"/>
                <a:gd name="T8" fmla="*/ 130 w 195"/>
                <a:gd name="T9" fmla="*/ 22 h 56"/>
                <a:gd name="T10" fmla="*/ 173 w 195"/>
                <a:gd name="T11" fmla="*/ 33 h 56"/>
                <a:gd name="T12" fmla="*/ 195 w 195"/>
                <a:gd name="T13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56">
                  <a:moveTo>
                    <a:pt x="0" y="56"/>
                  </a:moveTo>
                  <a:cubicBezTo>
                    <a:pt x="11" y="56"/>
                    <a:pt x="54" y="22"/>
                    <a:pt x="65" y="0"/>
                  </a:cubicBezTo>
                  <a:cubicBezTo>
                    <a:pt x="65" y="11"/>
                    <a:pt x="65" y="33"/>
                    <a:pt x="65" y="45"/>
                  </a:cubicBezTo>
                  <a:cubicBezTo>
                    <a:pt x="76" y="56"/>
                    <a:pt x="97" y="22"/>
                    <a:pt x="108" y="22"/>
                  </a:cubicBezTo>
                  <a:cubicBezTo>
                    <a:pt x="97" y="45"/>
                    <a:pt x="119" y="33"/>
                    <a:pt x="130" y="22"/>
                  </a:cubicBezTo>
                  <a:cubicBezTo>
                    <a:pt x="141" y="33"/>
                    <a:pt x="162" y="56"/>
                    <a:pt x="173" y="33"/>
                  </a:cubicBezTo>
                  <a:cubicBezTo>
                    <a:pt x="173" y="33"/>
                    <a:pt x="184" y="33"/>
                    <a:pt x="195" y="33"/>
                  </a:cubicBezTo>
                </a:path>
              </a:pathLst>
            </a:custGeom>
            <a:noFill/>
            <a:ln w="25400" cap="rnd">
              <a:solidFill>
                <a:schemeClr val="tx2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660"/>
            <p:cNvSpPr>
              <a:spLocks/>
            </p:cNvSpPr>
            <p:nvPr/>
          </p:nvSpPr>
          <p:spPr bwMode="auto">
            <a:xfrm>
              <a:off x="-1654029" y="1814084"/>
              <a:ext cx="187384" cy="508101"/>
            </a:xfrm>
            <a:custGeom>
              <a:avLst/>
              <a:gdLst>
                <a:gd name="T0" fmla="*/ 57 w 77"/>
                <a:gd name="T1" fmla="*/ 19 h 207"/>
                <a:gd name="T2" fmla="*/ 29 w 77"/>
                <a:gd name="T3" fmla="*/ 0 h 207"/>
                <a:gd name="T4" fmla="*/ 0 w 77"/>
                <a:gd name="T5" fmla="*/ 32 h 207"/>
                <a:gd name="T6" fmla="*/ 0 w 77"/>
                <a:gd name="T7" fmla="*/ 160 h 207"/>
                <a:gd name="T8" fmla="*/ 41 w 77"/>
                <a:gd name="T9" fmla="*/ 207 h 207"/>
                <a:gd name="T10" fmla="*/ 77 w 77"/>
                <a:gd name="T11" fmla="*/ 157 h 207"/>
                <a:gd name="T12" fmla="*/ 77 w 77"/>
                <a:gd name="T13" fmla="*/ 23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207">
                  <a:moveTo>
                    <a:pt x="57" y="19"/>
                  </a:moveTo>
                  <a:cubicBezTo>
                    <a:pt x="52" y="5"/>
                    <a:pt x="38" y="0"/>
                    <a:pt x="29" y="0"/>
                  </a:cubicBezTo>
                  <a:cubicBezTo>
                    <a:pt x="18" y="0"/>
                    <a:pt x="0" y="7"/>
                    <a:pt x="0" y="32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96"/>
                    <a:pt x="25" y="207"/>
                    <a:pt x="41" y="207"/>
                  </a:cubicBezTo>
                  <a:cubicBezTo>
                    <a:pt x="54" y="207"/>
                    <a:pt x="77" y="194"/>
                    <a:pt x="77" y="157"/>
                  </a:cubicBezTo>
                  <a:cubicBezTo>
                    <a:pt x="77" y="23"/>
                    <a:pt x="77" y="23"/>
                    <a:pt x="77" y="23"/>
                  </a:cubicBezTo>
                </a:path>
              </a:pathLst>
            </a:custGeom>
            <a:noFill/>
            <a:ln w="254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9680331" y="41260"/>
            <a:ext cx="1989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486400"/>
            <a:ext cx="12192000" cy="1371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1"/>
          <p:cNvSpPr/>
          <p:nvPr/>
        </p:nvSpPr>
        <p:spPr>
          <a:xfrm>
            <a:off x="0" y="5931382"/>
            <a:ext cx="11658600" cy="850418"/>
          </a:xfrm>
          <a:custGeom>
            <a:avLst/>
            <a:gdLst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9144000 w 9144000"/>
              <a:gd name="connsiteY2" fmla="*/ 914400 h 914400"/>
              <a:gd name="connsiteX3" fmla="*/ 0 w 9144000"/>
              <a:gd name="connsiteY3" fmla="*/ 914400 h 914400"/>
              <a:gd name="connsiteX4" fmla="*/ 0 w 9144000"/>
              <a:gd name="connsiteY4" fmla="*/ 0 h 914400"/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9135762 w 9144000"/>
              <a:gd name="connsiteY2" fmla="*/ 440724 h 914400"/>
              <a:gd name="connsiteX3" fmla="*/ 9144000 w 9144000"/>
              <a:gd name="connsiteY3" fmla="*/ 914400 h 914400"/>
              <a:gd name="connsiteX4" fmla="*/ 0 w 9144000"/>
              <a:gd name="connsiteY4" fmla="*/ 914400 h 914400"/>
              <a:gd name="connsiteX5" fmla="*/ 0 w 9144000"/>
              <a:gd name="connsiteY5" fmla="*/ 0 h 914400"/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8452022 w 9144000"/>
              <a:gd name="connsiteY2" fmla="*/ 448962 h 914400"/>
              <a:gd name="connsiteX3" fmla="*/ 9144000 w 9144000"/>
              <a:gd name="connsiteY3" fmla="*/ 914400 h 914400"/>
              <a:gd name="connsiteX4" fmla="*/ 0 w 9144000"/>
              <a:gd name="connsiteY4" fmla="*/ 914400 h 914400"/>
              <a:gd name="connsiteX5" fmla="*/ 0 w 9144000"/>
              <a:gd name="connsiteY5" fmla="*/ 0 h 914400"/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8654497 w 9144000"/>
              <a:gd name="connsiteY2" fmla="*/ 439411 h 914400"/>
              <a:gd name="connsiteX3" fmla="*/ 9144000 w 9144000"/>
              <a:gd name="connsiteY3" fmla="*/ 914400 h 914400"/>
              <a:gd name="connsiteX4" fmla="*/ 0 w 9144000"/>
              <a:gd name="connsiteY4" fmla="*/ 914400 h 914400"/>
              <a:gd name="connsiteX5" fmla="*/ 0 w 9144000"/>
              <a:gd name="connsiteY5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914400">
                <a:moveTo>
                  <a:pt x="0" y="0"/>
                </a:moveTo>
                <a:lnTo>
                  <a:pt x="9144000" y="0"/>
                </a:lnTo>
                <a:lnTo>
                  <a:pt x="8654497" y="439411"/>
                </a:lnTo>
                <a:lnTo>
                  <a:pt x="9144000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5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33400" y="6064204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6429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0" y="2002654"/>
            <a:ext cx="12192000" cy="203594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322257" y="2022443"/>
            <a:ext cx="44167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Before the budget is finalized and submitted to the AIMS board, AIMS leadership engages in an assessment and review process.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January: review governor’s proposal, and assess spending to date. Review budget with SSC.</a:t>
            </a:r>
          </a:p>
          <a:p>
            <a:r>
              <a:rPr lang="en-US" sz="1600" dirty="0">
                <a:solidFill>
                  <a:schemeClr val="bg1"/>
                </a:solidFill>
              </a:rPr>
              <a:t>February: Begin staffing  predictions and potential needs based on data.</a:t>
            </a:r>
          </a:p>
          <a:p>
            <a:r>
              <a:rPr lang="en-US" sz="1600" dirty="0">
                <a:solidFill>
                  <a:schemeClr val="bg1"/>
                </a:solidFill>
              </a:rPr>
              <a:t>March: Meet with SSC to determine community needs.</a:t>
            </a:r>
          </a:p>
          <a:p>
            <a:r>
              <a:rPr lang="en-US" sz="1600" dirty="0">
                <a:solidFill>
                  <a:schemeClr val="bg1"/>
                </a:solidFill>
              </a:rPr>
              <a:t>April –May: Final adjustments</a:t>
            </a:r>
          </a:p>
          <a:p>
            <a:r>
              <a:rPr lang="en-US" sz="1600" dirty="0">
                <a:solidFill>
                  <a:schemeClr val="bg1"/>
                </a:solidFill>
              </a:rPr>
              <a:t>June: Submission for approval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057400" y="795924"/>
            <a:ext cx="2404477" cy="2404477"/>
            <a:chOff x="802784" y="795923"/>
            <a:chExt cx="2404477" cy="2404477"/>
          </a:xfrm>
        </p:grpSpPr>
        <p:sp>
          <p:nvSpPr>
            <p:cNvPr id="18" name="Oval 451"/>
            <p:cNvSpPr>
              <a:spLocks noChangeArrowheads="1"/>
            </p:cNvSpPr>
            <p:nvPr/>
          </p:nvSpPr>
          <p:spPr bwMode="auto">
            <a:xfrm rot="4676800">
              <a:off x="802784" y="795923"/>
              <a:ext cx="2404477" cy="2404477"/>
            </a:xfrm>
            <a:prstGeom prst="ellipse">
              <a:avLst/>
            </a:prstGeom>
            <a:solidFill>
              <a:schemeClr val="bg1"/>
            </a:solidFill>
            <a:ln w="63500" cap="flat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ffectLst>
              <a:outerShdw blurRad="50800" dist="38100" dir="8100000" algn="tr" rotWithShape="0">
                <a:schemeClr val="tx1">
                  <a:alpha val="4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Oval 433"/>
            <p:cNvSpPr>
              <a:spLocks noChangeArrowheads="1"/>
            </p:cNvSpPr>
            <p:nvPr/>
          </p:nvSpPr>
          <p:spPr bwMode="auto">
            <a:xfrm>
              <a:off x="1054261" y="1051716"/>
              <a:ext cx="1885576" cy="1885576"/>
            </a:xfrm>
            <a:prstGeom prst="ellipse">
              <a:avLst/>
            </a:prstGeom>
            <a:solidFill>
              <a:schemeClr val="bg1"/>
            </a:solidFill>
            <a:ln w="63500" cap="flat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Line 434"/>
            <p:cNvSpPr>
              <a:spLocks noChangeShapeType="1"/>
            </p:cNvSpPr>
            <p:nvPr/>
          </p:nvSpPr>
          <p:spPr bwMode="auto">
            <a:xfrm>
              <a:off x="1997051" y="1175962"/>
              <a:ext cx="0" cy="182713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Line 435"/>
            <p:cNvSpPr>
              <a:spLocks noChangeShapeType="1"/>
            </p:cNvSpPr>
            <p:nvPr/>
          </p:nvSpPr>
          <p:spPr bwMode="auto">
            <a:xfrm>
              <a:off x="1997051" y="2637648"/>
              <a:ext cx="0" cy="175402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Line 436"/>
            <p:cNvSpPr>
              <a:spLocks noChangeShapeType="1"/>
            </p:cNvSpPr>
            <p:nvPr/>
          </p:nvSpPr>
          <p:spPr bwMode="auto">
            <a:xfrm flipV="1">
              <a:off x="1997051" y="2637648"/>
              <a:ext cx="0" cy="175402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Line 437"/>
            <p:cNvSpPr>
              <a:spLocks noChangeShapeType="1"/>
            </p:cNvSpPr>
            <p:nvPr/>
          </p:nvSpPr>
          <p:spPr bwMode="auto">
            <a:xfrm flipV="1">
              <a:off x="1997051" y="1175962"/>
              <a:ext cx="0" cy="182713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Line 438"/>
            <p:cNvSpPr>
              <a:spLocks noChangeShapeType="1"/>
            </p:cNvSpPr>
            <p:nvPr/>
          </p:nvSpPr>
          <p:spPr bwMode="auto">
            <a:xfrm flipH="1" flipV="1">
              <a:off x="2311311" y="2549947"/>
              <a:ext cx="95012" cy="153479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Line 439"/>
            <p:cNvSpPr>
              <a:spLocks noChangeShapeType="1"/>
            </p:cNvSpPr>
            <p:nvPr/>
          </p:nvSpPr>
          <p:spPr bwMode="auto">
            <a:xfrm flipH="1" flipV="1">
              <a:off x="1587779" y="1285586"/>
              <a:ext cx="87701" cy="153479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Line 440"/>
            <p:cNvSpPr>
              <a:spLocks noChangeShapeType="1"/>
            </p:cNvSpPr>
            <p:nvPr/>
          </p:nvSpPr>
          <p:spPr bwMode="auto">
            <a:xfrm flipH="1" flipV="1">
              <a:off x="2545181" y="2316077"/>
              <a:ext cx="160786" cy="87701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Line 441"/>
            <p:cNvSpPr>
              <a:spLocks noChangeShapeType="1"/>
            </p:cNvSpPr>
            <p:nvPr/>
          </p:nvSpPr>
          <p:spPr bwMode="auto">
            <a:xfrm flipH="1" flipV="1">
              <a:off x="1288130" y="1585234"/>
              <a:ext cx="160786" cy="87701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Line 442"/>
            <p:cNvSpPr>
              <a:spLocks noChangeShapeType="1"/>
            </p:cNvSpPr>
            <p:nvPr/>
          </p:nvSpPr>
          <p:spPr bwMode="auto">
            <a:xfrm flipH="1">
              <a:off x="2640193" y="1994506"/>
              <a:ext cx="168096" cy="0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Line 443"/>
            <p:cNvSpPr>
              <a:spLocks noChangeShapeType="1"/>
            </p:cNvSpPr>
            <p:nvPr/>
          </p:nvSpPr>
          <p:spPr bwMode="auto">
            <a:xfrm flipH="1">
              <a:off x="1178506" y="1994506"/>
              <a:ext cx="182713" cy="0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Line 444"/>
            <p:cNvSpPr>
              <a:spLocks noChangeShapeType="1"/>
            </p:cNvSpPr>
            <p:nvPr/>
          </p:nvSpPr>
          <p:spPr bwMode="auto">
            <a:xfrm flipH="1">
              <a:off x="2545181" y="1585234"/>
              <a:ext cx="160786" cy="87701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Line 445"/>
            <p:cNvSpPr>
              <a:spLocks noChangeShapeType="1"/>
            </p:cNvSpPr>
            <p:nvPr/>
          </p:nvSpPr>
          <p:spPr bwMode="auto">
            <a:xfrm flipH="1">
              <a:off x="1288130" y="2316077"/>
              <a:ext cx="160786" cy="87701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Line 446"/>
            <p:cNvSpPr>
              <a:spLocks noChangeShapeType="1"/>
            </p:cNvSpPr>
            <p:nvPr/>
          </p:nvSpPr>
          <p:spPr bwMode="auto">
            <a:xfrm flipH="1">
              <a:off x="2311311" y="1285586"/>
              <a:ext cx="95012" cy="153479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Line 447"/>
            <p:cNvSpPr>
              <a:spLocks noChangeShapeType="1"/>
            </p:cNvSpPr>
            <p:nvPr/>
          </p:nvSpPr>
          <p:spPr bwMode="auto">
            <a:xfrm flipH="1">
              <a:off x="1587779" y="2549947"/>
              <a:ext cx="87701" cy="153479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Line 448"/>
            <p:cNvSpPr>
              <a:spLocks noChangeShapeType="1"/>
            </p:cNvSpPr>
            <p:nvPr/>
          </p:nvSpPr>
          <p:spPr bwMode="auto">
            <a:xfrm>
              <a:off x="1997051" y="1475605"/>
              <a:ext cx="0" cy="467740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aseline="-25000" dirty="0"/>
            </a:p>
          </p:txBody>
        </p:sp>
        <p:sp>
          <p:nvSpPr>
            <p:cNvPr id="41" name="Line 449"/>
            <p:cNvSpPr>
              <a:spLocks noChangeShapeType="1"/>
            </p:cNvSpPr>
            <p:nvPr/>
          </p:nvSpPr>
          <p:spPr bwMode="auto">
            <a:xfrm>
              <a:off x="2026285" y="1987195"/>
              <a:ext cx="423889" cy="0"/>
            </a:xfrm>
            <a:prstGeom prst="line">
              <a:avLst/>
            </a:prstGeom>
            <a:noFill/>
            <a:ln w="38100" cap="rnd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Oval 450"/>
            <p:cNvSpPr>
              <a:spLocks noChangeArrowheads="1"/>
            </p:cNvSpPr>
            <p:nvPr/>
          </p:nvSpPr>
          <p:spPr bwMode="auto">
            <a:xfrm>
              <a:off x="1931273" y="1928728"/>
              <a:ext cx="131552" cy="131552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342088" y="1532840"/>
            <a:ext cx="2888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Budget Development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0" y="5486400"/>
            <a:ext cx="12192000" cy="1371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1"/>
          <p:cNvSpPr/>
          <p:nvPr/>
        </p:nvSpPr>
        <p:spPr>
          <a:xfrm>
            <a:off x="0" y="5931382"/>
            <a:ext cx="11658600" cy="850418"/>
          </a:xfrm>
          <a:custGeom>
            <a:avLst/>
            <a:gdLst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9144000 w 9144000"/>
              <a:gd name="connsiteY2" fmla="*/ 914400 h 914400"/>
              <a:gd name="connsiteX3" fmla="*/ 0 w 9144000"/>
              <a:gd name="connsiteY3" fmla="*/ 914400 h 914400"/>
              <a:gd name="connsiteX4" fmla="*/ 0 w 9144000"/>
              <a:gd name="connsiteY4" fmla="*/ 0 h 914400"/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9135762 w 9144000"/>
              <a:gd name="connsiteY2" fmla="*/ 440724 h 914400"/>
              <a:gd name="connsiteX3" fmla="*/ 9144000 w 9144000"/>
              <a:gd name="connsiteY3" fmla="*/ 914400 h 914400"/>
              <a:gd name="connsiteX4" fmla="*/ 0 w 9144000"/>
              <a:gd name="connsiteY4" fmla="*/ 914400 h 914400"/>
              <a:gd name="connsiteX5" fmla="*/ 0 w 9144000"/>
              <a:gd name="connsiteY5" fmla="*/ 0 h 914400"/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8452022 w 9144000"/>
              <a:gd name="connsiteY2" fmla="*/ 448962 h 914400"/>
              <a:gd name="connsiteX3" fmla="*/ 9144000 w 9144000"/>
              <a:gd name="connsiteY3" fmla="*/ 914400 h 914400"/>
              <a:gd name="connsiteX4" fmla="*/ 0 w 9144000"/>
              <a:gd name="connsiteY4" fmla="*/ 914400 h 914400"/>
              <a:gd name="connsiteX5" fmla="*/ 0 w 9144000"/>
              <a:gd name="connsiteY5" fmla="*/ 0 h 914400"/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8654497 w 9144000"/>
              <a:gd name="connsiteY2" fmla="*/ 439411 h 914400"/>
              <a:gd name="connsiteX3" fmla="*/ 9144000 w 9144000"/>
              <a:gd name="connsiteY3" fmla="*/ 914400 h 914400"/>
              <a:gd name="connsiteX4" fmla="*/ 0 w 9144000"/>
              <a:gd name="connsiteY4" fmla="*/ 914400 h 914400"/>
              <a:gd name="connsiteX5" fmla="*/ 0 w 9144000"/>
              <a:gd name="connsiteY5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914400">
                <a:moveTo>
                  <a:pt x="0" y="0"/>
                </a:moveTo>
                <a:lnTo>
                  <a:pt x="9144000" y="0"/>
                </a:lnTo>
                <a:lnTo>
                  <a:pt x="8654497" y="439411"/>
                </a:lnTo>
                <a:lnTo>
                  <a:pt x="9144000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5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832851" y="6273225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680331" y="41260"/>
            <a:ext cx="1989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990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2002654"/>
            <a:ext cx="12192000" cy="203594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260610" y="2105672"/>
            <a:ext cx="44167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District initiatives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Student performance needs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Staffing cost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ADA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State and federal funding  adjustments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Potential programmatic, structural or system adjustments.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486400"/>
            <a:ext cx="12192000" cy="1371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1"/>
          <p:cNvSpPr/>
          <p:nvPr/>
        </p:nvSpPr>
        <p:spPr>
          <a:xfrm>
            <a:off x="0" y="5931382"/>
            <a:ext cx="11658600" cy="850418"/>
          </a:xfrm>
          <a:custGeom>
            <a:avLst/>
            <a:gdLst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9144000 w 9144000"/>
              <a:gd name="connsiteY2" fmla="*/ 914400 h 914400"/>
              <a:gd name="connsiteX3" fmla="*/ 0 w 9144000"/>
              <a:gd name="connsiteY3" fmla="*/ 914400 h 914400"/>
              <a:gd name="connsiteX4" fmla="*/ 0 w 9144000"/>
              <a:gd name="connsiteY4" fmla="*/ 0 h 914400"/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9135762 w 9144000"/>
              <a:gd name="connsiteY2" fmla="*/ 440724 h 914400"/>
              <a:gd name="connsiteX3" fmla="*/ 9144000 w 9144000"/>
              <a:gd name="connsiteY3" fmla="*/ 914400 h 914400"/>
              <a:gd name="connsiteX4" fmla="*/ 0 w 9144000"/>
              <a:gd name="connsiteY4" fmla="*/ 914400 h 914400"/>
              <a:gd name="connsiteX5" fmla="*/ 0 w 9144000"/>
              <a:gd name="connsiteY5" fmla="*/ 0 h 914400"/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8452022 w 9144000"/>
              <a:gd name="connsiteY2" fmla="*/ 448962 h 914400"/>
              <a:gd name="connsiteX3" fmla="*/ 9144000 w 9144000"/>
              <a:gd name="connsiteY3" fmla="*/ 914400 h 914400"/>
              <a:gd name="connsiteX4" fmla="*/ 0 w 9144000"/>
              <a:gd name="connsiteY4" fmla="*/ 914400 h 914400"/>
              <a:gd name="connsiteX5" fmla="*/ 0 w 9144000"/>
              <a:gd name="connsiteY5" fmla="*/ 0 h 914400"/>
              <a:gd name="connsiteX0" fmla="*/ 0 w 9144000"/>
              <a:gd name="connsiteY0" fmla="*/ 0 h 914400"/>
              <a:gd name="connsiteX1" fmla="*/ 9144000 w 9144000"/>
              <a:gd name="connsiteY1" fmla="*/ 0 h 914400"/>
              <a:gd name="connsiteX2" fmla="*/ 8654497 w 9144000"/>
              <a:gd name="connsiteY2" fmla="*/ 439411 h 914400"/>
              <a:gd name="connsiteX3" fmla="*/ 9144000 w 9144000"/>
              <a:gd name="connsiteY3" fmla="*/ 914400 h 914400"/>
              <a:gd name="connsiteX4" fmla="*/ 0 w 9144000"/>
              <a:gd name="connsiteY4" fmla="*/ 914400 h 914400"/>
              <a:gd name="connsiteX5" fmla="*/ 0 w 9144000"/>
              <a:gd name="connsiteY5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914400">
                <a:moveTo>
                  <a:pt x="0" y="0"/>
                </a:moveTo>
                <a:lnTo>
                  <a:pt x="9144000" y="0"/>
                </a:lnTo>
                <a:lnTo>
                  <a:pt x="8654497" y="439411"/>
                </a:lnTo>
                <a:lnTo>
                  <a:pt x="9144000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5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680331" y="41260"/>
            <a:ext cx="1989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19898" y="1519536"/>
            <a:ext cx="2463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Important Factors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2500322" y="544574"/>
            <a:ext cx="2057400" cy="2655827"/>
            <a:chOff x="6781800" y="2057400"/>
            <a:chExt cx="2057400" cy="2655827"/>
          </a:xfrm>
          <a:effectLst>
            <a:outerShdw blurRad="50800" dist="38100" dir="8100000" algn="ctr" rotWithShape="0">
              <a:schemeClr val="tx2">
                <a:lumMod val="50000"/>
                <a:alpha val="40000"/>
              </a:schemeClr>
            </a:outerShdw>
          </a:effectLst>
        </p:grpSpPr>
        <p:sp>
          <p:nvSpPr>
            <p:cNvPr id="56" name="Freeform 554"/>
            <p:cNvSpPr>
              <a:spLocks/>
            </p:cNvSpPr>
            <p:nvPr/>
          </p:nvSpPr>
          <p:spPr bwMode="auto">
            <a:xfrm>
              <a:off x="6781800" y="3006968"/>
              <a:ext cx="2057400" cy="1706259"/>
            </a:xfrm>
            <a:custGeom>
              <a:avLst/>
              <a:gdLst>
                <a:gd name="T0" fmla="*/ 612 w 612"/>
                <a:gd name="T1" fmla="*/ 224 h 507"/>
                <a:gd name="T2" fmla="*/ 552 w 612"/>
                <a:gd name="T3" fmla="*/ 110 h 507"/>
                <a:gd name="T4" fmla="*/ 408 w 612"/>
                <a:gd name="T5" fmla="*/ 0 h 507"/>
                <a:gd name="T6" fmla="*/ 205 w 612"/>
                <a:gd name="T7" fmla="*/ 0 h 507"/>
                <a:gd name="T8" fmla="*/ 60 w 612"/>
                <a:gd name="T9" fmla="*/ 110 h 507"/>
                <a:gd name="T10" fmla="*/ 0 w 612"/>
                <a:gd name="T11" fmla="*/ 224 h 507"/>
                <a:gd name="T12" fmla="*/ 70 w 612"/>
                <a:gd name="T13" fmla="*/ 347 h 507"/>
                <a:gd name="T14" fmla="*/ 60 w 612"/>
                <a:gd name="T15" fmla="*/ 391 h 507"/>
                <a:gd name="T16" fmla="*/ 205 w 612"/>
                <a:gd name="T17" fmla="*/ 507 h 507"/>
                <a:gd name="T18" fmla="*/ 306 w 612"/>
                <a:gd name="T19" fmla="*/ 474 h 507"/>
                <a:gd name="T20" fmla="*/ 408 w 612"/>
                <a:gd name="T21" fmla="*/ 507 h 507"/>
                <a:gd name="T22" fmla="*/ 553 w 612"/>
                <a:gd name="T23" fmla="*/ 391 h 507"/>
                <a:gd name="T24" fmla="*/ 542 w 612"/>
                <a:gd name="T25" fmla="*/ 347 h 507"/>
                <a:gd name="T26" fmla="*/ 612 w 612"/>
                <a:gd name="T27" fmla="*/ 224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2" h="507">
                  <a:moveTo>
                    <a:pt x="612" y="224"/>
                  </a:moveTo>
                  <a:cubicBezTo>
                    <a:pt x="612" y="181"/>
                    <a:pt x="590" y="142"/>
                    <a:pt x="552" y="110"/>
                  </a:cubicBezTo>
                  <a:cubicBezTo>
                    <a:pt x="548" y="49"/>
                    <a:pt x="485" y="0"/>
                    <a:pt x="408" y="0"/>
                  </a:cubicBezTo>
                  <a:cubicBezTo>
                    <a:pt x="370" y="0"/>
                    <a:pt x="243" y="0"/>
                    <a:pt x="205" y="0"/>
                  </a:cubicBezTo>
                  <a:cubicBezTo>
                    <a:pt x="127" y="0"/>
                    <a:pt x="64" y="49"/>
                    <a:pt x="60" y="110"/>
                  </a:cubicBezTo>
                  <a:cubicBezTo>
                    <a:pt x="22" y="142"/>
                    <a:pt x="0" y="181"/>
                    <a:pt x="0" y="224"/>
                  </a:cubicBezTo>
                  <a:cubicBezTo>
                    <a:pt x="0" y="271"/>
                    <a:pt x="27" y="314"/>
                    <a:pt x="70" y="347"/>
                  </a:cubicBezTo>
                  <a:cubicBezTo>
                    <a:pt x="64" y="361"/>
                    <a:pt x="60" y="376"/>
                    <a:pt x="60" y="391"/>
                  </a:cubicBezTo>
                  <a:cubicBezTo>
                    <a:pt x="60" y="455"/>
                    <a:pt x="125" y="507"/>
                    <a:pt x="205" y="507"/>
                  </a:cubicBezTo>
                  <a:cubicBezTo>
                    <a:pt x="244" y="507"/>
                    <a:pt x="280" y="495"/>
                    <a:pt x="306" y="474"/>
                  </a:cubicBezTo>
                  <a:cubicBezTo>
                    <a:pt x="332" y="495"/>
                    <a:pt x="368" y="507"/>
                    <a:pt x="408" y="507"/>
                  </a:cubicBezTo>
                  <a:cubicBezTo>
                    <a:pt x="488" y="507"/>
                    <a:pt x="553" y="455"/>
                    <a:pt x="553" y="391"/>
                  </a:cubicBezTo>
                  <a:cubicBezTo>
                    <a:pt x="553" y="376"/>
                    <a:pt x="549" y="361"/>
                    <a:pt x="542" y="347"/>
                  </a:cubicBezTo>
                  <a:cubicBezTo>
                    <a:pt x="586" y="314"/>
                    <a:pt x="612" y="271"/>
                    <a:pt x="612" y="224"/>
                  </a:cubicBezTo>
                  <a:close/>
                </a:path>
              </a:pathLst>
            </a:custGeom>
            <a:solidFill>
              <a:schemeClr val="bg1"/>
            </a:solidFill>
            <a:ln w="63500" cap="rnd">
              <a:solidFill>
                <a:schemeClr val="tx2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Freeform 555"/>
            <p:cNvSpPr>
              <a:spLocks/>
            </p:cNvSpPr>
            <p:nvPr/>
          </p:nvSpPr>
          <p:spPr bwMode="auto">
            <a:xfrm>
              <a:off x="6964789" y="2057400"/>
              <a:ext cx="1523268" cy="825929"/>
            </a:xfrm>
            <a:custGeom>
              <a:avLst/>
              <a:gdLst>
                <a:gd name="T0" fmla="*/ 158 w 453"/>
                <a:gd name="T1" fmla="*/ 245 h 245"/>
                <a:gd name="T2" fmla="*/ 73 w 453"/>
                <a:gd name="T3" fmla="*/ 196 h 245"/>
                <a:gd name="T4" fmla="*/ 6 w 453"/>
                <a:gd name="T5" fmla="*/ 165 h 245"/>
                <a:gd name="T6" fmla="*/ 34 w 453"/>
                <a:gd name="T7" fmla="*/ 139 h 245"/>
                <a:gd name="T8" fmla="*/ 67 w 453"/>
                <a:gd name="T9" fmla="*/ 128 h 245"/>
                <a:gd name="T10" fmla="*/ 97 w 453"/>
                <a:gd name="T11" fmla="*/ 104 h 245"/>
                <a:gd name="T12" fmla="*/ 158 w 453"/>
                <a:gd name="T13" fmla="*/ 74 h 245"/>
                <a:gd name="T14" fmla="*/ 219 w 453"/>
                <a:gd name="T15" fmla="*/ 37 h 245"/>
                <a:gd name="T16" fmla="*/ 290 w 453"/>
                <a:gd name="T17" fmla="*/ 37 h 245"/>
                <a:gd name="T18" fmla="*/ 334 w 453"/>
                <a:gd name="T19" fmla="*/ 59 h 245"/>
                <a:gd name="T20" fmla="*/ 350 w 453"/>
                <a:gd name="T21" fmla="*/ 25 h 245"/>
                <a:gd name="T22" fmla="*/ 425 w 453"/>
                <a:gd name="T23" fmla="*/ 13 h 245"/>
                <a:gd name="T24" fmla="*/ 425 w 453"/>
                <a:gd name="T25" fmla="*/ 70 h 245"/>
                <a:gd name="T26" fmla="*/ 441 w 453"/>
                <a:gd name="T27" fmla="*/ 126 h 245"/>
                <a:gd name="T28" fmla="*/ 364 w 453"/>
                <a:gd name="T29" fmla="*/ 203 h 245"/>
                <a:gd name="T30" fmla="*/ 351 w 453"/>
                <a:gd name="T31" fmla="*/ 245 h 245"/>
                <a:gd name="T32" fmla="*/ 158 w 453"/>
                <a:gd name="T33" fmla="*/ 2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3" h="245">
                  <a:moveTo>
                    <a:pt x="158" y="245"/>
                  </a:moveTo>
                  <a:cubicBezTo>
                    <a:pt x="158" y="245"/>
                    <a:pt x="104" y="204"/>
                    <a:pt x="73" y="196"/>
                  </a:cubicBezTo>
                  <a:cubicBezTo>
                    <a:pt x="43" y="187"/>
                    <a:pt x="9" y="172"/>
                    <a:pt x="6" y="165"/>
                  </a:cubicBezTo>
                  <a:cubicBezTo>
                    <a:pt x="0" y="151"/>
                    <a:pt x="17" y="135"/>
                    <a:pt x="34" y="139"/>
                  </a:cubicBezTo>
                  <a:cubicBezTo>
                    <a:pt x="52" y="143"/>
                    <a:pt x="67" y="128"/>
                    <a:pt x="67" y="128"/>
                  </a:cubicBezTo>
                  <a:cubicBezTo>
                    <a:pt x="67" y="128"/>
                    <a:pt x="73" y="96"/>
                    <a:pt x="97" y="104"/>
                  </a:cubicBezTo>
                  <a:cubicBezTo>
                    <a:pt x="121" y="113"/>
                    <a:pt x="141" y="94"/>
                    <a:pt x="158" y="74"/>
                  </a:cubicBezTo>
                  <a:cubicBezTo>
                    <a:pt x="175" y="54"/>
                    <a:pt x="188" y="33"/>
                    <a:pt x="219" y="37"/>
                  </a:cubicBezTo>
                  <a:cubicBezTo>
                    <a:pt x="249" y="41"/>
                    <a:pt x="269" y="34"/>
                    <a:pt x="290" y="37"/>
                  </a:cubicBezTo>
                  <a:cubicBezTo>
                    <a:pt x="312" y="39"/>
                    <a:pt x="321" y="46"/>
                    <a:pt x="334" y="59"/>
                  </a:cubicBezTo>
                  <a:cubicBezTo>
                    <a:pt x="347" y="72"/>
                    <a:pt x="326" y="39"/>
                    <a:pt x="350" y="25"/>
                  </a:cubicBezTo>
                  <a:cubicBezTo>
                    <a:pt x="374" y="11"/>
                    <a:pt x="418" y="0"/>
                    <a:pt x="425" y="13"/>
                  </a:cubicBezTo>
                  <a:cubicBezTo>
                    <a:pt x="439" y="42"/>
                    <a:pt x="397" y="50"/>
                    <a:pt x="425" y="70"/>
                  </a:cubicBezTo>
                  <a:cubicBezTo>
                    <a:pt x="453" y="89"/>
                    <a:pt x="449" y="120"/>
                    <a:pt x="441" y="126"/>
                  </a:cubicBezTo>
                  <a:cubicBezTo>
                    <a:pt x="399" y="160"/>
                    <a:pt x="384" y="177"/>
                    <a:pt x="364" y="203"/>
                  </a:cubicBezTo>
                  <a:cubicBezTo>
                    <a:pt x="345" y="229"/>
                    <a:pt x="351" y="245"/>
                    <a:pt x="351" y="245"/>
                  </a:cubicBezTo>
                  <a:lnTo>
                    <a:pt x="158" y="245"/>
                  </a:lnTo>
                  <a:close/>
                </a:path>
              </a:pathLst>
            </a:custGeom>
            <a:solidFill>
              <a:schemeClr val="bg1"/>
            </a:solidFill>
            <a:ln w="63500" cap="flat">
              <a:solidFill>
                <a:schemeClr val="tx2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556"/>
            <p:cNvSpPr>
              <a:spLocks/>
            </p:cNvSpPr>
            <p:nvPr/>
          </p:nvSpPr>
          <p:spPr bwMode="auto">
            <a:xfrm>
              <a:off x="7434629" y="2873436"/>
              <a:ext cx="756689" cy="227500"/>
            </a:xfrm>
            <a:custGeom>
              <a:avLst/>
              <a:gdLst>
                <a:gd name="T0" fmla="*/ 210 w 224"/>
                <a:gd name="T1" fmla="*/ 33 h 67"/>
                <a:gd name="T2" fmla="*/ 209 w 224"/>
                <a:gd name="T3" fmla="*/ 33 h 67"/>
                <a:gd name="T4" fmla="*/ 223 w 224"/>
                <a:gd name="T5" fmla="*/ 17 h 67"/>
                <a:gd name="T6" fmla="*/ 209 w 224"/>
                <a:gd name="T7" fmla="*/ 0 h 67"/>
                <a:gd name="T8" fmla="*/ 14 w 224"/>
                <a:gd name="T9" fmla="*/ 0 h 67"/>
                <a:gd name="T10" fmla="*/ 0 w 224"/>
                <a:gd name="T11" fmla="*/ 17 h 67"/>
                <a:gd name="T12" fmla="*/ 14 w 224"/>
                <a:gd name="T13" fmla="*/ 33 h 67"/>
                <a:gd name="T14" fmla="*/ 15 w 224"/>
                <a:gd name="T15" fmla="*/ 33 h 67"/>
                <a:gd name="T16" fmla="*/ 1 w 224"/>
                <a:gd name="T17" fmla="*/ 50 h 67"/>
                <a:gd name="T18" fmla="*/ 15 w 224"/>
                <a:gd name="T19" fmla="*/ 67 h 67"/>
                <a:gd name="T20" fmla="*/ 210 w 224"/>
                <a:gd name="T21" fmla="*/ 67 h 67"/>
                <a:gd name="T22" fmla="*/ 224 w 224"/>
                <a:gd name="T23" fmla="*/ 50 h 67"/>
                <a:gd name="T24" fmla="*/ 210 w 224"/>
                <a:gd name="T25" fmla="*/ 3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4" h="67">
                  <a:moveTo>
                    <a:pt x="210" y="33"/>
                  </a:moveTo>
                  <a:cubicBezTo>
                    <a:pt x="209" y="33"/>
                    <a:pt x="209" y="33"/>
                    <a:pt x="209" y="33"/>
                  </a:cubicBezTo>
                  <a:cubicBezTo>
                    <a:pt x="217" y="33"/>
                    <a:pt x="223" y="26"/>
                    <a:pt x="223" y="17"/>
                  </a:cubicBezTo>
                  <a:cubicBezTo>
                    <a:pt x="223" y="7"/>
                    <a:pt x="217" y="0"/>
                    <a:pt x="209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7"/>
                  </a:cubicBezTo>
                  <a:cubicBezTo>
                    <a:pt x="0" y="26"/>
                    <a:pt x="6" y="33"/>
                    <a:pt x="14" y="33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7" y="33"/>
                    <a:pt x="1" y="41"/>
                    <a:pt x="1" y="50"/>
                  </a:cubicBezTo>
                  <a:cubicBezTo>
                    <a:pt x="1" y="59"/>
                    <a:pt x="7" y="67"/>
                    <a:pt x="15" y="67"/>
                  </a:cubicBezTo>
                  <a:cubicBezTo>
                    <a:pt x="210" y="67"/>
                    <a:pt x="210" y="67"/>
                    <a:pt x="210" y="67"/>
                  </a:cubicBezTo>
                  <a:cubicBezTo>
                    <a:pt x="218" y="67"/>
                    <a:pt x="224" y="59"/>
                    <a:pt x="224" y="50"/>
                  </a:cubicBezTo>
                  <a:cubicBezTo>
                    <a:pt x="224" y="41"/>
                    <a:pt x="218" y="33"/>
                    <a:pt x="210" y="33"/>
                  </a:cubicBezTo>
                  <a:close/>
                </a:path>
              </a:pathLst>
            </a:custGeom>
            <a:solidFill>
              <a:srgbClr val="FFFFFF"/>
            </a:solidFill>
            <a:ln w="63500" cap="flat">
              <a:solidFill>
                <a:schemeClr val="tx2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 rot="21294668">
              <a:off x="7524908" y="3209249"/>
              <a:ext cx="652743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7200" b="1" dirty="0">
                  <a:solidFill>
                    <a:schemeClr val="tx2">
                      <a:lumMod val="50000"/>
                    </a:schemeClr>
                  </a:solidFill>
                </a:rPr>
                <a:t>$</a:t>
              </a:r>
              <a:endParaRPr lang="en-US" sz="7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5195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63500" cap="flat">
          <a:solidFill>
            <a:schemeClr val="bg1"/>
          </a:solidFill>
          <a:prstDash val="solid"/>
          <a:round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167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</dc:creator>
  <cp:lastModifiedBy>AIMS Office</cp:lastModifiedBy>
  <cp:revision>75</cp:revision>
  <dcterms:created xsi:type="dcterms:W3CDTF">2014-05-27T19:26:41Z</dcterms:created>
  <dcterms:modified xsi:type="dcterms:W3CDTF">2018-01-16T22:13:38Z</dcterms:modified>
</cp:coreProperties>
</file>