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D4B65-37A9-404A-B7D0-E0E3C8C54844}" type="datetimeFigureOut">
              <a:rPr lang="en-US" smtClean="0"/>
              <a:t>2/20/18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143B0-532F-4AF7-A78C-2125C0F83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96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014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hape 14"/>
          <p:cNvCxnSpPr/>
          <p:nvPr/>
        </p:nvCxnSpPr>
        <p:spPr>
          <a:xfrm>
            <a:off x="304800" y="1066800"/>
            <a:ext cx="11582400" cy="0"/>
          </a:xfrm>
          <a:prstGeom prst="straightConnector1">
            <a:avLst/>
          </a:prstGeom>
          <a:noFill/>
          <a:ln w="1587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956816"/>
            <a:ext cx="11582400" cy="3754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285750" algn="l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  <a:defRPr sz="15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-133350" algn="l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523923" marR="0" lvl="2" indent="-114222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  <a:sym typeface="Calibri"/>
              </a:defRPr>
            </a:lvl3pPr>
            <a:lvl4pPr marL="2133493" marR="0" lvl="3" indent="-148038" algn="l" rtl="0">
              <a:spcBef>
                <a:spcPts val="533"/>
              </a:spcBef>
              <a:buClr>
                <a:schemeClr val="dk1"/>
              </a:buClr>
              <a:buSzPct val="98777"/>
              <a:buFont typeface="Arial"/>
              <a:buChar char="–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063" marR="0" lvl="4" indent="-148008" algn="l" rtl="0">
              <a:spcBef>
                <a:spcPts val="533"/>
              </a:spcBef>
              <a:buClr>
                <a:schemeClr val="dk1"/>
              </a:buClr>
              <a:buSzPct val="98777"/>
              <a:buFont typeface="Arial"/>
              <a:buChar char="»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632" marR="0" lvl="5" indent="-147977" algn="l" rtl="0">
              <a:spcBef>
                <a:spcPts val="533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202" marR="0" lvl="6" indent="-147947" algn="l" rtl="0">
              <a:spcBef>
                <a:spcPts val="533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771" marR="0" lvl="7" indent="-147916" algn="l" rtl="0">
              <a:spcBef>
                <a:spcPts val="533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341" marR="0" lvl="8" indent="-147886" algn="l" rtl="0">
              <a:spcBef>
                <a:spcPts val="533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lang="en-US" dirty="0"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304800" y="304801"/>
            <a:ext cx="11582400" cy="6350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004AD4"/>
              </a:buClr>
              <a:buFont typeface="Arial"/>
              <a:buNone/>
              <a:defRPr sz="2200" b="1" i="0" u="none" strike="noStrike" cap="none">
                <a:solidFill>
                  <a:srgbClr val="004AD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90551" marR="0" lvl="1" indent="-156605" algn="l" rtl="0">
              <a:spcBef>
                <a:spcPts val="747"/>
              </a:spcBef>
              <a:buClr>
                <a:schemeClr val="dk1"/>
              </a:buClr>
              <a:buSzPct val="100891"/>
              <a:buFont typeface="Arial"/>
              <a:buChar char="–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23" marR="0" lvl="2" indent="-114222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493" marR="0" lvl="3" indent="-148038" algn="l" rtl="0">
              <a:spcBef>
                <a:spcPts val="533"/>
              </a:spcBef>
              <a:buClr>
                <a:schemeClr val="dk1"/>
              </a:buClr>
              <a:buSzPct val="98777"/>
              <a:buFont typeface="Arial"/>
              <a:buChar char="–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063" marR="0" lvl="4" indent="-148008" algn="l" rtl="0">
              <a:spcBef>
                <a:spcPts val="533"/>
              </a:spcBef>
              <a:buClr>
                <a:schemeClr val="dk1"/>
              </a:buClr>
              <a:buSzPct val="98777"/>
              <a:buFont typeface="Arial"/>
              <a:buChar char="»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632" marR="0" lvl="5" indent="-147977" algn="l" rtl="0">
              <a:spcBef>
                <a:spcPts val="533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202" marR="0" lvl="6" indent="-147947" algn="l" rtl="0">
              <a:spcBef>
                <a:spcPts val="533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771" marR="0" lvl="7" indent="-147916" algn="l" rtl="0">
              <a:spcBef>
                <a:spcPts val="533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341" marR="0" lvl="8" indent="-147886" algn="l" rtl="0">
              <a:spcBef>
                <a:spcPts val="533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04800" y="1219200"/>
            <a:ext cx="11582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004AD4"/>
              </a:buClr>
              <a:buFont typeface="Source Sans Pro"/>
              <a:buNone/>
              <a:defRPr sz="2000" b="0" i="0" u="none" strike="noStrike" cap="none">
                <a:solidFill>
                  <a:srgbClr val="004AD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8" name="Shape 18"/>
          <p:cNvSpPr/>
          <p:nvPr/>
        </p:nvSpPr>
        <p:spPr>
          <a:xfrm>
            <a:off x="-3968" y="-2977"/>
            <a:ext cx="12199939" cy="85725"/>
          </a:xfrm>
          <a:prstGeom prst="rect">
            <a:avLst/>
          </a:prstGeom>
          <a:solidFill>
            <a:srgbClr val="004AD4"/>
          </a:solidFill>
          <a:ln>
            <a:noFill/>
          </a:ln>
        </p:spPr>
        <p:txBody>
          <a:bodyPr lIns="26775" tIns="26775" rIns="26775" bIns="267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547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698046" y="6488683"/>
            <a:ext cx="189154" cy="2068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43" b="0" i="0" u="none" strike="noStrike" cap="none">
                <a:solidFill>
                  <a:srgbClr val="004AD4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843" b="0" i="0" u="none" strike="noStrike" cap="none">
              <a:solidFill>
                <a:srgbClr val="004AD4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" name="Footer Placeholder 3"/>
          <p:cNvSpPr>
            <a:spLocks noGrp="1"/>
          </p:cNvSpPr>
          <p:nvPr userDrawn="1"/>
        </p:nvSpPr>
        <p:spPr>
          <a:xfrm>
            <a:off x="152400" y="6529841"/>
            <a:ext cx="7816049" cy="24447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ts val="969"/>
              </a:lnSpc>
            </a:pPr>
            <a:r>
              <a:rPr lang="de-DE" sz="1300" b="0" dirty="0">
                <a:solidFill>
                  <a:srgbClr val="358CFF"/>
                </a:solidFill>
                <a:latin typeface="Source Sans Pro" panose="020B0503030403020204" pitchFamily="34" charset="0"/>
              </a:rPr>
              <a:t>© 2017 </a:t>
            </a:r>
            <a:r>
              <a:rPr lang="en-US" sz="1300" b="0" dirty="0">
                <a:solidFill>
                  <a:srgbClr val="0059B7"/>
                </a:solidFill>
                <a:latin typeface="Source Sans Pro" panose="020B0503030403020204" pitchFamily="34" charset="0"/>
              </a:rPr>
              <a:t>Universal Service Administrative Co. </a:t>
            </a:r>
            <a:endParaRPr lang="en-US" sz="1300" b="0" dirty="0">
              <a:solidFill>
                <a:srgbClr val="0059B7"/>
              </a:solidFill>
              <a:latin typeface="Source Sans Pro" panose="020B0503030403020204" pitchFamily="34" charset="0"/>
              <a:cs typeface="SourceSans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18347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usac.org/_res/documents/sl/pdf/forms/479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132DB-19A4-44EF-95E8-39F06B7510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Aims E-rate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511DFA-C59B-486F-AF37-5AADB238FB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0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BE4B-4F4F-47D1-B2C0-7CFFA1809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E-rate program?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0BA9E-3CB0-45E0-8701-0611F79DC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Program that provides discounts to keep students and libraries patrons connected to broadband and voice services.</a:t>
            </a:r>
          </a:p>
          <a:p>
            <a:r>
              <a:rPr lang="en-US" dirty="0"/>
              <a:t>Administered by the Universal Service Administrative Company (USAC), a non-profit designated by the FCC to make universal service possible.</a:t>
            </a:r>
          </a:p>
          <a:p>
            <a:r>
              <a:rPr lang="en-US" dirty="0"/>
              <a:t>USAC handles about $10 billion annually to assist schools/libraries, rural health care, Lifeline service, and funding to companies working to expand connectivity infrastructure in unserved or undeserved area.</a:t>
            </a:r>
          </a:p>
          <a:p>
            <a:r>
              <a:rPr lang="en-US" dirty="0"/>
              <a:t>Schools/Libraries receives significant discounts for both broadband and voice services.</a:t>
            </a:r>
          </a:p>
        </p:txBody>
      </p:sp>
    </p:spTree>
    <p:extLst>
      <p:ext uri="{BB962C8B-B14F-4D97-AF65-F5344CB8AC3E}">
        <p14:creationId xmlns:p14="http://schemas.microsoft.com/office/powerpoint/2010/main" val="242680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304800" y="304801"/>
            <a:ext cx="11582400" cy="6350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04AD4"/>
              </a:buClr>
              <a:buSzPct val="250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4AD4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E-RATE Program Steps</a:t>
            </a:r>
          </a:p>
        </p:txBody>
      </p:sp>
      <p:pic>
        <p:nvPicPr>
          <p:cNvPr id="73" name="Shape 73" descr="170012-SL-ApplicationProcess-APPLICANTS_Flowchart-20170331.pdf.jpg"/>
          <p:cNvPicPr preferRelativeResize="0"/>
          <p:nvPr/>
        </p:nvPicPr>
        <p:blipFill rotWithShape="1">
          <a:blip r:embed="rId3">
            <a:alphaModFix/>
          </a:blip>
          <a:srcRect t="2570" b="2561"/>
          <a:stretch/>
        </p:blipFill>
        <p:spPr>
          <a:xfrm>
            <a:off x="304799" y="1676398"/>
            <a:ext cx="11506200" cy="4724401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04800" y="939802"/>
            <a:ext cx="11582400" cy="7843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04AD4"/>
              </a:buClr>
              <a:buSzPct val="25000"/>
              <a:buFont typeface="Source Sans Pro"/>
              <a:buNone/>
            </a:pPr>
            <a:r>
              <a:rPr lang="en-US" sz="2000" b="0" i="0" u="none" strike="noStrike" cap="none" dirty="0">
                <a:solidFill>
                  <a:srgbClr val="004AD4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APPLICATION PROCESS </a:t>
            </a:r>
            <a:r>
              <a:rPr lang="en-US" dirty="0"/>
              <a:t>FLOWCHART: APPLICANT STEPS</a:t>
            </a:r>
          </a:p>
        </p:txBody>
      </p:sp>
      <p:sp>
        <p:nvSpPr>
          <p:cNvPr id="2" name="Rectangle 1"/>
          <p:cNvSpPr/>
          <p:nvPr/>
        </p:nvSpPr>
        <p:spPr>
          <a:xfrm>
            <a:off x="7214616" y="3581400"/>
            <a:ext cx="762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5778955"/>
            <a:ext cx="723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</a:rPr>
              <a:t>*Consortium members report their CIPA status by submitting  </a:t>
            </a:r>
            <a:r>
              <a:rPr lang="en-US" sz="11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hlinkClick r:id="rId4"/>
              </a:rPr>
              <a:t>FCC Form 479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</a:rPr>
              <a:t> to their consortium leader. </a:t>
            </a:r>
          </a:p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</a:rPr>
              <a:t>The consortium leader then files FCC Form 486. </a:t>
            </a:r>
          </a:p>
        </p:txBody>
      </p:sp>
    </p:spTree>
    <p:extLst>
      <p:ext uri="{BB962C8B-B14F-4D97-AF65-F5344CB8AC3E}">
        <p14:creationId xmlns:p14="http://schemas.microsoft.com/office/powerpoint/2010/main" val="97507358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27CD-5E43-48F7-9D83-D9C588A1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E-RATE Program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1E0D4-C733-44CC-8EE9-235A8C802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FCC Form 470 - must be submitted by 02/22/2018</a:t>
            </a:r>
          </a:p>
          <a:p>
            <a:pPr lvl="1"/>
            <a:r>
              <a:rPr lang="en-US" dirty="0"/>
              <a:t>Project requirements – internet, hardware, software, cabling…</a:t>
            </a:r>
          </a:p>
          <a:p>
            <a:r>
              <a:rPr lang="en-US" dirty="0"/>
              <a:t>FCC Form 471 – must be submitted by 03/22/2018</a:t>
            </a:r>
          </a:p>
          <a:p>
            <a:pPr lvl="1"/>
            <a:r>
              <a:rPr lang="en-US" dirty="0"/>
              <a:t>Evaluation Matrix for chosen vendors</a:t>
            </a:r>
          </a:p>
          <a:p>
            <a:pPr lvl="1"/>
            <a:r>
              <a:rPr lang="en-US" dirty="0"/>
              <a:t>Submit signed contracts to USAC for consideration</a:t>
            </a:r>
          </a:p>
          <a:p>
            <a:r>
              <a:rPr lang="en-US" dirty="0"/>
              <a:t>AIMS E-Rate application reviewed and wait for funding decision</a:t>
            </a:r>
          </a:p>
          <a:p>
            <a:r>
              <a:rPr lang="en-US" dirty="0"/>
              <a:t>Service Fulfillment after funding decision.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45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18</TotalTime>
  <Words>191</Words>
  <Application>Microsoft Macintosh PowerPoint</Application>
  <PresentationFormat>Widescreen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Source Sans Pro</vt:lpstr>
      <vt:lpstr>SourceSansPro-Light</vt:lpstr>
      <vt:lpstr>Trebuchet MS</vt:lpstr>
      <vt:lpstr>Tw Cen MT</vt:lpstr>
      <vt:lpstr>Circuit</vt:lpstr>
      <vt:lpstr>Aims E-rate project</vt:lpstr>
      <vt:lpstr>What is the E-rate program?</vt:lpstr>
      <vt:lpstr>APPLICATION PROCESS FLOWCHART: APPLICANT STEPS</vt:lpstr>
      <vt:lpstr>E-RATE Program timeline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E-rate project</dc:title>
  <dc:creator>Clive Isip</dc:creator>
  <cp:lastModifiedBy>Marisol Magana</cp:lastModifiedBy>
  <cp:revision>3</cp:revision>
  <dcterms:created xsi:type="dcterms:W3CDTF">2018-02-17T04:14:57Z</dcterms:created>
  <dcterms:modified xsi:type="dcterms:W3CDTF">2018-02-20T18:35:57Z</dcterms:modified>
</cp:coreProperties>
</file>