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7023100" cy="9309100"/>
  <p:embeddedFontLst>
    <p:embeddedFont>
      <p:font typeface="Esteban" panose="020B0604020202020204" charset="0"/>
      <p:regular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ctr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ctr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ctr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ctr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ctr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ctr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ctr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48520" y="776229"/>
            <a:ext cx="40119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  <p:cxnSp>
        <p:nvCxnSpPr>
          <p:cNvPr id="74" name="Shape 74"/>
          <p:cNvCxnSpPr/>
          <p:nvPr/>
        </p:nvCxnSpPr>
        <p:spPr>
          <a:xfrm>
            <a:off x="585680" y="2499360"/>
            <a:ext cx="1005840" cy="0"/>
          </a:xfrm>
          <a:prstGeom prst="straightConnector1">
            <a:avLst/>
          </a:prstGeom>
          <a:noFill/>
          <a:ln w="793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28650" y="256700"/>
            <a:ext cx="40119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  <p:cxnSp>
        <p:nvCxnSpPr>
          <p:cNvPr id="80" name="Shape 80"/>
          <p:cNvCxnSpPr/>
          <p:nvPr/>
        </p:nvCxnSpPr>
        <p:spPr>
          <a:xfrm>
            <a:off x="737235" y="1706880"/>
            <a:ext cx="1005840" cy="0"/>
          </a:xfrm>
          <a:prstGeom prst="straightConnector1">
            <a:avLst/>
          </a:prstGeom>
          <a:noFill/>
          <a:ln w="793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0" y="2075632"/>
            <a:ext cx="4640580" cy="311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82" name="Shape 82"/>
          <p:cNvSpPr>
            <a:spLocks noGrp="1"/>
          </p:cNvSpPr>
          <p:nvPr>
            <p:ph type="pic" idx="3"/>
          </p:nvPr>
        </p:nvSpPr>
        <p:spPr>
          <a:xfrm>
            <a:off x="4640580" y="0"/>
            <a:ext cx="2476500" cy="2097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>
            <a:spLocks noGrp="1"/>
          </p:cNvSpPr>
          <p:nvPr>
            <p:ph type="pic" idx="4"/>
          </p:nvPr>
        </p:nvSpPr>
        <p:spPr>
          <a:xfrm>
            <a:off x="4640580" y="5195068"/>
            <a:ext cx="2476500" cy="166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idx="5"/>
          </p:nvPr>
        </p:nvSpPr>
        <p:spPr>
          <a:xfrm>
            <a:off x="7117080" y="2097354"/>
            <a:ext cx="2011680" cy="309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28650" y="256700"/>
            <a:ext cx="40119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  <p:cxnSp>
        <p:nvCxnSpPr>
          <p:cNvPr id="90" name="Shape 90"/>
          <p:cNvCxnSpPr/>
          <p:nvPr/>
        </p:nvCxnSpPr>
        <p:spPr>
          <a:xfrm>
            <a:off x="737235" y="1706880"/>
            <a:ext cx="1005840" cy="0"/>
          </a:xfrm>
          <a:prstGeom prst="straightConnector1">
            <a:avLst/>
          </a:prstGeom>
          <a:noFill/>
          <a:ln w="793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0" y="2075632"/>
            <a:ext cx="9144000" cy="365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  <p:sp>
        <p:nvSpPr>
          <p:cNvPr id="96" name="Shape 96"/>
          <p:cNvSpPr>
            <a:spLocks noGrp="1"/>
          </p:cNvSpPr>
          <p:nvPr>
            <p:ph type="pic" idx="2"/>
          </p:nvPr>
        </p:nvSpPr>
        <p:spPr>
          <a:xfrm>
            <a:off x="0" y="2075632"/>
            <a:ext cx="3028950" cy="478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97" name="Shape 97"/>
          <p:cNvSpPr>
            <a:spLocks noGrp="1"/>
          </p:cNvSpPr>
          <p:nvPr>
            <p:ph type="pic" idx="3"/>
          </p:nvPr>
        </p:nvSpPr>
        <p:spPr>
          <a:xfrm>
            <a:off x="6855468" y="2174692"/>
            <a:ext cx="2288533" cy="468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98" name="Shape 98"/>
          <p:cNvSpPr>
            <a:spLocks noGrp="1"/>
          </p:cNvSpPr>
          <p:nvPr>
            <p:ph type="pic" idx="4"/>
          </p:nvPr>
        </p:nvSpPr>
        <p:spPr>
          <a:xfrm>
            <a:off x="6855467" y="0"/>
            <a:ext cx="2288532" cy="200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99" name="Shape 99"/>
          <p:cNvSpPr>
            <a:spLocks noGrp="1"/>
          </p:cNvSpPr>
          <p:nvPr>
            <p:ph type="pic" idx="5"/>
          </p:nvPr>
        </p:nvSpPr>
        <p:spPr>
          <a:xfrm>
            <a:off x="0" y="14764"/>
            <a:ext cx="3028950" cy="192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100" name="Shape 100"/>
          <p:cNvSpPr>
            <a:spLocks noGrp="1"/>
          </p:cNvSpPr>
          <p:nvPr>
            <p:ph type="pic" idx="6"/>
          </p:nvPr>
        </p:nvSpPr>
        <p:spPr>
          <a:xfrm>
            <a:off x="3148314" y="1"/>
            <a:ext cx="1172427" cy="137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2"/>
          </p:nvPr>
        </p:nvSpPr>
        <p:spPr>
          <a:xfrm>
            <a:off x="-3810" y="-1"/>
            <a:ext cx="5821680" cy="33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54330" y="2690019"/>
            <a:ext cx="40119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  <p:sp>
        <p:nvSpPr>
          <p:cNvPr id="107" name="Shape 107"/>
          <p:cNvSpPr>
            <a:spLocks noGrp="1"/>
          </p:cNvSpPr>
          <p:nvPr>
            <p:ph type="pic" idx="3"/>
          </p:nvPr>
        </p:nvSpPr>
        <p:spPr>
          <a:xfrm>
            <a:off x="3608070" y="3527504"/>
            <a:ext cx="2209800" cy="282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998237" y="668180"/>
            <a:ext cx="40119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  <p:cxnSp>
        <p:nvCxnSpPr>
          <p:cNvPr id="113" name="Shape 113"/>
          <p:cNvCxnSpPr/>
          <p:nvPr/>
        </p:nvCxnSpPr>
        <p:spPr>
          <a:xfrm>
            <a:off x="5106822" y="2118360"/>
            <a:ext cx="1005840" cy="0"/>
          </a:xfrm>
          <a:prstGeom prst="straightConnector1">
            <a:avLst/>
          </a:prstGeom>
          <a:noFill/>
          <a:ln w="793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Shape 114"/>
          <p:cNvSpPr>
            <a:spLocks noGrp="1"/>
          </p:cNvSpPr>
          <p:nvPr>
            <p:ph type="pic" idx="2"/>
          </p:nvPr>
        </p:nvSpPr>
        <p:spPr>
          <a:xfrm>
            <a:off x="1" y="433182"/>
            <a:ext cx="2274425" cy="209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115" name="Shape 115"/>
          <p:cNvSpPr>
            <a:spLocks noGrp="1"/>
          </p:cNvSpPr>
          <p:nvPr>
            <p:ph type="pic" idx="3"/>
          </p:nvPr>
        </p:nvSpPr>
        <p:spPr>
          <a:xfrm>
            <a:off x="2274426" y="2545176"/>
            <a:ext cx="2274425" cy="209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pic" idx="4"/>
          </p:nvPr>
        </p:nvSpPr>
        <p:spPr>
          <a:xfrm>
            <a:off x="0" y="4626457"/>
            <a:ext cx="2274425" cy="209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  <p:sp>
        <p:nvSpPr>
          <p:cNvPr id="121" name="Shape 121"/>
          <p:cNvSpPr>
            <a:spLocks noGrp="1"/>
          </p:cNvSpPr>
          <p:nvPr>
            <p:ph type="pic" idx="2"/>
          </p:nvPr>
        </p:nvSpPr>
        <p:spPr>
          <a:xfrm>
            <a:off x="4503420" y="2824481"/>
            <a:ext cx="4640580" cy="403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122" name="Shape 122"/>
          <p:cNvSpPr>
            <a:spLocks noGrp="1"/>
          </p:cNvSpPr>
          <p:nvPr>
            <p:ph type="pic" idx="3"/>
          </p:nvPr>
        </p:nvSpPr>
        <p:spPr>
          <a:xfrm>
            <a:off x="0" y="1"/>
            <a:ext cx="4366550" cy="3545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123" name="Shape 123"/>
          <p:cNvSpPr>
            <a:spLocks noGrp="1"/>
          </p:cNvSpPr>
          <p:nvPr>
            <p:ph type="pic" idx="4"/>
          </p:nvPr>
        </p:nvSpPr>
        <p:spPr>
          <a:xfrm>
            <a:off x="0" y="3759200"/>
            <a:ext cx="4366550" cy="30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124" name="Shape 124"/>
          <p:cNvSpPr>
            <a:spLocks noGrp="1"/>
          </p:cNvSpPr>
          <p:nvPr>
            <p:ph type="pic" idx="5"/>
          </p:nvPr>
        </p:nvSpPr>
        <p:spPr>
          <a:xfrm>
            <a:off x="4503420" y="1"/>
            <a:ext cx="4640580" cy="268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  <p:sp>
        <p:nvSpPr>
          <p:cNvPr id="134" name="Shape 134"/>
          <p:cNvSpPr>
            <a:spLocks noGrp="1"/>
          </p:cNvSpPr>
          <p:nvPr>
            <p:ph type="pic" idx="2"/>
          </p:nvPr>
        </p:nvSpPr>
        <p:spPr>
          <a:xfrm>
            <a:off x="0" y="4236720"/>
            <a:ext cx="9144000" cy="26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9144000" cy="18389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28650" y="256700"/>
            <a:ext cx="40119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0" y="776229"/>
            <a:ext cx="40119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pic" idx="2"/>
          </p:nvPr>
        </p:nvSpPr>
        <p:spPr>
          <a:xfrm>
            <a:off x="0" y="-1"/>
            <a:ext cx="4286250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cxnSp>
        <p:nvCxnSpPr>
          <p:cNvPr id="31" name="Shape 31"/>
          <p:cNvCxnSpPr/>
          <p:nvPr/>
        </p:nvCxnSpPr>
        <p:spPr>
          <a:xfrm>
            <a:off x="4709160" y="2499360"/>
            <a:ext cx="1005840" cy="0"/>
          </a:xfrm>
          <a:prstGeom prst="straightConnector1">
            <a:avLst/>
          </a:prstGeom>
          <a:noFill/>
          <a:ln w="793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718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54330" y="2978409"/>
            <a:ext cx="40119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28650" y="256700"/>
            <a:ext cx="40119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  <p:cxnSp>
        <p:nvCxnSpPr>
          <p:cNvPr id="43" name="Shape 43"/>
          <p:cNvCxnSpPr/>
          <p:nvPr/>
        </p:nvCxnSpPr>
        <p:spPr>
          <a:xfrm>
            <a:off x="737235" y="1706880"/>
            <a:ext cx="1005840" cy="0"/>
          </a:xfrm>
          <a:prstGeom prst="straightConnector1">
            <a:avLst/>
          </a:prstGeom>
          <a:noFill/>
          <a:ln w="793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28650" y="256700"/>
            <a:ext cx="40119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cxnSp>
        <p:nvCxnSpPr>
          <p:cNvPr id="48" name="Shape 48"/>
          <p:cNvCxnSpPr/>
          <p:nvPr/>
        </p:nvCxnSpPr>
        <p:spPr>
          <a:xfrm>
            <a:off x="737235" y="1706880"/>
            <a:ext cx="1005840" cy="0"/>
          </a:xfrm>
          <a:prstGeom prst="straightConnector1">
            <a:avLst/>
          </a:prstGeom>
          <a:noFill/>
          <a:ln w="793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Shape 49"/>
          <p:cNvSpPr>
            <a:spLocks noGrp="1"/>
          </p:cNvSpPr>
          <p:nvPr>
            <p:ph type="pic" idx="2"/>
          </p:nvPr>
        </p:nvSpPr>
        <p:spPr>
          <a:xfrm>
            <a:off x="6115051" y="-1"/>
            <a:ext cx="3028949" cy="695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8650" y="256700"/>
            <a:ext cx="40119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cxnSp>
        <p:nvCxnSpPr>
          <p:cNvPr id="54" name="Shape 54"/>
          <p:cNvCxnSpPr/>
          <p:nvPr/>
        </p:nvCxnSpPr>
        <p:spPr>
          <a:xfrm>
            <a:off x="737235" y="1706880"/>
            <a:ext cx="1005840" cy="0"/>
          </a:xfrm>
          <a:prstGeom prst="straightConnector1">
            <a:avLst/>
          </a:prstGeom>
          <a:noFill/>
          <a:ln w="793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718630" y="2586990"/>
            <a:ext cx="1769300" cy="26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/>
          <p:nvPr/>
        </p:nvSpPr>
        <p:spPr>
          <a:xfrm>
            <a:off x="5242560" y="0"/>
            <a:ext cx="3901440" cy="6858000"/>
          </a:xfrm>
          <a:prstGeom prst="rect">
            <a:avLst/>
          </a:prstGeom>
          <a:solidFill>
            <a:srgbClr val="CFDADE">
              <a:alpha val="4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57" name="Shape 57"/>
          <p:cNvSpPr>
            <a:spLocks noGrp="1"/>
          </p:cNvSpPr>
          <p:nvPr>
            <p:ph type="pic" idx="3"/>
          </p:nvPr>
        </p:nvSpPr>
        <p:spPr>
          <a:xfrm>
            <a:off x="5555457" y="629920"/>
            <a:ext cx="1160303" cy="115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58" name="Shape 58"/>
          <p:cNvSpPr>
            <a:spLocks noGrp="1"/>
          </p:cNvSpPr>
          <p:nvPr>
            <p:ph type="pic" idx="4"/>
          </p:nvPr>
        </p:nvSpPr>
        <p:spPr>
          <a:xfrm>
            <a:off x="5555456" y="2101295"/>
            <a:ext cx="1160303" cy="115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>
            <a:spLocks noGrp="1"/>
          </p:cNvSpPr>
          <p:nvPr>
            <p:ph type="pic" idx="5"/>
          </p:nvPr>
        </p:nvSpPr>
        <p:spPr>
          <a:xfrm>
            <a:off x="5555455" y="3572670"/>
            <a:ext cx="1160303" cy="115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60" name="Shape 60"/>
          <p:cNvSpPr>
            <a:spLocks noGrp="1"/>
          </p:cNvSpPr>
          <p:nvPr>
            <p:ph type="pic" idx="6"/>
          </p:nvPr>
        </p:nvSpPr>
        <p:spPr>
          <a:xfrm>
            <a:off x="5555455" y="5044045"/>
            <a:ext cx="1160303" cy="115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28650" y="256700"/>
            <a:ext cx="40119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cxnSp>
        <p:nvCxnSpPr>
          <p:cNvPr id="65" name="Shape 65"/>
          <p:cNvCxnSpPr/>
          <p:nvPr/>
        </p:nvCxnSpPr>
        <p:spPr>
          <a:xfrm>
            <a:off x="737235" y="1706880"/>
            <a:ext cx="1005840" cy="0"/>
          </a:xfrm>
          <a:prstGeom prst="straightConnector1">
            <a:avLst/>
          </a:prstGeom>
          <a:noFill/>
          <a:ln w="793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6933236" y="2496474"/>
            <a:ext cx="1714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67" name="Shape 67"/>
          <p:cNvSpPr>
            <a:spLocks noGrp="1"/>
          </p:cNvSpPr>
          <p:nvPr>
            <p:ph type="pic" idx="3"/>
          </p:nvPr>
        </p:nvSpPr>
        <p:spPr>
          <a:xfrm>
            <a:off x="5137448" y="2496474"/>
            <a:ext cx="1714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68" name="Shape 68"/>
          <p:cNvSpPr>
            <a:spLocks noGrp="1"/>
          </p:cNvSpPr>
          <p:nvPr>
            <p:ph type="pic" idx="4"/>
          </p:nvPr>
        </p:nvSpPr>
        <p:spPr>
          <a:xfrm>
            <a:off x="3344204" y="2496474"/>
            <a:ext cx="1714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0" y="5110753"/>
            <a:ext cx="9144000" cy="17472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ctrTitle"/>
          </p:nvPr>
        </p:nvSpPr>
        <p:spPr>
          <a:xfrm>
            <a:off x="595802" y="3533280"/>
            <a:ext cx="6684300" cy="26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Montserrat"/>
              <a:buNone/>
            </a:pPr>
            <a:r>
              <a:rPr lang="id-ID" sz="4050" dirty="0">
                <a:solidFill>
                  <a:schemeClr val="dk2"/>
                </a:solidFill>
              </a:rPr>
              <a:t>SUPERINTENDENT</a:t>
            </a:r>
            <a:endParaRPr sz="405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Montserrat"/>
              <a:buNone/>
            </a:pPr>
            <a:r>
              <a:rPr lang="id-ID" sz="4050" dirty="0">
                <a:solidFill>
                  <a:schemeClr val="dk2"/>
                </a:solidFill>
              </a:rPr>
              <a:t>BOARD REPORT</a:t>
            </a:r>
            <a:br>
              <a:rPr lang="id-ID" sz="4050" b="0" i="0" u="none" strike="noStrike" cap="none" dirty="0">
                <a:solidFill>
                  <a:srgbClr val="181E2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id-ID" sz="4050" b="0" i="0" u="none" strike="noStrike" cap="none" dirty="0">
                <a:solidFill>
                  <a:srgbClr val="181E20"/>
                </a:solidFill>
                <a:latin typeface="Montserrat"/>
                <a:ea typeface="Montserrat"/>
                <a:cs typeface="Montserrat"/>
                <a:sym typeface="Montserrat"/>
              </a:rPr>
              <a:t>AIMS K-12</a:t>
            </a:r>
            <a:r>
              <a:rPr lang="id-ID" sz="4050" dirty="0">
                <a:solidFill>
                  <a:srgbClr val="181E20"/>
                </a:solidFill>
              </a:rPr>
              <a:t> </a:t>
            </a:r>
            <a:r>
              <a:rPr lang="id-ID" sz="4050" dirty="0">
                <a:solidFill>
                  <a:schemeClr val="accent1"/>
                </a:solidFill>
              </a:rPr>
              <a:t>APRIL 2017</a:t>
            </a:r>
            <a:endParaRPr sz="4050" b="0" i="0" u="none" strike="noStrike" cap="none" dirty="0">
              <a:solidFill>
                <a:srgbClr val="181E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675" y="211169"/>
            <a:ext cx="8230673" cy="373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1398" y="4780255"/>
            <a:ext cx="1406800" cy="140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3858" b="13857"/>
          <a:stretch/>
        </p:blipFill>
        <p:spPr>
          <a:xfrm>
            <a:off x="0" y="0"/>
            <a:ext cx="9144000" cy="371856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646176" y="2932176"/>
            <a:ext cx="2371344" cy="13959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2755735" y="3026334"/>
            <a:ext cx="170344" cy="170344"/>
          </a:xfrm>
          <a:custGeom>
            <a:avLst/>
            <a:gdLst/>
            <a:ahLst/>
            <a:cxnLst/>
            <a:rect l="0" t="0" r="0" b="0"/>
            <a:pathLst>
              <a:path w="976" h="976" extrusionOk="0">
                <a:moveTo>
                  <a:pt x="0" y="0"/>
                </a:moveTo>
                <a:lnTo>
                  <a:pt x="976" y="0"/>
                </a:lnTo>
                <a:lnTo>
                  <a:pt x="976" y="976"/>
                </a:lnTo>
              </a:path>
            </a:pathLst>
          </a:custGeom>
          <a:noFill/>
          <a:ln w="63500" cap="flat" cmpd="sng">
            <a:solidFill>
              <a:srgbClr val="181E2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150" name="Shape 150"/>
          <p:cNvSpPr/>
          <p:nvPr/>
        </p:nvSpPr>
        <p:spPr>
          <a:xfrm rot="10800000">
            <a:off x="646173" y="4203543"/>
            <a:ext cx="170344" cy="170344"/>
          </a:xfrm>
          <a:custGeom>
            <a:avLst/>
            <a:gdLst/>
            <a:ahLst/>
            <a:cxnLst/>
            <a:rect l="0" t="0" r="0" b="0"/>
            <a:pathLst>
              <a:path w="976" h="976" extrusionOk="0">
                <a:moveTo>
                  <a:pt x="0" y="0"/>
                </a:moveTo>
                <a:lnTo>
                  <a:pt x="976" y="0"/>
                </a:lnTo>
                <a:lnTo>
                  <a:pt x="976" y="976"/>
                </a:lnTo>
              </a:path>
            </a:pathLst>
          </a:cu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627940" y="4509183"/>
            <a:ext cx="78882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5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For the third year AIMS has been recognized by Innovate Schools for the Academic Performance of our African American students</a:t>
            </a:r>
            <a:r>
              <a:rPr lang="en-US" sz="135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 </a:t>
            </a:r>
            <a:r>
              <a:rPr lang="id-ID" sz="135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for closing the Acheivement Gap.  Innovate tracks and measures the success of traditionally underserved populations in schools.</a:t>
            </a:r>
            <a:endParaRPr dirty="0"/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825824" y="3142625"/>
            <a:ext cx="4312800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Montserrat"/>
              <a:buNone/>
            </a:pPr>
            <a:endParaRPr sz="3959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Montserrat"/>
              <a:buNone/>
            </a:pPr>
            <a:r>
              <a:rPr lang="id-ID" sz="3959"/>
              <a:t>Academic Celebration</a:t>
            </a:r>
            <a:endParaRPr dirty="0"/>
          </a:p>
        </p:txBody>
      </p:sp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469075"/>
            <a:ext cx="9144001" cy="371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3857" b="13857"/>
          <a:stretch/>
        </p:blipFill>
        <p:spPr>
          <a:xfrm>
            <a:off x="0" y="0"/>
            <a:ext cx="9144000" cy="371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>
            <a:off x="646176" y="2932176"/>
            <a:ext cx="2371200" cy="139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2755735" y="3026334"/>
            <a:ext cx="170344" cy="170344"/>
          </a:xfrm>
          <a:custGeom>
            <a:avLst/>
            <a:gdLst/>
            <a:ahLst/>
            <a:cxnLst/>
            <a:rect l="0" t="0" r="0" b="0"/>
            <a:pathLst>
              <a:path w="976" h="976" extrusionOk="0">
                <a:moveTo>
                  <a:pt x="0" y="0"/>
                </a:moveTo>
                <a:lnTo>
                  <a:pt x="976" y="0"/>
                </a:lnTo>
                <a:lnTo>
                  <a:pt x="976" y="976"/>
                </a:lnTo>
              </a:path>
            </a:pathLst>
          </a:custGeom>
          <a:noFill/>
          <a:ln w="63500" cap="flat" cmpd="sng">
            <a:solidFill>
              <a:srgbClr val="181E2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161" name="Shape 161"/>
          <p:cNvSpPr/>
          <p:nvPr/>
        </p:nvSpPr>
        <p:spPr>
          <a:xfrm rot="10800000">
            <a:off x="646173" y="4203543"/>
            <a:ext cx="170344" cy="170344"/>
          </a:xfrm>
          <a:custGeom>
            <a:avLst/>
            <a:gdLst/>
            <a:ahLst/>
            <a:cxnLst/>
            <a:rect l="0" t="0" r="0" b="0"/>
            <a:pathLst>
              <a:path w="976" h="976" extrusionOk="0">
                <a:moveTo>
                  <a:pt x="0" y="0"/>
                </a:moveTo>
                <a:lnTo>
                  <a:pt x="976" y="0"/>
                </a:lnTo>
                <a:lnTo>
                  <a:pt x="976" y="976"/>
                </a:lnTo>
              </a:path>
            </a:pathLst>
          </a:cu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491965" y="5043458"/>
            <a:ext cx="78882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50" dirty="0">
                <a:solidFill>
                  <a:schemeClr val="dk1"/>
                </a:solidFill>
                <a:highlight>
                  <a:srgbClr val="434343"/>
                </a:highlight>
                <a:latin typeface="Esteban" panose="020B0604020202020204" charset="0"/>
                <a:ea typeface="Times New Roman"/>
                <a:cs typeface="Times New Roman"/>
                <a:sym typeface="Times New Roman"/>
              </a:rPr>
              <a:t>Congratulations to AIPHS Sophomore Mandy Huang for achieving perfect attendance and being selected as one of the twenty Oakland Natives Give Back 2018</a:t>
            </a:r>
            <a:r>
              <a:rPr lang="en-US" sz="1350" dirty="0">
                <a:solidFill>
                  <a:schemeClr val="dk1"/>
                </a:solidFill>
                <a:highlight>
                  <a:srgbClr val="434343"/>
                </a:highlight>
                <a:latin typeface="Esteban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id-ID" sz="1350" dirty="0">
                <a:solidFill>
                  <a:schemeClr val="dk1"/>
                </a:solidFill>
                <a:highlight>
                  <a:srgbClr val="434343"/>
                </a:highlight>
                <a:latin typeface="Esteban" panose="020B0604020202020204" charset="0"/>
                <a:ea typeface="Times New Roman"/>
                <a:cs typeface="Times New Roman"/>
                <a:sym typeface="Times New Roman"/>
              </a:rPr>
              <a:t>Every Day Counts Attendance Challenge winners for the third academic quarter! Because of Mandy's perfect attendance, Mandy also earned a check for a whopping $500!</a:t>
            </a:r>
            <a:endParaRPr sz="1350" dirty="0">
              <a:solidFill>
                <a:schemeClr val="dk1"/>
              </a:solidFill>
              <a:highlight>
                <a:srgbClr val="434343"/>
              </a:highlight>
              <a:latin typeface="Esteban" panose="020B0604020202020204" charset="0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825825" y="3574700"/>
            <a:ext cx="6042000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Montserrat"/>
              <a:buNone/>
            </a:pPr>
            <a:endParaRPr sz="3959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Montserrat"/>
              <a:buNone/>
            </a:pPr>
            <a:r>
              <a:rPr lang="id-ID" sz="3959" dirty="0"/>
              <a:t>Celebration of Attendance</a:t>
            </a:r>
            <a:endParaRPr dirty="0"/>
          </a:p>
        </p:txBody>
      </p:sp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89050"/>
            <a:ext cx="9144000" cy="380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3857" b="13857"/>
          <a:stretch/>
        </p:blipFill>
        <p:spPr>
          <a:xfrm>
            <a:off x="0" y="0"/>
            <a:ext cx="9144000" cy="371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/>
          <p:nvPr/>
        </p:nvSpPr>
        <p:spPr>
          <a:xfrm>
            <a:off x="646176" y="2932176"/>
            <a:ext cx="2371200" cy="139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755735" y="3026334"/>
            <a:ext cx="170344" cy="170344"/>
          </a:xfrm>
          <a:custGeom>
            <a:avLst/>
            <a:gdLst/>
            <a:ahLst/>
            <a:cxnLst/>
            <a:rect l="0" t="0" r="0" b="0"/>
            <a:pathLst>
              <a:path w="976" h="976" extrusionOk="0">
                <a:moveTo>
                  <a:pt x="0" y="0"/>
                </a:moveTo>
                <a:lnTo>
                  <a:pt x="976" y="0"/>
                </a:lnTo>
                <a:lnTo>
                  <a:pt x="976" y="976"/>
                </a:lnTo>
              </a:path>
            </a:pathLst>
          </a:custGeom>
          <a:noFill/>
          <a:ln w="63500" cap="flat" cmpd="sng">
            <a:solidFill>
              <a:srgbClr val="181E2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172" name="Shape 172"/>
          <p:cNvSpPr/>
          <p:nvPr/>
        </p:nvSpPr>
        <p:spPr>
          <a:xfrm rot="10800000">
            <a:off x="646173" y="4203543"/>
            <a:ext cx="170344" cy="170344"/>
          </a:xfrm>
          <a:custGeom>
            <a:avLst/>
            <a:gdLst/>
            <a:ahLst/>
            <a:cxnLst/>
            <a:rect l="0" t="0" r="0" b="0"/>
            <a:pathLst>
              <a:path w="976" h="976" extrusionOk="0">
                <a:moveTo>
                  <a:pt x="0" y="0"/>
                </a:moveTo>
                <a:lnTo>
                  <a:pt x="976" y="0"/>
                </a:lnTo>
                <a:lnTo>
                  <a:pt x="976" y="976"/>
                </a:lnTo>
              </a:path>
            </a:pathLst>
          </a:cu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627940" y="4509183"/>
            <a:ext cx="78882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5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All AIMS staff was polled </a:t>
            </a:r>
            <a:r>
              <a:rPr lang="en-US" sz="135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for their input</a:t>
            </a:r>
            <a:r>
              <a:rPr lang="id-ID" sz="135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 about the amount of reserves the organization should hold. Currently 45 out of the over 100 employees have responded</a:t>
            </a:r>
            <a:r>
              <a:rPr lang="en-US" sz="135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.</a:t>
            </a:r>
            <a:r>
              <a:rPr lang="id-ID" sz="135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 </a:t>
            </a:r>
            <a:r>
              <a:rPr lang="en-US" sz="135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T</a:t>
            </a:r>
            <a:r>
              <a:rPr lang="id-ID" sz="135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he poll end on the 18th.</a:t>
            </a:r>
            <a:endParaRPr dirty="0"/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825824" y="3142625"/>
            <a:ext cx="4312800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Montserrat"/>
              <a:buNone/>
            </a:pPr>
            <a:endParaRPr sz="3959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Montserrat"/>
              <a:buNone/>
            </a:pPr>
            <a:r>
              <a:rPr lang="id-ID" sz="3959"/>
              <a:t>Reserves Inquiry</a:t>
            </a:r>
            <a:endParaRPr dirty="0"/>
          </a:p>
        </p:txBody>
      </p:sp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639050"/>
            <a:ext cx="9143999" cy="38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28650" y="256700"/>
            <a:ext cx="5763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Montserrat"/>
              <a:buNone/>
            </a:pPr>
            <a:r>
              <a:rPr lang="id-ID"/>
              <a:t>AIMS Agreed Upon Prop 39 Offers</a:t>
            </a:r>
            <a:endParaRPr dirty="0"/>
          </a:p>
        </p:txBody>
      </p:sp>
      <p:grpSp>
        <p:nvGrpSpPr>
          <p:cNvPr id="181" name="Shape 181"/>
          <p:cNvGrpSpPr/>
          <p:nvPr/>
        </p:nvGrpSpPr>
        <p:grpSpPr>
          <a:xfrm>
            <a:off x="791618" y="2601854"/>
            <a:ext cx="612801" cy="611799"/>
            <a:chOff x="7131451" y="3240539"/>
            <a:chExt cx="1710855" cy="1708057"/>
          </a:xfrm>
        </p:grpSpPr>
        <p:sp>
          <p:nvSpPr>
            <p:cNvPr id="182" name="Shape 182"/>
            <p:cNvSpPr/>
            <p:nvPr/>
          </p:nvSpPr>
          <p:spPr>
            <a:xfrm>
              <a:off x="8333904" y="3240539"/>
              <a:ext cx="508402" cy="508402"/>
            </a:xfrm>
            <a:custGeom>
              <a:avLst/>
              <a:gdLst/>
              <a:ahLst/>
              <a:cxnLst/>
              <a:rect l="0" t="0" r="0" b="0"/>
              <a:pathLst>
                <a:path w="976" h="976" extrusionOk="0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 rot="10800000">
              <a:off x="7131451" y="4440194"/>
              <a:ext cx="508402" cy="508402"/>
            </a:xfrm>
            <a:custGeom>
              <a:avLst/>
              <a:gdLst/>
              <a:ahLst/>
              <a:cxnLst/>
              <a:rect l="0" t="0" r="0" b="0"/>
              <a:pathLst>
                <a:path w="976" h="976" extrusionOk="0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endParaRPr>
            </a:p>
          </p:txBody>
        </p:sp>
      </p:grpSp>
      <p:sp>
        <p:nvSpPr>
          <p:cNvPr id="184" name="Shape 184"/>
          <p:cNvSpPr txBox="1"/>
          <p:nvPr/>
        </p:nvSpPr>
        <p:spPr>
          <a:xfrm>
            <a:off x="820929" y="2653838"/>
            <a:ext cx="55418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700" b="1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01</a:t>
            </a:r>
            <a:endParaRPr dirty="0"/>
          </a:p>
        </p:txBody>
      </p:sp>
      <p:sp>
        <p:nvSpPr>
          <p:cNvPr id="185" name="Shape 185"/>
          <p:cNvSpPr txBox="1"/>
          <p:nvPr/>
        </p:nvSpPr>
        <p:spPr>
          <a:xfrm>
            <a:off x="1574591" y="2759682"/>
            <a:ext cx="1992630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Lakeview</a:t>
            </a:r>
            <a:endParaRPr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grpSp>
        <p:nvGrpSpPr>
          <p:cNvPr id="186" name="Shape 186"/>
          <p:cNvGrpSpPr/>
          <p:nvPr/>
        </p:nvGrpSpPr>
        <p:grpSpPr>
          <a:xfrm>
            <a:off x="791618" y="3686792"/>
            <a:ext cx="612801" cy="611799"/>
            <a:chOff x="7131451" y="3240539"/>
            <a:chExt cx="1710855" cy="1708057"/>
          </a:xfrm>
        </p:grpSpPr>
        <p:sp>
          <p:nvSpPr>
            <p:cNvPr id="187" name="Shape 187"/>
            <p:cNvSpPr/>
            <p:nvPr/>
          </p:nvSpPr>
          <p:spPr>
            <a:xfrm>
              <a:off x="8333904" y="3240539"/>
              <a:ext cx="508402" cy="508402"/>
            </a:xfrm>
            <a:custGeom>
              <a:avLst/>
              <a:gdLst/>
              <a:ahLst/>
              <a:cxnLst/>
              <a:rect l="0" t="0" r="0" b="0"/>
              <a:pathLst>
                <a:path w="976" h="976" extrusionOk="0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10800000">
              <a:off x="7131451" y="4440194"/>
              <a:ext cx="508402" cy="508402"/>
            </a:xfrm>
            <a:custGeom>
              <a:avLst/>
              <a:gdLst/>
              <a:ahLst/>
              <a:cxnLst/>
              <a:rect l="0" t="0" r="0" b="0"/>
              <a:pathLst>
                <a:path w="976" h="976" extrusionOk="0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endParaRPr>
            </a:p>
          </p:txBody>
        </p:sp>
      </p:grpSp>
      <p:sp>
        <p:nvSpPr>
          <p:cNvPr id="189" name="Shape 189"/>
          <p:cNvSpPr txBox="1"/>
          <p:nvPr/>
        </p:nvSpPr>
        <p:spPr>
          <a:xfrm>
            <a:off x="791617" y="3738776"/>
            <a:ext cx="58349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700" b="1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02</a:t>
            </a:r>
            <a:endParaRPr dirty="0"/>
          </a:p>
        </p:txBody>
      </p:sp>
      <p:sp>
        <p:nvSpPr>
          <p:cNvPr id="190" name="Shape 190"/>
          <p:cNvSpPr txBox="1"/>
          <p:nvPr/>
        </p:nvSpPr>
        <p:spPr>
          <a:xfrm>
            <a:off x="1574591" y="3844621"/>
            <a:ext cx="1992630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Westlake</a:t>
            </a:r>
            <a:endParaRPr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2429417" y="3686839"/>
            <a:ext cx="1848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2" name="Shape 192"/>
          <p:cNvGrpSpPr/>
          <p:nvPr/>
        </p:nvGrpSpPr>
        <p:grpSpPr>
          <a:xfrm>
            <a:off x="791618" y="4771730"/>
            <a:ext cx="612801" cy="611799"/>
            <a:chOff x="7131451" y="3240539"/>
            <a:chExt cx="1710855" cy="1708057"/>
          </a:xfrm>
        </p:grpSpPr>
        <p:sp>
          <p:nvSpPr>
            <p:cNvPr id="193" name="Shape 193"/>
            <p:cNvSpPr/>
            <p:nvPr/>
          </p:nvSpPr>
          <p:spPr>
            <a:xfrm>
              <a:off x="8333904" y="3240539"/>
              <a:ext cx="508402" cy="508402"/>
            </a:xfrm>
            <a:custGeom>
              <a:avLst/>
              <a:gdLst/>
              <a:ahLst/>
              <a:cxnLst/>
              <a:rect l="0" t="0" r="0" b="0"/>
              <a:pathLst>
                <a:path w="976" h="976" extrusionOk="0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 rot="10800000">
              <a:off x="7131451" y="4440194"/>
              <a:ext cx="508402" cy="508402"/>
            </a:xfrm>
            <a:custGeom>
              <a:avLst/>
              <a:gdLst/>
              <a:ahLst/>
              <a:cxnLst/>
              <a:rect l="0" t="0" r="0" b="0"/>
              <a:pathLst>
                <a:path w="976" h="976" extrusionOk="0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endParaRPr>
            </a:p>
          </p:txBody>
        </p:sp>
      </p:grpSp>
      <p:sp>
        <p:nvSpPr>
          <p:cNvPr id="195" name="Shape 195"/>
          <p:cNvSpPr txBox="1"/>
          <p:nvPr/>
        </p:nvSpPr>
        <p:spPr>
          <a:xfrm>
            <a:off x="820929" y="4823714"/>
            <a:ext cx="55418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700" b="1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03</a:t>
            </a:r>
            <a:endParaRPr dirty="0"/>
          </a:p>
        </p:txBody>
      </p:sp>
      <p:sp>
        <p:nvSpPr>
          <p:cNvPr id="196" name="Shape 196"/>
          <p:cNvSpPr txBox="1"/>
          <p:nvPr/>
        </p:nvSpPr>
        <p:spPr>
          <a:xfrm>
            <a:off x="1574591" y="4929559"/>
            <a:ext cx="1992630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1574592" y="4701577"/>
            <a:ext cx="184814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WOMS</a:t>
            </a:r>
            <a:endParaRPr sz="13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8" name="Shape 198"/>
          <p:cNvGrpSpPr/>
          <p:nvPr/>
        </p:nvGrpSpPr>
        <p:grpSpPr>
          <a:xfrm>
            <a:off x="4977458" y="2601854"/>
            <a:ext cx="612801" cy="611799"/>
            <a:chOff x="7131451" y="3240539"/>
            <a:chExt cx="1710855" cy="1708057"/>
          </a:xfrm>
        </p:grpSpPr>
        <p:sp>
          <p:nvSpPr>
            <p:cNvPr id="199" name="Shape 199"/>
            <p:cNvSpPr/>
            <p:nvPr/>
          </p:nvSpPr>
          <p:spPr>
            <a:xfrm>
              <a:off x="8333904" y="3240539"/>
              <a:ext cx="508402" cy="508402"/>
            </a:xfrm>
            <a:custGeom>
              <a:avLst/>
              <a:gdLst/>
              <a:ahLst/>
              <a:cxnLst/>
              <a:rect l="0" t="0" r="0" b="0"/>
              <a:pathLst>
                <a:path w="976" h="976" extrusionOk="0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 rot="10800000">
              <a:off x="7131451" y="4440194"/>
              <a:ext cx="508402" cy="508402"/>
            </a:xfrm>
            <a:custGeom>
              <a:avLst/>
              <a:gdLst/>
              <a:ahLst/>
              <a:cxnLst/>
              <a:rect l="0" t="0" r="0" b="0"/>
              <a:pathLst>
                <a:path w="976" h="976" extrusionOk="0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endParaRPr>
            </a:p>
          </p:txBody>
        </p:sp>
      </p:grpSp>
      <p:sp>
        <p:nvSpPr>
          <p:cNvPr id="201" name="Shape 201"/>
          <p:cNvSpPr txBox="1"/>
          <p:nvPr/>
        </p:nvSpPr>
        <p:spPr>
          <a:xfrm>
            <a:off x="4977456" y="2653838"/>
            <a:ext cx="58349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700" b="1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04</a:t>
            </a:r>
            <a:endParaRPr dirty="0"/>
          </a:p>
        </p:txBody>
      </p:sp>
      <p:sp>
        <p:nvSpPr>
          <p:cNvPr id="202" name="Shape 202"/>
          <p:cNvSpPr txBox="1"/>
          <p:nvPr/>
        </p:nvSpPr>
        <p:spPr>
          <a:xfrm>
            <a:off x="5760431" y="2759682"/>
            <a:ext cx="1992630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5760431" y="2531700"/>
            <a:ext cx="184814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MLK</a:t>
            </a:r>
            <a:endParaRPr sz="13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4" name="Shape 204"/>
          <p:cNvGrpSpPr/>
          <p:nvPr/>
        </p:nvGrpSpPr>
        <p:grpSpPr>
          <a:xfrm>
            <a:off x="4977458" y="3686792"/>
            <a:ext cx="612801" cy="611799"/>
            <a:chOff x="7131451" y="3240539"/>
            <a:chExt cx="1710855" cy="1708057"/>
          </a:xfrm>
        </p:grpSpPr>
        <p:sp>
          <p:nvSpPr>
            <p:cNvPr id="205" name="Shape 205"/>
            <p:cNvSpPr/>
            <p:nvPr/>
          </p:nvSpPr>
          <p:spPr>
            <a:xfrm>
              <a:off x="8333904" y="3240539"/>
              <a:ext cx="508402" cy="508402"/>
            </a:xfrm>
            <a:custGeom>
              <a:avLst/>
              <a:gdLst/>
              <a:ahLst/>
              <a:cxnLst/>
              <a:rect l="0" t="0" r="0" b="0"/>
              <a:pathLst>
                <a:path w="976" h="976" extrusionOk="0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 rot="10800000">
              <a:off x="7131451" y="4440194"/>
              <a:ext cx="508402" cy="508402"/>
            </a:xfrm>
            <a:custGeom>
              <a:avLst/>
              <a:gdLst/>
              <a:ahLst/>
              <a:cxnLst/>
              <a:rect l="0" t="0" r="0" b="0"/>
              <a:pathLst>
                <a:path w="976" h="976" extrusionOk="0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endParaRPr>
            </a:p>
          </p:txBody>
        </p:sp>
      </p:grpSp>
      <p:sp>
        <p:nvSpPr>
          <p:cNvPr id="207" name="Shape 207"/>
          <p:cNvSpPr txBox="1"/>
          <p:nvPr/>
        </p:nvSpPr>
        <p:spPr>
          <a:xfrm>
            <a:off x="5006768" y="3738776"/>
            <a:ext cx="55418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700" b="1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05</a:t>
            </a:r>
            <a:endParaRPr dirty="0"/>
          </a:p>
        </p:txBody>
      </p:sp>
      <p:sp>
        <p:nvSpPr>
          <p:cNvPr id="208" name="Shape 208"/>
          <p:cNvSpPr txBox="1"/>
          <p:nvPr/>
        </p:nvSpPr>
        <p:spPr>
          <a:xfrm>
            <a:off x="5760431" y="3844621"/>
            <a:ext cx="1992630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5760431" y="3616639"/>
            <a:ext cx="184814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Allendale</a:t>
            </a:r>
            <a:endParaRPr sz="13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5760431" y="4929559"/>
            <a:ext cx="1992630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5760431" y="4701577"/>
            <a:ext cx="184814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116550" y="3410620"/>
            <a:ext cx="9144000" cy="2350800"/>
          </a:xfrm>
          <a:prstGeom prst="rect">
            <a:avLst/>
          </a:prstGeom>
          <a:solidFill>
            <a:srgbClr val="CFDADE">
              <a:alpha val="4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1019950" y="3194825"/>
            <a:ext cx="1905900" cy="4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580075" y="246975"/>
            <a:ext cx="6927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id-ID"/>
              <a:t>AIMS 2018-2019 Offers For Hire Timeline</a:t>
            </a:r>
            <a:endParaRPr dirty="0"/>
          </a:p>
        </p:txBody>
      </p:sp>
      <p:sp>
        <p:nvSpPr>
          <p:cNvPr id="219" name="Shape 219"/>
          <p:cNvSpPr/>
          <p:nvPr/>
        </p:nvSpPr>
        <p:spPr>
          <a:xfrm>
            <a:off x="695802" y="1901348"/>
            <a:ext cx="788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Shape 220"/>
          <p:cNvSpPr txBox="1"/>
          <p:nvPr/>
        </p:nvSpPr>
        <p:spPr>
          <a:xfrm>
            <a:off x="1246584" y="3278952"/>
            <a:ext cx="14526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Certificated</a:t>
            </a:r>
            <a:endParaRPr sz="135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760095" y="4040309"/>
            <a:ext cx="21222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April 20, 2018</a:t>
            </a:r>
            <a:endParaRPr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3510915" y="4040309"/>
            <a:ext cx="21222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April 20, 2018</a:t>
            </a:r>
            <a:endParaRPr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6261735" y="4040309"/>
            <a:ext cx="21222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May 4, 2018</a:t>
            </a:r>
            <a:endParaRPr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3635638" y="3194825"/>
            <a:ext cx="1905900" cy="4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6478025" y="3194825"/>
            <a:ext cx="1905900" cy="4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4073650" y="3278960"/>
            <a:ext cx="10299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Classified</a:t>
            </a:r>
            <a:endParaRPr sz="135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6639575" y="3314400"/>
            <a:ext cx="1582800" cy="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Administration</a:t>
            </a:r>
            <a:endParaRPr sz="135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Shape 242"/>
          <p:cNvCxnSpPr/>
          <p:nvPr/>
        </p:nvCxnSpPr>
        <p:spPr>
          <a:xfrm>
            <a:off x="1467117" y="4002275"/>
            <a:ext cx="2821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628650" y="256700"/>
            <a:ext cx="7176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id-ID"/>
              <a:t>AIMS Salary and Compensation Report</a:t>
            </a:r>
            <a:endParaRPr dirty="0"/>
          </a:p>
        </p:txBody>
      </p:sp>
      <p:cxnSp>
        <p:nvCxnSpPr>
          <p:cNvPr id="244" name="Shape 244"/>
          <p:cNvCxnSpPr>
            <a:endCxn id="245" idx="3"/>
          </p:cNvCxnSpPr>
          <p:nvPr/>
        </p:nvCxnSpPr>
        <p:spPr>
          <a:xfrm>
            <a:off x="4399792" y="3985775"/>
            <a:ext cx="2821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" name="Shape 246"/>
          <p:cNvSpPr/>
          <p:nvPr/>
        </p:nvSpPr>
        <p:spPr>
          <a:xfrm>
            <a:off x="553700" y="3614100"/>
            <a:ext cx="1690200" cy="62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Administration</a:t>
            </a:r>
            <a:endParaRPr sz="1200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2749025" y="3675275"/>
            <a:ext cx="1838700" cy="62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5382892" y="3675275"/>
            <a:ext cx="1838700" cy="62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891114" y="4401819"/>
            <a:ext cx="57600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Shape 249"/>
          <p:cNvSpPr/>
          <p:nvPr/>
        </p:nvSpPr>
        <p:spPr>
          <a:xfrm>
            <a:off x="398150" y="4347825"/>
            <a:ext cx="20013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b="1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AIMS Supt. _ $10.06 Less </a:t>
            </a:r>
            <a:endParaRPr sz="1200" b="1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b="1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AIMS HOS-$4.43 Less</a:t>
            </a:r>
            <a:endParaRPr sz="1200" b="1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b="1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AIMS HOD-$1.59 Less</a:t>
            </a:r>
            <a:endParaRPr sz="1200" b="1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2749025" y="2790700"/>
            <a:ext cx="2554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Aides_ $5.38 More</a:t>
            </a:r>
            <a:endParaRPr sz="1200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Clerks-.08 More</a:t>
            </a:r>
            <a:endParaRPr sz="1200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Admin. Assistants-$3.68 More</a:t>
            </a:r>
            <a:endParaRPr sz="1200" dirty="0">
              <a:solidFill>
                <a:schemeClr val="dk1"/>
              </a:solidFill>
              <a:latin typeface="Esteban"/>
              <a:ea typeface="Esteban"/>
              <a:cs typeface="Esteban"/>
              <a:sym typeface="Esteban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3065926" y="4573632"/>
            <a:ext cx="1639406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Shape 252"/>
          <p:cNvSpPr/>
          <p:nvPr/>
        </p:nvSpPr>
        <p:spPr>
          <a:xfrm>
            <a:off x="4428700" y="2892800"/>
            <a:ext cx="1639406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Shape 253"/>
          <p:cNvSpPr txBox="1"/>
          <p:nvPr/>
        </p:nvSpPr>
        <p:spPr>
          <a:xfrm>
            <a:off x="6318200" y="4363171"/>
            <a:ext cx="57600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Shape 254"/>
          <p:cNvSpPr/>
          <p:nvPr/>
        </p:nvSpPr>
        <p:spPr>
          <a:xfrm>
            <a:off x="7160036" y="2854152"/>
            <a:ext cx="1639406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9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S</a:t>
            </a:r>
            <a:endParaRPr dirty="0"/>
          </a:p>
        </p:txBody>
      </p:sp>
      <p:sp>
        <p:nvSpPr>
          <p:cNvPr id="255" name="Shape 255"/>
          <p:cNvSpPr txBox="1"/>
          <p:nvPr/>
        </p:nvSpPr>
        <p:spPr>
          <a:xfrm>
            <a:off x="709125" y="1787350"/>
            <a:ext cx="8090400" cy="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rgbClr val="FFFFFF"/>
                </a:solidFill>
                <a:latin typeface="Esteban" panose="020B0604020202020204" charset="0"/>
              </a:rPr>
              <a:t>The following data was shared with all AIMS employees. It is a comparison to hourly compensation from OUSD and GuideStar reports and AIMS hourly compensation (</a:t>
            </a:r>
            <a:r>
              <a:rPr lang="en-US" dirty="0">
                <a:solidFill>
                  <a:srgbClr val="FFFFFF"/>
                </a:solidFill>
                <a:latin typeface="Esteban" panose="020B0604020202020204" charset="0"/>
              </a:rPr>
              <a:t>b</a:t>
            </a:r>
            <a:r>
              <a:rPr lang="id-ID" dirty="0">
                <a:solidFill>
                  <a:srgbClr val="FFFFFF"/>
                </a:solidFill>
                <a:latin typeface="Esteban" panose="020B0604020202020204" charset="0"/>
              </a:rPr>
              <a:t>ased on salaried amounts for leaders and teachers)</a:t>
            </a:r>
            <a:r>
              <a:rPr lang="en-US" dirty="0">
                <a:solidFill>
                  <a:srgbClr val="FFFFFF"/>
                </a:solidFill>
                <a:latin typeface="Esteban" panose="020B0604020202020204" charset="0"/>
              </a:rPr>
              <a:t>.</a:t>
            </a:r>
            <a:endParaRPr dirty="0">
              <a:solidFill>
                <a:srgbClr val="FFFFFF"/>
              </a:solidFill>
              <a:latin typeface="Esteban" panose="020B0604020202020204" charset="0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3001476" y="3755063"/>
            <a:ext cx="1333800" cy="5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Classified</a:t>
            </a:r>
            <a:endParaRPr sz="1200" dirty="0"/>
          </a:p>
        </p:txBody>
      </p:sp>
      <p:sp>
        <p:nvSpPr>
          <p:cNvPr id="257" name="Shape 257"/>
          <p:cNvSpPr txBox="1"/>
          <p:nvPr/>
        </p:nvSpPr>
        <p:spPr>
          <a:xfrm>
            <a:off x="5635351" y="3726563"/>
            <a:ext cx="1333800" cy="5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Certificated</a:t>
            </a:r>
            <a:endParaRPr sz="1200" dirty="0"/>
          </a:p>
        </p:txBody>
      </p:sp>
      <p:sp>
        <p:nvSpPr>
          <p:cNvPr id="258" name="Shape 258"/>
          <p:cNvSpPr txBox="1"/>
          <p:nvPr/>
        </p:nvSpPr>
        <p:spPr>
          <a:xfrm>
            <a:off x="5485375" y="30287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b="1" dirty="0">
                <a:solidFill>
                  <a:schemeClr val="dk1"/>
                </a:solidFill>
                <a:latin typeface="Esteban"/>
                <a:ea typeface="Esteban"/>
                <a:cs typeface="Esteban"/>
                <a:sym typeface="Esteban"/>
              </a:rPr>
              <a:t>Teachers-$4.55 More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ed Dark">
      <a:dk1>
        <a:srgbClr val="FFFFFF"/>
      </a:dk1>
      <a:lt1>
        <a:srgbClr val="3F3F3F"/>
      </a:lt1>
      <a:dk2>
        <a:srgbClr val="313C41"/>
      </a:dk2>
      <a:lt2>
        <a:srgbClr val="FFFFFF"/>
      </a:lt2>
      <a:accent1>
        <a:srgbClr val="F83529"/>
      </a:accent1>
      <a:accent2>
        <a:srgbClr val="E9292F"/>
      </a:accent2>
      <a:accent3>
        <a:srgbClr val="BB2326"/>
      </a:accent3>
      <a:accent4>
        <a:srgbClr val="8C0C04"/>
      </a:accent4>
      <a:accent5>
        <a:srgbClr val="690902"/>
      </a:accent5>
      <a:accent6>
        <a:srgbClr val="BA1318"/>
      </a:accent6>
      <a:hlink>
        <a:srgbClr val="690902"/>
      </a:hlink>
      <a:folHlink>
        <a:srgbClr val="FEC0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258</Words>
  <Application>Microsoft Office PowerPoint</Application>
  <PresentationFormat>On-screen Show (4:3)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Times New Roman</vt:lpstr>
      <vt:lpstr>Arial</vt:lpstr>
      <vt:lpstr>Esteban</vt:lpstr>
      <vt:lpstr>Montserrat</vt:lpstr>
      <vt:lpstr>Office Theme</vt:lpstr>
      <vt:lpstr>SUPERINTENDENT BOARD REPORT AIMS K-12 APRIL 2017</vt:lpstr>
      <vt:lpstr> Academic Celebration</vt:lpstr>
      <vt:lpstr> Celebration of Attendance</vt:lpstr>
      <vt:lpstr> Reserves Inquiry</vt:lpstr>
      <vt:lpstr>AIMS Agreed Upon Prop 39 Offers</vt:lpstr>
      <vt:lpstr>AIMS 2018-2019 Offers For Hire Timeline</vt:lpstr>
      <vt:lpstr>AIMS Salary and Compensation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SUPERINTENDENT BOARD REPORT AIMS K-12 APRIL 2017</dc:title>
  <dc:creator>Kim Moebius</dc:creator>
  <cp:lastModifiedBy>AIMS Office</cp:lastModifiedBy>
  <cp:revision>3</cp:revision>
  <cp:lastPrinted>2018-04-17T22:41:47Z</cp:lastPrinted>
  <dcterms:modified xsi:type="dcterms:W3CDTF">2018-04-17T22:42:11Z</dcterms:modified>
</cp:coreProperties>
</file>