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64" r:id="rId5"/>
    <p:sldId id="259" r:id="rId6"/>
    <p:sldId id="265" r:id="rId7"/>
    <p:sldId id="267" r:id="rId8"/>
    <p:sldId id="260" r:id="rId9"/>
    <p:sldId id="261" r:id="rId10"/>
    <p:sldId id="262" r:id="rId11"/>
    <p:sldId id="263" r:id="rId12"/>
  </p:sldIdLst>
  <p:sldSz cx="9144000" cy="5143500" type="screen16x9"/>
  <p:notesSz cx="6858000" cy="9144000"/>
  <p:embeddedFontLst>
    <p:embeddedFont>
      <p:font typeface="Roboto" pitchFamily="2"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72" y="43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4.fntdata"/><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dirty="0"/>
              <a:t>Both of these will build AVID into our college preparatory culture.</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flipH="1">
            <a:off x="8246400" y="4245925"/>
            <a:ext cx="897600" cy="897600"/>
          </a:xfrm>
          <a:prstGeom prst="rtTriangle">
            <a:avLst/>
          </a:prstGeom>
          <a:solidFill>
            <a:schemeClr val="lt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p:nvPr/>
        </p:nvSpPr>
        <p:spPr>
          <a:xfrm flipH="1">
            <a:off x="8246400" y="4245875"/>
            <a:ext cx="897600" cy="897600"/>
          </a:xfrm>
          <a:prstGeom prst="round1Rect">
            <a:avLst>
              <a:gd name="adj" fmla="val 16667"/>
            </a:avLst>
          </a:prstGeom>
          <a:solidFill>
            <a:schemeClr val="lt1">
              <a:alpha val="68080"/>
            </a:scheme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13" name="Shape 13"/>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a:endParaRPr/>
          </a:p>
        </p:txBody>
      </p:sp>
      <p:sp>
        <p:nvSpPr>
          <p:cNvPr id="14" name="Shape 1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accent4"/>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hasCustomPrompt="1"/>
          </p:nvPr>
        </p:nvSpPr>
        <p:spPr>
          <a:xfrm>
            <a:off x="475500" y="1258525"/>
            <a:ext cx="8222100" cy="1963500"/>
          </a:xfrm>
          <a:prstGeom prst="rect">
            <a:avLst/>
          </a:prstGeom>
        </p:spPr>
        <p:txBody>
          <a:bodyPr spcFirstLastPara="1" wrap="square" lIns="91425" tIns="91425" rIns="91425" bIns="91425" anchor="b" anchorCtr="0"/>
          <a:lstStyle>
            <a:lvl1pPr lvl="0" algn="ctr">
              <a:spcBef>
                <a:spcPts val="0"/>
              </a:spcBef>
              <a:spcAft>
                <a:spcPts val="0"/>
              </a:spcAft>
              <a:buClr>
                <a:schemeClr val="dk2"/>
              </a:buClr>
              <a:buSzPts val="12000"/>
              <a:buNone/>
              <a:defRPr sz="12000">
                <a:solidFill>
                  <a:schemeClr val="dk2"/>
                </a:solidFill>
              </a:defRPr>
            </a:lvl1pPr>
            <a:lvl2pPr lvl="1" algn="ctr">
              <a:spcBef>
                <a:spcPts val="0"/>
              </a:spcBef>
              <a:spcAft>
                <a:spcPts val="0"/>
              </a:spcAft>
              <a:buClr>
                <a:schemeClr val="dk2"/>
              </a:buClr>
              <a:buSzPts val="12000"/>
              <a:buNone/>
              <a:defRPr sz="12000">
                <a:solidFill>
                  <a:schemeClr val="dk2"/>
                </a:solidFill>
              </a:defRPr>
            </a:lvl2pPr>
            <a:lvl3pPr lvl="2" algn="ctr">
              <a:spcBef>
                <a:spcPts val="0"/>
              </a:spcBef>
              <a:spcAft>
                <a:spcPts val="0"/>
              </a:spcAft>
              <a:buClr>
                <a:schemeClr val="dk2"/>
              </a:buClr>
              <a:buSzPts val="12000"/>
              <a:buNone/>
              <a:defRPr sz="12000">
                <a:solidFill>
                  <a:schemeClr val="dk2"/>
                </a:solidFill>
              </a:defRPr>
            </a:lvl3pPr>
            <a:lvl4pPr lvl="3" algn="ctr">
              <a:spcBef>
                <a:spcPts val="0"/>
              </a:spcBef>
              <a:spcAft>
                <a:spcPts val="0"/>
              </a:spcAft>
              <a:buClr>
                <a:schemeClr val="dk2"/>
              </a:buClr>
              <a:buSzPts val="12000"/>
              <a:buNone/>
              <a:defRPr sz="12000">
                <a:solidFill>
                  <a:schemeClr val="dk2"/>
                </a:solidFill>
              </a:defRPr>
            </a:lvl4pPr>
            <a:lvl5pPr lvl="4" algn="ctr">
              <a:spcBef>
                <a:spcPts val="0"/>
              </a:spcBef>
              <a:spcAft>
                <a:spcPts val="0"/>
              </a:spcAft>
              <a:buClr>
                <a:schemeClr val="dk2"/>
              </a:buClr>
              <a:buSzPts val="12000"/>
              <a:buNone/>
              <a:defRPr sz="12000">
                <a:solidFill>
                  <a:schemeClr val="dk2"/>
                </a:solidFill>
              </a:defRPr>
            </a:lvl5pPr>
            <a:lvl6pPr lvl="5" algn="ctr">
              <a:spcBef>
                <a:spcPts val="0"/>
              </a:spcBef>
              <a:spcAft>
                <a:spcPts val="0"/>
              </a:spcAft>
              <a:buClr>
                <a:schemeClr val="dk2"/>
              </a:buClr>
              <a:buSzPts val="12000"/>
              <a:buNone/>
              <a:defRPr sz="12000">
                <a:solidFill>
                  <a:schemeClr val="dk2"/>
                </a:solidFill>
              </a:defRPr>
            </a:lvl6pPr>
            <a:lvl7pPr lvl="6" algn="ctr">
              <a:spcBef>
                <a:spcPts val="0"/>
              </a:spcBef>
              <a:spcAft>
                <a:spcPts val="0"/>
              </a:spcAft>
              <a:buClr>
                <a:schemeClr val="dk2"/>
              </a:buClr>
              <a:buSzPts val="12000"/>
              <a:buNone/>
              <a:defRPr sz="12000">
                <a:solidFill>
                  <a:schemeClr val="dk2"/>
                </a:solidFill>
              </a:defRPr>
            </a:lvl7pPr>
            <a:lvl8pPr lvl="7" algn="ctr">
              <a:spcBef>
                <a:spcPts val="0"/>
              </a:spcBef>
              <a:spcAft>
                <a:spcPts val="0"/>
              </a:spcAft>
              <a:buClr>
                <a:schemeClr val="dk2"/>
              </a:buClr>
              <a:buSzPts val="12000"/>
              <a:buNone/>
              <a:defRPr sz="12000">
                <a:solidFill>
                  <a:schemeClr val="dk2"/>
                </a:solidFill>
              </a:defRPr>
            </a:lvl8pPr>
            <a:lvl9pPr lvl="8" algn="ctr">
              <a:spcBef>
                <a:spcPts val="0"/>
              </a:spcBef>
              <a:spcAft>
                <a:spcPts val="0"/>
              </a:spcAft>
              <a:buClr>
                <a:schemeClr val="dk2"/>
              </a:buClr>
              <a:buSzPts val="12000"/>
              <a:buNone/>
              <a:defRPr sz="12000">
                <a:solidFill>
                  <a:schemeClr val="dk2"/>
                </a:solidFill>
              </a:defRPr>
            </a:lvl9pPr>
          </a:lstStyle>
          <a:p>
            <a:r>
              <a:t>xx%</a:t>
            </a:r>
          </a:p>
        </p:txBody>
      </p:sp>
      <p:sp>
        <p:nvSpPr>
          <p:cNvPr id="59" name="Shape 59"/>
          <p:cNvSpPr txBox="1">
            <a:spLocks noGrp="1"/>
          </p:cNvSpPr>
          <p:nvPr>
            <p:ph type="body" idx="1"/>
          </p:nvPr>
        </p:nvSpPr>
        <p:spPr>
          <a:xfrm>
            <a:off x="475500" y="3304625"/>
            <a:ext cx="82221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60" name="Shape 6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Shape 62"/>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60950" y="2065350"/>
            <a:ext cx="8222100" cy="1012800"/>
          </a:xfrm>
          <a:prstGeom prst="rect">
            <a:avLst/>
          </a:prstGeom>
        </p:spPr>
        <p:txBody>
          <a:bodyPr spcFirstLastPara="1" wrap="square" lIns="91425" tIns="91425" rIns="91425" bIns="91425" anchor="ctr" anchorCtr="0"/>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17" name="Shape 17"/>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Shape 19"/>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 name="Shape 2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2" name="Shape 22"/>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Shape 23"/>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Shape 25"/>
          <p:cNvSpPr/>
          <p:nvPr/>
        </p:nvSpPr>
        <p:spPr>
          <a:xfrm rot="10800000" flipH="1">
            <a:off x="0" y="1686000"/>
            <a:ext cx="9144000" cy="34575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7" name="Shape 27"/>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8" name="Shape 28"/>
          <p:cNvSpPr txBox="1">
            <a:spLocks noGrp="1"/>
          </p:cNvSpPr>
          <p:nvPr>
            <p:ph type="body" idx="1"/>
          </p:nvPr>
        </p:nvSpPr>
        <p:spPr>
          <a:xfrm>
            <a:off x="471900" y="1919075"/>
            <a:ext cx="3999900" cy="271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Shape 29"/>
          <p:cNvSpPr txBox="1">
            <a:spLocks noGrp="1"/>
          </p:cNvSpPr>
          <p:nvPr>
            <p:ph type="body" idx="2"/>
          </p:nvPr>
        </p:nvSpPr>
        <p:spPr>
          <a:xfrm>
            <a:off x="4694250" y="1919075"/>
            <a:ext cx="3999900" cy="2710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Shape 30"/>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Shape 32"/>
          <p:cNvSpPr/>
          <p:nvPr/>
        </p:nvSpPr>
        <p:spPr>
          <a:xfrm rot="10800000" flipH="1">
            <a:off x="0" y="656400"/>
            <a:ext cx="9144000" cy="44871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4" name="Shape 34"/>
          <p:cNvSpPr txBox="1">
            <a:spLocks noGrp="1"/>
          </p:cNvSpPr>
          <p:nvPr>
            <p:ph type="title"/>
          </p:nvPr>
        </p:nvSpPr>
        <p:spPr>
          <a:xfrm>
            <a:off x="98250" y="16350"/>
            <a:ext cx="8826600" cy="602700"/>
          </a:xfrm>
          <a:prstGeom prst="rect">
            <a:avLst/>
          </a:prstGeom>
        </p:spPr>
        <p:txBody>
          <a:bodyPr spcFirstLastPara="1" wrap="square" lIns="91425" tIns="91425" rIns="91425" bIns="91425" anchor="ctr" anchorCtr="0"/>
          <a:lstStyle>
            <a:lvl1pPr lvl="0">
              <a:spcBef>
                <a:spcPts val="0"/>
              </a:spcBef>
              <a:spcAft>
                <a:spcPts val="0"/>
              </a:spcAft>
              <a:buSzPts val="1800"/>
              <a:buNone/>
              <a:defRPr sz="1800"/>
            </a:lvl1pPr>
            <a:lvl2pPr lvl="1">
              <a:spcBef>
                <a:spcPts val="0"/>
              </a:spcBef>
              <a:spcAft>
                <a:spcPts val="0"/>
              </a:spcAft>
              <a:buSzPts val="1800"/>
              <a:buNone/>
              <a:defRPr sz="1800"/>
            </a:lvl2pPr>
            <a:lvl3pPr lvl="2">
              <a:spcBef>
                <a:spcPts val="0"/>
              </a:spcBef>
              <a:spcAft>
                <a:spcPts val="0"/>
              </a:spcAft>
              <a:buSzPts val="1800"/>
              <a:buNone/>
              <a:defRPr sz="1800"/>
            </a:lvl3pPr>
            <a:lvl4pPr lvl="3">
              <a:spcBef>
                <a:spcPts val="0"/>
              </a:spcBef>
              <a:spcAft>
                <a:spcPts val="0"/>
              </a:spcAft>
              <a:buSzPts val="1800"/>
              <a:buNone/>
              <a:defRPr sz="1800"/>
            </a:lvl4pPr>
            <a:lvl5pPr lvl="4">
              <a:spcBef>
                <a:spcPts val="0"/>
              </a:spcBef>
              <a:spcAft>
                <a:spcPts val="0"/>
              </a:spcAft>
              <a:buSzPts val="1800"/>
              <a:buNone/>
              <a:defRPr sz="1800"/>
            </a:lvl5pPr>
            <a:lvl6pPr lvl="5">
              <a:spcBef>
                <a:spcPts val="0"/>
              </a:spcBef>
              <a:spcAft>
                <a:spcPts val="0"/>
              </a:spcAft>
              <a:buSzPts val="1800"/>
              <a:buNone/>
              <a:defRPr sz="1800"/>
            </a:lvl6pPr>
            <a:lvl7pPr lvl="6">
              <a:spcBef>
                <a:spcPts val="0"/>
              </a:spcBef>
              <a:spcAft>
                <a:spcPts val="0"/>
              </a:spcAft>
              <a:buSzPts val="1800"/>
              <a:buNone/>
              <a:defRPr sz="1800"/>
            </a:lvl7pPr>
            <a:lvl8pPr lvl="7">
              <a:spcBef>
                <a:spcPts val="0"/>
              </a:spcBef>
              <a:spcAft>
                <a:spcPts val="0"/>
              </a:spcAft>
              <a:buSzPts val="1800"/>
              <a:buNone/>
              <a:defRPr sz="1800"/>
            </a:lvl8pPr>
            <a:lvl9pPr lvl="8">
              <a:spcBef>
                <a:spcPts val="0"/>
              </a:spcBef>
              <a:spcAft>
                <a:spcPts val="0"/>
              </a:spcAft>
              <a:buSzPts val="1800"/>
              <a:buNone/>
              <a:defRPr sz="1800"/>
            </a:lvl9pPr>
          </a:lstStyle>
          <a:p>
            <a:endParaRPr/>
          </a:p>
        </p:txBody>
      </p:sp>
      <p:sp>
        <p:nvSpPr>
          <p:cNvPr id="35" name="Shape 35"/>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Shape 37"/>
          <p:cNvSpPr txBox="1"/>
          <p:nvPr/>
        </p:nvSpPr>
        <p:spPr>
          <a:xfrm rot="10800000" flipH="1">
            <a:off x="3276600" y="25"/>
            <a:ext cx="58674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8" name="Shape 38"/>
          <p:cNvSpPr/>
          <p:nvPr/>
        </p:nvSpPr>
        <p:spPr>
          <a:xfrm rot="-5400000">
            <a:off x="759150" y="2517450"/>
            <a:ext cx="51435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9" name="Shape 39"/>
          <p:cNvSpPr txBox="1">
            <a:spLocks noGrp="1"/>
          </p:cNvSpPr>
          <p:nvPr>
            <p:ph type="title"/>
          </p:nvPr>
        </p:nvSpPr>
        <p:spPr>
          <a:xfrm>
            <a:off x="226078" y="357800"/>
            <a:ext cx="2808000" cy="9534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0" name="Shape 40"/>
          <p:cNvSpPr txBox="1">
            <a:spLocks noGrp="1"/>
          </p:cNvSpPr>
          <p:nvPr>
            <p:ph type="body" idx="1"/>
          </p:nvPr>
        </p:nvSpPr>
        <p:spPr>
          <a:xfrm>
            <a:off x="226075" y="1465800"/>
            <a:ext cx="2808000" cy="3163500"/>
          </a:xfrm>
          <a:prstGeom prst="rect">
            <a:avLst/>
          </a:prstGeom>
        </p:spPr>
        <p:txBody>
          <a:bodyPr spcFirstLastPara="1" wrap="square" lIns="91425" tIns="91425" rIns="91425" bIns="91425" anchor="t" anchorCtr="0"/>
          <a:lstStyle>
            <a:lvl1pPr marL="457200" lvl="0" indent="-304800">
              <a:spcBef>
                <a:spcPts val="0"/>
              </a:spcBef>
              <a:spcAft>
                <a:spcPts val="0"/>
              </a:spcAft>
              <a:buClr>
                <a:schemeClr val="lt1"/>
              </a:buClr>
              <a:buSzPts val="1200"/>
              <a:buChar char="●"/>
              <a:defRPr sz="1200">
                <a:solidFill>
                  <a:schemeClr val="lt1"/>
                </a:solidFill>
              </a:defRPr>
            </a:lvl1pPr>
            <a:lvl2pPr marL="914400" lvl="1" indent="-304800">
              <a:spcBef>
                <a:spcPts val="1600"/>
              </a:spcBef>
              <a:spcAft>
                <a:spcPts val="0"/>
              </a:spcAft>
              <a:buClr>
                <a:schemeClr val="lt1"/>
              </a:buClr>
              <a:buSzPts val="1200"/>
              <a:buChar char="○"/>
              <a:defRPr sz="1200">
                <a:solidFill>
                  <a:schemeClr val="lt1"/>
                </a:solidFill>
              </a:defRPr>
            </a:lvl2pPr>
            <a:lvl3pPr marL="1371600" lvl="2" indent="-304800">
              <a:spcBef>
                <a:spcPts val="1600"/>
              </a:spcBef>
              <a:spcAft>
                <a:spcPts val="0"/>
              </a:spcAft>
              <a:buClr>
                <a:schemeClr val="lt1"/>
              </a:buClr>
              <a:buSzPts val="1200"/>
              <a:buChar char="■"/>
              <a:defRPr sz="1200">
                <a:solidFill>
                  <a:schemeClr val="lt1"/>
                </a:solidFill>
              </a:defRPr>
            </a:lvl3pPr>
            <a:lvl4pPr marL="1828800" lvl="3" indent="-304800">
              <a:spcBef>
                <a:spcPts val="1600"/>
              </a:spcBef>
              <a:spcAft>
                <a:spcPts val="0"/>
              </a:spcAft>
              <a:buClr>
                <a:schemeClr val="lt1"/>
              </a:buClr>
              <a:buSzPts val="1200"/>
              <a:buChar char="●"/>
              <a:defRPr sz="1200">
                <a:solidFill>
                  <a:schemeClr val="lt1"/>
                </a:solidFill>
              </a:defRPr>
            </a:lvl4pPr>
            <a:lvl5pPr marL="2286000" lvl="4" indent="-304800">
              <a:spcBef>
                <a:spcPts val="1600"/>
              </a:spcBef>
              <a:spcAft>
                <a:spcPts val="0"/>
              </a:spcAft>
              <a:buClr>
                <a:schemeClr val="lt1"/>
              </a:buClr>
              <a:buSzPts val="1200"/>
              <a:buChar char="○"/>
              <a:defRPr sz="1200">
                <a:solidFill>
                  <a:schemeClr val="lt1"/>
                </a:solidFill>
              </a:defRPr>
            </a:lvl5pPr>
            <a:lvl6pPr marL="2743200" lvl="5" indent="-304800">
              <a:spcBef>
                <a:spcPts val="1600"/>
              </a:spcBef>
              <a:spcAft>
                <a:spcPts val="0"/>
              </a:spcAft>
              <a:buClr>
                <a:schemeClr val="lt1"/>
              </a:buClr>
              <a:buSzPts val="1200"/>
              <a:buChar char="■"/>
              <a:defRPr sz="1200">
                <a:solidFill>
                  <a:schemeClr val="lt1"/>
                </a:solidFill>
              </a:defRPr>
            </a:lvl6pPr>
            <a:lvl7pPr marL="3200400" lvl="6" indent="-304800">
              <a:spcBef>
                <a:spcPts val="1600"/>
              </a:spcBef>
              <a:spcAft>
                <a:spcPts val="0"/>
              </a:spcAft>
              <a:buClr>
                <a:schemeClr val="lt1"/>
              </a:buClr>
              <a:buSzPts val="1200"/>
              <a:buChar char="●"/>
              <a:defRPr sz="1200">
                <a:solidFill>
                  <a:schemeClr val="lt1"/>
                </a:solidFill>
              </a:defRPr>
            </a:lvl7pPr>
            <a:lvl8pPr marL="3657600" lvl="7" indent="-304800">
              <a:spcBef>
                <a:spcPts val="1600"/>
              </a:spcBef>
              <a:spcAft>
                <a:spcPts val="0"/>
              </a:spcAft>
              <a:buClr>
                <a:schemeClr val="lt1"/>
              </a:buClr>
              <a:buSzPts val="1200"/>
              <a:buChar char="○"/>
              <a:defRPr sz="1200">
                <a:solidFill>
                  <a:schemeClr val="lt1"/>
                </a:solidFill>
              </a:defRPr>
            </a:lvl8pPr>
            <a:lvl9pPr marL="4114800" lvl="8" indent="-304800">
              <a:spcBef>
                <a:spcPts val="1600"/>
              </a:spcBef>
              <a:spcAft>
                <a:spcPts val="1600"/>
              </a:spcAft>
              <a:buClr>
                <a:schemeClr val="lt1"/>
              </a:buClr>
              <a:buSzPts val="1200"/>
              <a:buChar char="■"/>
              <a:defRPr sz="1200">
                <a:solidFill>
                  <a:schemeClr val="lt1"/>
                </a:solidFill>
              </a:defRPr>
            </a:lvl9pPr>
          </a:lstStyle>
          <a:p>
            <a:endParaRPr/>
          </a:p>
        </p:txBody>
      </p:sp>
      <p:sp>
        <p:nvSpPr>
          <p:cNvPr id="41" name="Shape 4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488250"/>
            <a:ext cx="6227100" cy="4090800"/>
          </a:xfrm>
          <a:prstGeom prst="rect">
            <a:avLst/>
          </a:prstGeom>
        </p:spPr>
        <p:txBody>
          <a:bodyPr spcFirstLastPara="1" wrap="square" lIns="91425" tIns="91425" rIns="91425" bIns="91425" anchor="ctr" anchorCtr="0"/>
          <a:lstStyle>
            <a:lvl1pPr lvl="0">
              <a:spcBef>
                <a:spcPts val="0"/>
              </a:spcBef>
              <a:spcAft>
                <a:spcPts val="0"/>
              </a:spcAft>
              <a:buSzPts val="6000"/>
              <a:buNone/>
              <a:defRPr sz="6000"/>
            </a:lvl1pPr>
            <a:lvl2pPr lvl="1">
              <a:spcBef>
                <a:spcPts val="0"/>
              </a:spcBef>
              <a:spcAft>
                <a:spcPts val="0"/>
              </a:spcAft>
              <a:buSzPts val="6000"/>
              <a:buNone/>
              <a:defRPr sz="6000"/>
            </a:lvl2pPr>
            <a:lvl3pPr lvl="2">
              <a:spcBef>
                <a:spcPts val="0"/>
              </a:spcBef>
              <a:spcAft>
                <a:spcPts val="0"/>
              </a:spcAft>
              <a:buSzPts val="6000"/>
              <a:buNone/>
              <a:defRPr sz="6000"/>
            </a:lvl3pPr>
            <a:lvl4pPr lvl="3">
              <a:spcBef>
                <a:spcPts val="0"/>
              </a:spcBef>
              <a:spcAft>
                <a:spcPts val="0"/>
              </a:spcAft>
              <a:buSzPts val="6000"/>
              <a:buNone/>
              <a:defRPr sz="6000"/>
            </a:lvl4pPr>
            <a:lvl5pPr lvl="4">
              <a:spcBef>
                <a:spcPts val="0"/>
              </a:spcBef>
              <a:spcAft>
                <a:spcPts val="0"/>
              </a:spcAft>
              <a:buSzPts val="6000"/>
              <a:buNone/>
              <a:defRPr sz="6000"/>
            </a:lvl5pPr>
            <a:lvl6pPr lvl="5">
              <a:spcBef>
                <a:spcPts val="0"/>
              </a:spcBef>
              <a:spcAft>
                <a:spcPts val="0"/>
              </a:spcAft>
              <a:buSzPts val="6000"/>
              <a:buNone/>
              <a:defRPr sz="6000"/>
            </a:lvl6pPr>
            <a:lvl7pPr lvl="6">
              <a:spcBef>
                <a:spcPts val="0"/>
              </a:spcBef>
              <a:spcAft>
                <a:spcPts val="0"/>
              </a:spcAft>
              <a:buSzPts val="6000"/>
              <a:buNone/>
              <a:defRPr sz="6000"/>
            </a:lvl7pPr>
            <a:lvl8pPr lvl="7">
              <a:spcBef>
                <a:spcPts val="0"/>
              </a:spcBef>
              <a:spcAft>
                <a:spcPts val="0"/>
              </a:spcAft>
              <a:buSzPts val="6000"/>
              <a:buNone/>
              <a:defRPr sz="6000"/>
            </a:lvl8pPr>
            <a:lvl9pPr lvl="8">
              <a:spcBef>
                <a:spcPts val="0"/>
              </a:spcBef>
              <a:spcAft>
                <a:spcPts val="0"/>
              </a:spcAft>
              <a:buSzPts val="6000"/>
              <a:buNone/>
              <a:defRPr sz="6000"/>
            </a:lvl9pPr>
          </a:lstStyle>
          <a:p>
            <a:endParaRPr/>
          </a:p>
        </p:txBody>
      </p:sp>
      <p:sp>
        <p:nvSpPr>
          <p:cNvPr id="44" name="Shape 44"/>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5"/>
        <p:cNvGrpSpPr/>
        <p:nvPr/>
      </p:nvGrpSpPr>
      <p:grpSpPr>
        <a:xfrm>
          <a:off x="0" y="0"/>
          <a:ext cx="0" cy="0"/>
          <a:chOff x="0" y="0"/>
          <a:chExt cx="0" cy="0"/>
        </a:xfrm>
      </p:grpSpPr>
      <p:sp>
        <p:nvSpPr>
          <p:cNvPr id="46" name="Shape 46"/>
          <p:cNvSpPr/>
          <p:nvPr/>
        </p:nvSpPr>
        <p:spPr>
          <a:xfrm flipH="1">
            <a:off x="0" y="0"/>
            <a:ext cx="4572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7" name="Shape 47"/>
          <p:cNvSpPr/>
          <p:nvPr/>
        </p:nvSpPr>
        <p:spPr>
          <a:xfrm rot="5400000">
            <a:off x="1946425"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48" name="Shape 48"/>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Clr>
                <a:schemeClr val="dk2"/>
              </a:buClr>
              <a:buSzPts val="4200"/>
              <a:buNone/>
              <a:defRPr sz="4200">
                <a:solidFill>
                  <a:schemeClr val="dk2"/>
                </a:solidFill>
              </a:defRPr>
            </a:lvl1pPr>
            <a:lvl2pPr lvl="1" algn="ctr">
              <a:spcBef>
                <a:spcPts val="0"/>
              </a:spcBef>
              <a:spcAft>
                <a:spcPts val="0"/>
              </a:spcAft>
              <a:buClr>
                <a:schemeClr val="dk2"/>
              </a:buClr>
              <a:buSzPts val="4200"/>
              <a:buNone/>
              <a:defRPr sz="4200">
                <a:solidFill>
                  <a:schemeClr val="dk2"/>
                </a:solidFill>
              </a:defRPr>
            </a:lvl2pPr>
            <a:lvl3pPr lvl="2" algn="ctr">
              <a:spcBef>
                <a:spcPts val="0"/>
              </a:spcBef>
              <a:spcAft>
                <a:spcPts val="0"/>
              </a:spcAft>
              <a:buClr>
                <a:schemeClr val="dk2"/>
              </a:buClr>
              <a:buSzPts val="4200"/>
              <a:buNone/>
              <a:defRPr sz="4200">
                <a:solidFill>
                  <a:schemeClr val="dk2"/>
                </a:solidFill>
              </a:defRPr>
            </a:lvl3pPr>
            <a:lvl4pPr lvl="3" algn="ctr">
              <a:spcBef>
                <a:spcPts val="0"/>
              </a:spcBef>
              <a:spcAft>
                <a:spcPts val="0"/>
              </a:spcAft>
              <a:buClr>
                <a:schemeClr val="dk2"/>
              </a:buClr>
              <a:buSzPts val="4200"/>
              <a:buNone/>
              <a:defRPr sz="4200">
                <a:solidFill>
                  <a:schemeClr val="dk2"/>
                </a:solidFill>
              </a:defRPr>
            </a:lvl4pPr>
            <a:lvl5pPr lvl="4" algn="ctr">
              <a:spcBef>
                <a:spcPts val="0"/>
              </a:spcBef>
              <a:spcAft>
                <a:spcPts val="0"/>
              </a:spcAft>
              <a:buClr>
                <a:schemeClr val="dk2"/>
              </a:buClr>
              <a:buSzPts val="4200"/>
              <a:buNone/>
              <a:defRPr sz="4200">
                <a:solidFill>
                  <a:schemeClr val="dk2"/>
                </a:solidFill>
              </a:defRPr>
            </a:lvl5pPr>
            <a:lvl6pPr lvl="5" algn="ctr">
              <a:spcBef>
                <a:spcPts val="0"/>
              </a:spcBef>
              <a:spcAft>
                <a:spcPts val="0"/>
              </a:spcAft>
              <a:buClr>
                <a:schemeClr val="dk2"/>
              </a:buClr>
              <a:buSzPts val="4200"/>
              <a:buNone/>
              <a:defRPr sz="4200">
                <a:solidFill>
                  <a:schemeClr val="dk2"/>
                </a:solidFill>
              </a:defRPr>
            </a:lvl6pPr>
            <a:lvl7pPr lvl="6" algn="ctr">
              <a:spcBef>
                <a:spcPts val="0"/>
              </a:spcBef>
              <a:spcAft>
                <a:spcPts val="0"/>
              </a:spcAft>
              <a:buClr>
                <a:schemeClr val="dk2"/>
              </a:buClr>
              <a:buSzPts val="4200"/>
              <a:buNone/>
              <a:defRPr sz="4200">
                <a:solidFill>
                  <a:schemeClr val="dk2"/>
                </a:solidFill>
              </a:defRPr>
            </a:lvl7pPr>
            <a:lvl8pPr lvl="7" algn="ctr">
              <a:spcBef>
                <a:spcPts val="0"/>
              </a:spcBef>
              <a:spcAft>
                <a:spcPts val="0"/>
              </a:spcAft>
              <a:buClr>
                <a:schemeClr val="dk2"/>
              </a:buClr>
              <a:buSzPts val="4200"/>
              <a:buNone/>
              <a:defRPr sz="4200">
                <a:solidFill>
                  <a:schemeClr val="dk2"/>
                </a:solidFill>
              </a:defRPr>
            </a:lvl8pPr>
            <a:lvl9pPr lvl="8" algn="ctr">
              <a:spcBef>
                <a:spcPts val="0"/>
              </a:spcBef>
              <a:spcAft>
                <a:spcPts val="0"/>
              </a:spcAft>
              <a:buClr>
                <a:schemeClr val="dk2"/>
              </a:buClr>
              <a:buSzPts val="4200"/>
              <a:buNone/>
              <a:defRPr sz="4200">
                <a:solidFill>
                  <a:schemeClr val="dk2"/>
                </a:solidFill>
              </a:defRPr>
            </a:lvl9pPr>
          </a:lstStyle>
          <a:p>
            <a:endParaRPr/>
          </a:p>
        </p:txBody>
      </p:sp>
      <p:sp>
        <p:nvSpPr>
          <p:cNvPr id="49" name="Shape 49"/>
          <p:cNvSpPr txBox="1">
            <a:spLocks noGrp="1"/>
          </p:cNvSpPr>
          <p:nvPr>
            <p:ph type="subTitle" idx="1"/>
          </p:nvPr>
        </p:nvSpPr>
        <p:spPr>
          <a:xfrm>
            <a:off x="265500" y="2779467"/>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51" name="Shape 51"/>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2"/>
        <p:cNvGrpSpPr/>
        <p:nvPr/>
      </p:nvGrpSpPr>
      <p:grpSpPr>
        <a:xfrm>
          <a:off x="0" y="0"/>
          <a:ext cx="0" cy="0"/>
          <a:chOff x="0" y="0"/>
          <a:chExt cx="0" cy="0"/>
        </a:xfrm>
      </p:grpSpPr>
      <p:sp>
        <p:nvSpPr>
          <p:cNvPr id="53" name="Shape 53"/>
          <p:cNvSpPr txBox="1"/>
          <p:nvPr/>
        </p:nvSpPr>
        <p:spPr>
          <a:xfrm rot="10800000" flipH="1">
            <a:off x="0" y="0"/>
            <a:ext cx="9144000" cy="4695900"/>
          </a:xfrm>
          <a:prstGeom prst="rect">
            <a:avLst/>
          </a:prstGeom>
          <a:solidFill>
            <a:schemeClr val="accent4"/>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4" name="Shape 54"/>
          <p:cNvSpPr/>
          <p:nvPr/>
        </p:nvSpPr>
        <p:spPr>
          <a:xfrm rot="10800000" flipH="1">
            <a:off x="0" y="4622725"/>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5" name="Shape 55"/>
          <p:cNvSpPr txBox="1">
            <a:spLocks noGrp="1"/>
          </p:cNvSpPr>
          <p:nvPr>
            <p:ph type="body" idx="1"/>
          </p:nvPr>
        </p:nvSpPr>
        <p:spPr>
          <a:xfrm>
            <a:off x="57150" y="4696825"/>
            <a:ext cx="8382000" cy="44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Clr>
                <a:schemeClr val="lt1"/>
              </a:buClr>
              <a:buSzPts val="1200"/>
              <a:buNone/>
              <a:defRPr sz="1200">
                <a:solidFill>
                  <a:schemeClr val="lt1"/>
                </a:solidFill>
              </a:defRPr>
            </a:lvl1pPr>
          </a:lstStyle>
          <a:p>
            <a:endParaRPr/>
          </a:p>
        </p:txBody>
      </p:sp>
      <p:sp>
        <p:nvSpPr>
          <p:cNvPr id="56" name="Shape 56"/>
          <p:cNvSpPr txBox="1">
            <a:spLocks noGrp="1"/>
          </p:cNvSpPr>
          <p:nvPr>
            <p:ph type="sldNum" idx="12"/>
          </p:nvPr>
        </p:nvSpPr>
        <p:spPr>
          <a:xfrm>
            <a:off x="8523541" y="4695623"/>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terial">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71900" y="738725"/>
            <a:ext cx="8222100" cy="7677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1pPr>
            <a:lvl2pPr lvl="1">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2pPr>
            <a:lvl3pPr lvl="2">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3pPr>
            <a:lvl4pPr lvl="3">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4pPr>
            <a:lvl5pPr lvl="4">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5pPr>
            <a:lvl6pPr lvl="5">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6pPr>
            <a:lvl7pPr lvl="6">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7pPr>
            <a:lvl8pPr lvl="7">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8pPr>
            <a:lvl9pPr lvl="8">
              <a:spcBef>
                <a:spcPts val="0"/>
              </a:spcBef>
              <a:spcAft>
                <a:spcPts val="0"/>
              </a:spcAft>
              <a:buClr>
                <a:schemeClr val="lt1"/>
              </a:buClr>
              <a:buSzPts val="3200"/>
              <a:buFont typeface="Roboto"/>
              <a:buNone/>
              <a:defRPr sz="3200">
                <a:solidFill>
                  <a:schemeClr val="lt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471900" y="1919075"/>
            <a:ext cx="8222100" cy="2710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Font typeface="Roboto"/>
              <a:buChar char="●"/>
              <a:defRPr sz="1800">
                <a:solidFill>
                  <a:schemeClr val="lt2"/>
                </a:solidFill>
                <a:latin typeface="Roboto"/>
                <a:ea typeface="Roboto"/>
                <a:cs typeface="Roboto"/>
                <a:sym typeface="Roboto"/>
              </a:defRPr>
            </a:lvl1pPr>
            <a:lvl2pPr marL="914400" lvl="1"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2pPr>
            <a:lvl3pPr marL="1371600" lvl="2"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3pPr>
            <a:lvl4pPr marL="1828800" lvl="3"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4pPr>
            <a:lvl5pPr marL="2286000" lvl="4"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5pPr>
            <a:lvl6pPr marL="2743200" lvl="5"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6pPr>
            <a:lvl7pPr marL="3200400" lvl="6"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7pPr>
            <a:lvl8pPr marL="3657600" lvl="7" indent="-317500">
              <a:lnSpc>
                <a:spcPct val="115000"/>
              </a:lnSpc>
              <a:spcBef>
                <a:spcPts val="1600"/>
              </a:spcBef>
              <a:spcAft>
                <a:spcPts val="0"/>
              </a:spcAft>
              <a:buClr>
                <a:schemeClr val="lt2"/>
              </a:buClr>
              <a:buSzPts val="1400"/>
              <a:buFont typeface="Roboto"/>
              <a:buChar char="○"/>
              <a:defRPr>
                <a:solidFill>
                  <a:schemeClr val="lt2"/>
                </a:solidFill>
                <a:latin typeface="Roboto"/>
                <a:ea typeface="Roboto"/>
                <a:cs typeface="Roboto"/>
                <a:sym typeface="Roboto"/>
              </a:defRPr>
            </a:lvl8pPr>
            <a:lvl9pPr marL="4114800" lvl="8" indent="-317500">
              <a:lnSpc>
                <a:spcPct val="115000"/>
              </a:lnSpc>
              <a:spcBef>
                <a:spcPts val="1600"/>
              </a:spcBef>
              <a:spcAft>
                <a:spcPts val="1600"/>
              </a:spcAft>
              <a:buClr>
                <a:schemeClr val="lt2"/>
              </a:buClr>
              <a:buSzPts val="1400"/>
              <a:buFont typeface="Roboto"/>
              <a:buChar char="■"/>
              <a:defRPr>
                <a:solidFill>
                  <a:schemeClr val="lt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523541" y="4695623"/>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latin typeface="Roboto"/>
                <a:ea typeface="Roboto"/>
                <a:cs typeface="Roboto"/>
                <a:sym typeface="Roboto"/>
              </a:defRPr>
            </a:lvl1pPr>
            <a:lvl2pPr lvl="1" algn="r">
              <a:buNone/>
              <a:defRPr sz="1000">
                <a:solidFill>
                  <a:schemeClr val="lt2"/>
                </a:solidFill>
                <a:latin typeface="Roboto"/>
                <a:ea typeface="Roboto"/>
                <a:cs typeface="Roboto"/>
                <a:sym typeface="Roboto"/>
              </a:defRPr>
            </a:lvl2pPr>
            <a:lvl3pPr lvl="2" algn="r">
              <a:buNone/>
              <a:defRPr sz="1000">
                <a:solidFill>
                  <a:schemeClr val="lt2"/>
                </a:solidFill>
                <a:latin typeface="Roboto"/>
                <a:ea typeface="Roboto"/>
                <a:cs typeface="Roboto"/>
                <a:sym typeface="Roboto"/>
              </a:defRPr>
            </a:lvl3pPr>
            <a:lvl4pPr lvl="3" algn="r">
              <a:buNone/>
              <a:defRPr sz="1000">
                <a:solidFill>
                  <a:schemeClr val="lt2"/>
                </a:solidFill>
                <a:latin typeface="Roboto"/>
                <a:ea typeface="Roboto"/>
                <a:cs typeface="Roboto"/>
                <a:sym typeface="Roboto"/>
              </a:defRPr>
            </a:lvl4pPr>
            <a:lvl5pPr lvl="4" algn="r">
              <a:buNone/>
              <a:defRPr sz="1000">
                <a:solidFill>
                  <a:schemeClr val="lt2"/>
                </a:solidFill>
                <a:latin typeface="Roboto"/>
                <a:ea typeface="Roboto"/>
                <a:cs typeface="Roboto"/>
                <a:sym typeface="Roboto"/>
              </a:defRPr>
            </a:lvl5pPr>
            <a:lvl6pPr lvl="5" algn="r">
              <a:buNone/>
              <a:defRPr sz="1000">
                <a:solidFill>
                  <a:schemeClr val="lt2"/>
                </a:solidFill>
                <a:latin typeface="Roboto"/>
                <a:ea typeface="Roboto"/>
                <a:cs typeface="Roboto"/>
                <a:sym typeface="Roboto"/>
              </a:defRPr>
            </a:lvl6pPr>
            <a:lvl7pPr lvl="6" algn="r">
              <a:buNone/>
              <a:defRPr sz="1000">
                <a:solidFill>
                  <a:schemeClr val="lt2"/>
                </a:solidFill>
                <a:latin typeface="Roboto"/>
                <a:ea typeface="Roboto"/>
                <a:cs typeface="Roboto"/>
                <a:sym typeface="Roboto"/>
              </a:defRPr>
            </a:lvl7pPr>
            <a:lvl8pPr lvl="7" algn="r">
              <a:buNone/>
              <a:defRPr sz="1000">
                <a:solidFill>
                  <a:schemeClr val="lt2"/>
                </a:solidFill>
                <a:latin typeface="Roboto"/>
                <a:ea typeface="Roboto"/>
                <a:cs typeface="Roboto"/>
                <a:sym typeface="Roboto"/>
              </a:defRPr>
            </a:lvl8pPr>
            <a:lvl9pPr lvl="8" algn="r">
              <a:buNone/>
              <a:defRPr sz="1000">
                <a:solidFill>
                  <a:schemeClr val="lt2"/>
                </a:solidFill>
                <a:latin typeface="Roboto"/>
                <a:ea typeface="Roboto"/>
                <a:cs typeface="Roboto"/>
                <a:sym typeface="Robo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docs.google.com/spreadsheets/d/1wQelbSA8OwFYWJ01Zm5XuLQUTODkFTKJx2LLfSmFkz4/edit?usp=sharing"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ctrTitle"/>
          </p:nvPr>
        </p:nvSpPr>
        <p:spPr>
          <a:xfrm>
            <a:off x="390525" y="1819275"/>
            <a:ext cx="8222100" cy="9336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latin typeface="Arial" panose="020B0604020202020204" pitchFamily="34" charset="0"/>
                <a:cs typeface="Arial" panose="020B0604020202020204" pitchFamily="34" charset="0"/>
              </a:rPr>
              <a:t>AVID proposal</a:t>
            </a:r>
            <a:endParaRPr dirty="0">
              <a:latin typeface="Arial" panose="020B0604020202020204" pitchFamily="34" charset="0"/>
              <a:cs typeface="Arial" panose="020B0604020202020204" pitchFamily="34" charset="0"/>
            </a:endParaRPr>
          </a:p>
        </p:txBody>
      </p:sp>
      <p:sp>
        <p:nvSpPr>
          <p:cNvPr id="68" name="Shape 68"/>
          <p:cNvSpPr txBox="1">
            <a:spLocks noGrp="1"/>
          </p:cNvSpPr>
          <p:nvPr>
            <p:ph type="subTitle" idx="1"/>
          </p:nvPr>
        </p:nvSpPr>
        <p:spPr>
          <a:xfrm>
            <a:off x="390525" y="2789130"/>
            <a:ext cx="8222100" cy="4329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latin typeface="Arial" panose="020B0604020202020204" pitchFamily="34" charset="0"/>
                <a:cs typeface="Arial" panose="020B0604020202020204" pitchFamily="34" charset="0"/>
              </a:rPr>
              <a:t>2018-2019</a:t>
            </a:r>
            <a:endParaRPr dirty="0">
              <a:latin typeface="Arial" panose="020B0604020202020204" pitchFamily="34" charset="0"/>
              <a:cs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2400" dirty="0">
                <a:latin typeface="Arial" panose="020B0604020202020204" pitchFamily="34" charset="0"/>
                <a:cs typeface="Arial" panose="020B0604020202020204" pitchFamily="34" charset="0"/>
              </a:rPr>
              <a:t>Cost breakdown for 2017-18 &amp; 2018-19 financial years</a:t>
            </a:r>
            <a:endParaRPr sz="2400" dirty="0">
              <a:latin typeface="Arial" panose="020B0604020202020204" pitchFamily="34" charset="0"/>
              <a:cs typeface="Arial" panose="020B0604020202020204" pitchFamily="34" charset="0"/>
            </a:endParaRPr>
          </a:p>
        </p:txBody>
      </p:sp>
      <p:sp>
        <p:nvSpPr>
          <p:cNvPr id="105" name="Shape 105"/>
          <p:cNvSpPr txBox="1">
            <a:spLocks noGrp="1"/>
          </p:cNvSpPr>
          <p:nvPr>
            <p:ph type="body" idx="1"/>
          </p:nvPr>
        </p:nvSpPr>
        <p:spPr>
          <a:xfrm>
            <a:off x="471900" y="1803475"/>
            <a:ext cx="8222100" cy="2710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dirty="0">
                <a:latin typeface="Arial" panose="020B0604020202020204" pitchFamily="34" charset="0"/>
                <a:cs typeface="Arial" panose="020B0604020202020204" pitchFamily="34" charset="0"/>
              </a:rPr>
              <a:t>2017-2018  -  Summer Institute and associated costs:</a:t>
            </a:r>
            <a:r>
              <a:rPr lang="en" dirty="0">
                <a:solidFill>
                  <a:srgbClr val="000000"/>
                </a:solidFill>
                <a:latin typeface="Arial" panose="020B0604020202020204" pitchFamily="34" charset="0"/>
                <a:cs typeface="Arial" panose="020B0604020202020204" pitchFamily="34" charset="0"/>
              </a:rPr>
              <a:t> $3,703.99</a:t>
            </a:r>
            <a:endParaRPr dirty="0">
              <a:solidFill>
                <a:srgbClr val="000000"/>
              </a:solidFill>
              <a:latin typeface="Arial" panose="020B0604020202020204" pitchFamily="34" charset="0"/>
              <a:cs typeface="Arial" panose="020B0604020202020204" pitchFamily="34" charset="0"/>
            </a:endParaRPr>
          </a:p>
          <a:p>
            <a:pPr marL="0" lvl="0" indent="0" rtl="0">
              <a:lnSpc>
                <a:spcPct val="100000"/>
              </a:lnSpc>
              <a:spcBef>
                <a:spcPts val="1600"/>
              </a:spcBef>
              <a:spcAft>
                <a:spcPts val="0"/>
              </a:spcAft>
              <a:buNone/>
            </a:pPr>
            <a:r>
              <a:rPr lang="en" dirty="0">
                <a:latin typeface="Arial" panose="020B0604020202020204" pitchFamily="34" charset="0"/>
                <a:cs typeface="Arial" panose="020B0604020202020204" pitchFamily="34" charset="0"/>
              </a:rPr>
              <a:t>2018-2019  -  AVID program fees: </a:t>
            </a:r>
            <a:r>
              <a:rPr lang="en" dirty="0">
                <a:solidFill>
                  <a:srgbClr val="000000"/>
                </a:solidFill>
                <a:latin typeface="Arial" panose="020B0604020202020204" pitchFamily="34" charset="0"/>
                <a:cs typeface="Arial" panose="020B0604020202020204" pitchFamily="34" charset="0"/>
              </a:rPr>
              <a:t>$11,864.00</a:t>
            </a:r>
            <a:endParaRPr dirty="0">
              <a:solidFill>
                <a:srgbClr val="000000"/>
              </a:solidFill>
              <a:latin typeface="Arial" panose="020B0604020202020204" pitchFamily="34" charset="0"/>
              <a:cs typeface="Arial" panose="020B0604020202020204" pitchFamily="34" charset="0"/>
            </a:endParaRPr>
          </a:p>
          <a:p>
            <a:pPr marL="0" lvl="0" indent="0" rtl="0">
              <a:spcBef>
                <a:spcPts val="1600"/>
              </a:spcBef>
              <a:spcAft>
                <a:spcPts val="0"/>
              </a:spcAft>
              <a:buNone/>
            </a:pPr>
            <a:r>
              <a:rPr lang="en" dirty="0">
                <a:latin typeface="Arial" panose="020B0604020202020204" pitchFamily="34" charset="0"/>
                <a:cs typeface="Arial" panose="020B0604020202020204" pitchFamily="34" charset="0"/>
              </a:rPr>
              <a:t>We suggest using some remaining professional development funds for 2017-2018, and splitting the rest of the costs between various appropriate line items for 2018-2019.</a:t>
            </a:r>
            <a:endParaRPr dirty="0">
              <a:latin typeface="Arial" panose="020B0604020202020204" pitchFamily="34" charset="0"/>
              <a:cs typeface="Arial" panose="020B0604020202020204" pitchFamily="34" charset="0"/>
            </a:endParaRPr>
          </a:p>
          <a:p>
            <a:pPr marL="457200" lvl="0" indent="0">
              <a:spcBef>
                <a:spcPts val="1600"/>
              </a:spcBef>
              <a:spcAft>
                <a:spcPts val="160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latin typeface="Arial" panose="020B0604020202020204" pitchFamily="34" charset="0"/>
                <a:cs typeface="Arial" panose="020B0604020202020204" pitchFamily="34" charset="0"/>
              </a:rPr>
              <a:t>AVID presentation</a:t>
            </a:r>
            <a:endParaRPr dirty="0">
              <a:latin typeface="Arial" panose="020B0604020202020204" pitchFamily="34" charset="0"/>
              <a:cs typeface="Arial" panose="020B0604020202020204" pitchFamily="34" charset="0"/>
            </a:endParaRPr>
          </a:p>
        </p:txBody>
      </p:sp>
      <p:sp>
        <p:nvSpPr>
          <p:cNvPr id="111" name="Shape 111"/>
          <p:cNvSpPr txBox="1">
            <a:spLocks noGrp="1"/>
          </p:cNvSpPr>
          <p:nvPr>
            <p:ph type="body" idx="1"/>
          </p:nvPr>
        </p:nvSpPr>
        <p:spPr>
          <a:xfrm>
            <a:off x="311700" y="1731550"/>
            <a:ext cx="8007000" cy="3145250"/>
          </a:xfrm>
          <a:prstGeom prst="rect">
            <a:avLst/>
          </a:prstGeom>
        </p:spPr>
        <p:txBody>
          <a:bodyPr spcFirstLastPara="1" wrap="square" lIns="91425" tIns="91425" rIns="91425" bIns="91425" anchor="t" anchorCtr="0">
            <a:noAutofit/>
          </a:bodyPr>
          <a:lstStyle/>
          <a:p>
            <a:pPr marL="457200" lvl="0" indent="-317500" rtl="0">
              <a:lnSpc>
                <a:spcPct val="150000"/>
              </a:lnSpc>
              <a:spcBef>
                <a:spcPts val="0"/>
              </a:spcBef>
              <a:spcAft>
                <a:spcPts val="0"/>
              </a:spcAft>
              <a:buSzPts val="1400"/>
              <a:buChar char="●"/>
            </a:pPr>
            <a:r>
              <a:rPr lang="en" sz="1400" dirty="0">
                <a:latin typeface="Arial" panose="020B0604020202020204" pitchFamily="34" charset="0"/>
                <a:cs typeface="Arial" panose="020B0604020202020204" pitchFamily="34" charset="0"/>
              </a:rPr>
              <a:t>These costs have been gathered to make the Board aware of a direction that seems good to move in for the continuing improvement of our academic program throughout our secondary </a:t>
            </a:r>
            <a:r>
              <a:rPr lang="en-US" sz="1400" dirty="0">
                <a:latin typeface="Arial" panose="020B0604020202020204" pitchFamily="34" charset="0"/>
                <a:cs typeface="Arial" panose="020B0604020202020204" pitchFamily="34" charset="0"/>
              </a:rPr>
              <a:t>schools </a:t>
            </a:r>
            <a:r>
              <a:rPr lang="en" sz="1400" dirty="0">
                <a:latin typeface="Arial" panose="020B0604020202020204" pitchFamily="34" charset="0"/>
                <a:cs typeface="Arial" panose="020B0604020202020204" pitchFamily="34" charset="0"/>
              </a:rPr>
              <a:t>(6-12) and the district-wide ELD initiative, and </a:t>
            </a:r>
            <a:r>
              <a:rPr lang="en-US" sz="1400" dirty="0">
                <a:latin typeface="Arial" panose="020B0604020202020204" pitchFamily="34" charset="0"/>
                <a:cs typeface="Arial" panose="020B0604020202020204" pitchFamily="34" charset="0"/>
              </a:rPr>
              <a:t>for this reason we </a:t>
            </a:r>
            <a:r>
              <a:rPr lang="en" sz="1400" dirty="0">
                <a:latin typeface="Arial" panose="020B0604020202020204" pitchFamily="34" charset="0"/>
                <a:cs typeface="Arial" panose="020B0604020202020204" pitchFamily="34" charset="0"/>
              </a:rPr>
              <a:t>ask the Board’s support.</a:t>
            </a:r>
            <a:endParaRPr sz="1400" dirty="0">
              <a:latin typeface="Arial" panose="020B0604020202020204" pitchFamily="34" charset="0"/>
              <a:cs typeface="Arial" panose="020B0604020202020204" pitchFamily="34" charset="0"/>
            </a:endParaRPr>
          </a:p>
          <a:p>
            <a:pPr marL="457200" lvl="0" indent="-317500" rtl="0">
              <a:lnSpc>
                <a:spcPct val="150000"/>
              </a:lnSpc>
              <a:spcBef>
                <a:spcPts val="0"/>
              </a:spcBef>
              <a:spcAft>
                <a:spcPts val="0"/>
              </a:spcAft>
              <a:buSzPts val="1400"/>
              <a:buChar char="●"/>
            </a:pPr>
            <a:r>
              <a:rPr lang="en" sz="1400" dirty="0">
                <a:latin typeface="Arial" panose="020B0604020202020204" pitchFamily="34" charset="0"/>
                <a:cs typeface="Arial" panose="020B0604020202020204" pitchFamily="34" charset="0"/>
              </a:rPr>
              <a:t>The </a:t>
            </a:r>
            <a:r>
              <a:rPr lang="en-US" sz="1400" dirty="0">
                <a:latin typeface="Arial" panose="020B0604020202020204" pitchFamily="34" charset="0"/>
                <a:cs typeface="Arial" panose="020B0604020202020204" pitchFamily="34" charset="0"/>
              </a:rPr>
              <a:t>AVID </a:t>
            </a:r>
            <a:r>
              <a:rPr lang="en" sz="1400" dirty="0">
                <a:latin typeface="Arial" panose="020B0604020202020204" pitchFamily="34" charset="0"/>
                <a:cs typeface="Arial" panose="020B0604020202020204" pitchFamily="34" charset="0"/>
              </a:rPr>
              <a:t>program will begin simultaneously in the high school, across different subject areas, and begin in 8th grade with ELD students.</a:t>
            </a:r>
            <a:endParaRPr sz="1400" dirty="0">
              <a:latin typeface="Arial" panose="020B0604020202020204" pitchFamily="34" charset="0"/>
              <a:cs typeface="Arial" panose="020B0604020202020204" pitchFamily="34" charset="0"/>
            </a:endParaRPr>
          </a:p>
          <a:p>
            <a:pPr marL="457200" lvl="0" indent="-317500">
              <a:lnSpc>
                <a:spcPct val="150000"/>
              </a:lnSpc>
              <a:spcBef>
                <a:spcPts val="0"/>
              </a:spcBef>
              <a:spcAft>
                <a:spcPts val="0"/>
              </a:spcAft>
              <a:buSzPts val="1400"/>
              <a:buChar char="●"/>
            </a:pPr>
            <a:r>
              <a:rPr lang="en" sz="1400" dirty="0">
                <a:latin typeface="Arial" panose="020B0604020202020204" pitchFamily="34" charset="0"/>
                <a:cs typeface="Arial" panose="020B0604020202020204" pitchFamily="34" charset="0"/>
              </a:rPr>
              <a:t>From there the AVID trained teachers will have the opportunity to share best practices with colleagues; 1) to utilize instructional time more efficiently, as well as 2) build the skills that are leading to so many underrepresented students being successful in college and beyond.</a:t>
            </a:r>
            <a:endParaRPr sz="1400"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1067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3000" dirty="0">
                <a:latin typeface="Arial" panose="020B0604020202020204" pitchFamily="34" charset="0"/>
                <a:cs typeface="Arial" panose="020B0604020202020204" pitchFamily="34" charset="0"/>
              </a:rPr>
              <a:t>There are two main reasons </a:t>
            </a:r>
            <a:r>
              <a:rPr lang="en-US" sz="3000" dirty="0">
                <a:latin typeface="Arial" panose="020B0604020202020204" pitchFamily="34" charset="0"/>
                <a:cs typeface="Arial" panose="020B0604020202020204" pitchFamily="34" charset="0"/>
              </a:rPr>
              <a:t>that</a:t>
            </a:r>
            <a:r>
              <a:rPr lang="en" sz="3000" dirty="0">
                <a:latin typeface="Arial" panose="020B0604020202020204" pitchFamily="34" charset="0"/>
                <a:cs typeface="Arial" panose="020B0604020202020204" pitchFamily="34" charset="0"/>
              </a:rPr>
              <a:t> </a:t>
            </a:r>
            <a:br>
              <a:rPr lang="en" sz="3000" dirty="0">
                <a:latin typeface="Arial" panose="020B0604020202020204" pitchFamily="34" charset="0"/>
                <a:cs typeface="Arial" panose="020B0604020202020204" pitchFamily="34" charset="0"/>
              </a:rPr>
            </a:br>
            <a:r>
              <a:rPr lang="en" sz="3000" dirty="0">
                <a:latin typeface="Arial" panose="020B0604020202020204" pitchFamily="34" charset="0"/>
                <a:cs typeface="Arial" panose="020B0604020202020204" pitchFamily="34" charset="0"/>
              </a:rPr>
              <a:t>AVID </a:t>
            </a:r>
            <a:r>
              <a:rPr lang="en-US" sz="3000" dirty="0">
                <a:latin typeface="Arial" panose="020B0604020202020204" pitchFamily="34" charset="0"/>
                <a:cs typeface="Arial" panose="020B0604020202020204" pitchFamily="34" charset="0"/>
              </a:rPr>
              <a:t>matches our needs</a:t>
            </a:r>
            <a:endParaRPr sz="3000" dirty="0">
              <a:latin typeface="Arial" panose="020B0604020202020204" pitchFamily="34" charset="0"/>
              <a:cs typeface="Arial" panose="020B0604020202020204" pitchFamily="34" charset="0"/>
            </a:endParaRPr>
          </a:p>
        </p:txBody>
      </p:sp>
      <p:sp>
        <p:nvSpPr>
          <p:cNvPr id="74" name="Shape 74"/>
          <p:cNvSpPr txBox="1">
            <a:spLocks noGrp="1"/>
          </p:cNvSpPr>
          <p:nvPr>
            <p:ph type="body" idx="1"/>
          </p:nvPr>
        </p:nvSpPr>
        <p:spPr>
          <a:xfrm>
            <a:off x="873300" y="1770500"/>
            <a:ext cx="7397400" cy="2805600"/>
          </a:xfrm>
          <a:prstGeom prst="rect">
            <a:avLst/>
          </a:prstGeom>
        </p:spPr>
        <p:txBody>
          <a:bodyPr spcFirstLastPara="1" wrap="square" lIns="91425" tIns="91425" rIns="91425" bIns="91425" anchor="t" anchorCtr="0">
            <a:noAutofit/>
          </a:bodyPr>
          <a:lstStyle/>
          <a:p>
            <a:pPr marL="457200" lvl="0" indent="-381000" rtl="0">
              <a:spcBef>
                <a:spcPts val="0"/>
              </a:spcBef>
              <a:spcAft>
                <a:spcPts val="0"/>
              </a:spcAft>
              <a:buSzPts val="2400"/>
              <a:buAutoNum type="arabicParenR"/>
            </a:pPr>
            <a:r>
              <a:rPr lang="en" sz="2400" dirty="0">
                <a:latin typeface="Arial" panose="020B0604020202020204" pitchFamily="34" charset="0"/>
                <a:cs typeface="Arial" panose="020B0604020202020204" pitchFamily="34" charset="0"/>
              </a:rPr>
              <a:t>AVID is a proven collaborative program for </a:t>
            </a:r>
            <a:r>
              <a:rPr lang="en-US" sz="2400" dirty="0">
                <a:latin typeface="Arial" panose="020B0604020202020204" pitchFamily="34" charset="0"/>
                <a:cs typeface="Arial" panose="020B0604020202020204" pitchFamily="34" charset="0"/>
              </a:rPr>
              <a:t>all </a:t>
            </a:r>
            <a:r>
              <a:rPr lang="en" sz="2400" dirty="0">
                <a:latin typeface="Arial" panose="020B0604020202020204" pitchFamily="34" charset="0"/>
                <a:cs typeface="Arial" panose="020B0604020202020204" pitchFamily="34" charset="0"/>
              </a:rPr>
              <a:t>students, </a:t>
            </a:r>
            <a:r>
              <a:rPr lang="en-US" sz="2400" dirty="0">
                <a:latin typeface="Arial" panose="020B0604020202020204" pitchFamily="34" charset="0"/>
                <a:cs typeface="Arial" panose="020B0604020202020204" pitchFamily="34" charset="0"/>
              </a:rPr>
              <a:t>to build skills that lead towards college entrance and success</a:t>
            </a:r>
            <a:endParaRPr sz="2400" dirty="0">
              <a:latin typeface="Arial" panose="020B0604020202020204" pitchFamily="34" charset="0"/>
              <a:cs typeface="Arial" panose="020B0604020202020204" pitchFamily="34" charset="0"/>
            </a:endParaRPr>
          </a:p>
          <a:p>
            <a:pPr marL="457200" lvl="0" indent="-381000">
              <a:spcBef>
                <a:spcPts val="0"/>
              </a:spcBef>
              <a:spcAft>
                <a:spcPts val="0"/>
              </a:spcAft>
              <a:buSzPts val="2400"/>
              <a:buAutoNum type="arabicParenR"/>
            </a:pPr>
            <a:r>
              <a:rPr lang="en" sz="2400" dirty="0">
                <a:latin typeface="Arial" panose="020B0604020202020204" pitchFamily="34" charset="0"/>
                <a:cs typeface="Arial" panose="020B0604020202020204" pitchFamily="34" charset="0"/>
              </a:rPr>
              <a:t>AVID provides a system</a:t>
            </a:r>
            <a:r>
              <a:rPr lang="en-US" sz="2400" dirty="0" err="1">
                <a:latin typeface="Arial" panose="020B0604020202020204" pitchFamily="34" charset="0"/>
                <a:cs typeface="Arial" panose="020B0604020202020204" pitchFamily="34" charset="0"/>
              </a:rPr>
              <a:t>ati</a:t>
            </a:r>
            <a:r>
              <a:rPr lang="en" sz="2400" dirty="0">
                <a:latin typeface="Arial" panose="020B0604020202020204" pitchFamily="34" charset="0"/>
                <a:cs typeface="Arial" panose="020B0604020202020204" pitchFamily="34" charset="0"/>
              </a:rPr>
              <a:t>c approach to </a:t>
            </a:r>
            <a:r>
              <a:rPr lang="en-US" sz="2400" dirty="0">
                <a:latin typeface="Arial" panose="020B0604020202020204" pitchFamily="34" charset="0"/>
                <a:cs typeface="Arial" panose="020B0604020202020204" pitchFamily="34" charset="0"/>
              </a:rPr>
              <a:t>using many of </a:t>
            </a:r>
            <a:r>
              <a:rPr lang="en" sz="2400" dirty="0">
                <a:latin typeface="Arial" panose="020B0604020202020204" pitchFamily="34" charset="0"/>
                <a:cs typeface="Arial" panose="020B0604020202020204" pitchFamily="34" charset="0"/>
              </a:rPr>
              <a:t>the strategies that are required for a strong ELD program.</a:t>
            </a:r>
            <a:endParaRPr sz="2400"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dirty="0">
                <a:latin typeface="Arial" panose="020B0604020202020204" pitchFamily="34" charset="0"/>
                <a:cs typeface="Arial" panose="020B0604020202020204" pitchFamily="34" charset="0"/>
              </a:rPr>
              <a:t>Academic support from AVID</a:t>
            </a:r>
            <a:endParaRPr dirty="0">
              <a:latin typeface="Arial" panose="020B0604020202020204" pitchFamily="34" charset="0"/>
              <a:cs typeface="Arial" panose="020B0604020202020204" pitchFamily="34" charset="0"/>
            </a:endParaRPr>
          </a:p>
        </p:txBody>
      </p:sp>
      <p:sp>
        <p:nvSpPr>
          <p:cNvPr id="80" name="Shape 80"/>
          <p:cNvSpPr txBox="1">
            <a:spLocks noGrp="1"/>
          </p:cNvSpPr>
          <p:nvPr>
            <p:ph type="body" idx="1"/>
          </p:nvPr>
        </p:nvSpPr>
        <p:spPr>
          <a:xfrm>
            <a:off x="471900" y="1784325"/>
            <a:ext cx="8222100" cy="2976300"/>
          </a:xfrm>
          <a:prstGeom prst="rect">
            <a:avLst/>
          </a:prstGeom>
        </p:spPr>
        <p:txBody>
          <a:bodyPr spcFirstLastPara="1" wrap="square" lIns="91425" tIns="91425" rIns="91425" bIns="91425" anchor="t" anchorCtr="0">
            <a:noAutofit/>
          </a:bodyPr>
          <a:lstStyle/>
          <a:p>
            <a:pPr indent="-330200">
              <a:lnSpc>
                <a:spcPct val="100000"/>
              </a:lnSpc>
              <a:buClr>
                <a:srgbClr val="013C5A"/>
              </a:buClr>
              <a:buSzPts val="1600"/>
              <a:buFont typeface="Times New Roman"/>
              <a:buChar char="●"/>
            </a:pPr>
            <a:r>
              <a:rPr lang="en-US" sz="2000" dirty="0">
                <a:solidFill>
                  <a:srgbClr val="013C5A"/>
                </a:solidFill>
                <a:latin typeface="Times New Roman"/>
                <a:ea typeface="Times New Roman"/>
                <a:cs typeface="Times New Roman"/>
                <a:sym typeface="Times New Roman"/>
              </a:rPr>
              <a:t>AVID = Advancement Via Individual Determination</a:t>
            </a:r>
            <a:endParaRPr lang="en-US" sz="2000" dirty="0">
              <a:solidFill>
                <a:schemeClr val="dk1"/>
              </a:solidFill>
              <a:latin typeface="Times New Roman"/>
              <a:ea typeface="Times New Roman"/>
              <a:cs typeface="Times New Roman"/>
              <a:sym typeface="Times New Roman"/>
            </a:endParaRPr>
          </a:p>
          <a:p>
            <a:pPr marL="457200" lvl="0" indent="-330200" rtl="0">
              <a:lnSpc>
                <a:spcPct val="100000"/>
              </a:lnSpc>
              <a:spcBef>
                <a:spcPts val="0"/>
              </a:spcBef>
              <a:spcAft>
                <a:spcPts val="0"/>
              </a:spcAft>
              <a:buClr>
                <a:srgbClr val="013C5A"/>
              </a:buClr>
              <a:buSzPts val="1600"/>
              <a:buFont typeface="Times New Roman"/>
              <a:buChar char="●"/>
            </a:pPr>
            <a:r>
              <a:rPr lang="en" sz="2000" dirty="0">
                <a:solidFill>
                  <a:srgbClr val="013C5A"/>
                </a:solidFill>
                <a:latin typeface="Times New Roman"/>
                <a:ea typeface="Times New Roman"/>
                <a:cs typeface="Times New Roman"/>
                <a:sym typeface="Times New Roman"/>
              </a:rPr>
              <a:t>AVID’s mission is “to close the achievement gap by preparing all students for college readiness and success in a global society.” This is very similar to AIMS’ stated mission.</a:t>
            </a:r>
            <a:endParaRPr sz="2000" dirty="0">
              <a:solidFill>
                <a:srgbClr val="013C5A"/>
              </a:solidFill>
              <a:latin typeface="Times New Roman"/>
              <a:ea typeface="Times New Roman"/>
              <a:cs typeface="Times New Roman"/>
              <a:sym typeface="Times New Roman"/>
            </a:endParaRPr>
          </a:p>
          <a:p>
            <a:pPr marL="457200" lvl="0" indent="-330200" rtl="0">
              <a:lnSpc>
                <a:spcPct val="110000"/>
              </a:lnSpc>
              <a:spcBef>
                <a:spcPts val="0"/>
              </a:spcBef>
              <a:spcAft>
                <a:spcPts val="0"/>
              </a:spcAft>
              <a:buClr>
                <a:srgbClr val="013C5A"/>
              </a:buClr>
              <a:buSzPts val="1600"/>
              <a:buFont typeface="Times New Roman"/>
              <a:buChar char="●"/>
            </a:pPr>
            <a:r>
              <a:rPr lang="en" sz="2000" dirty="0">
                <a:solidFill>
                  <a:srgbClr val="013C5A"/>
                </a:solidFill>
                <a:latin typeface="Times New Roman"/>
                <a:ea typeface="Times New Roman"/>
                <a:cs typeface="Times New Roman"/>
                <a:sym typeface="Times New Roman"/>
              </a:rPr>
              <a:t>AVID is structured, college preparatory system working directly with schools and districts.</a:t>
            </a:r>
            <a:endParaRPr sz="2000" dirty="0">
              <a:solidFill>
                <a:schemeClr val="dk1"/>
              </a:solidFill>
              <a:latin typeface="Times New Roman"/>
              <a:ea typeface="Times New Roman"/>
              <a:cs typeface="Times New Roman"/>
              <a:sym typeface="Times New Roman"/>
            </a:endParaRPr>
          </a:p>
          <a:p>
            <a:pPr marL="457200" lvl="0" indent="-330200" rtl="0">
              <a:lnSpc>
                <a:spcPct val="110000"/>
              </a:lnSpc>
              <a:spcBef>
                <a:spcPts val="0"/>
              </a:spcBef>
              <a:spcAft>
                <a:spcPts val="0"/>
              </a:spcAft>
              <a:buClr>
                <a:srgbClr val="013C5A"/>
              </a:buClr>
              <a:buSzPts val="1600"/>
              <a:buFont typeface="Times New Roman"/>
              <a:buChar char="●"/>
            </a:pPr>
            <a:r>
              <a:rPr lang="en" sz="2000" dirty="0">
                <a:solidFill>
                  <a:srgbClr val="013C5A"/>
                </a:solidFill>
                <a:latin typeface="Times New Roman"/>
                <a:ea typeface="Times New Roman"/>
                <a:cs typeface="Times New Roman"/>
                <a:sym typeface="Times New Roman"/>
              </a:rPr>
              <a:t>AVID is intended to be a schoolwide approach to curriculum and rigor. It has been adopted by over 6,200 schools in 48 states and 16 countries, over 1700 schools in California alone (as of 2011).</a:t>
            </a:r>
            <a:endParaRPr sz="2000" dirty="0">
              <a:solidFill>
                <a:schemeClr val="dk1"/>
              </a:solidFill>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2FF110-690C-414A-87F8-A6D816F4702D}"/>
              </a:ext>
            </a:extLst>
          </p:cNvPr>
          <p:cNvSpPr>
            <a:spLocks noGrp="1"/>
          </p:cNvSpPr>
          <p:nvPr>
            <p:ph type="title"/>
          </p:nvPr>
        </p:nvSpPr>
        <p:spPr>
          <a:xfrm>
            <a:off x="495300" y="16350"/>
            <a:ext cx="8429550" cy="602700"/>
          </a:xfrm>
        </p:spPr>
        <p:txBody>
          <a:bodyPr/>
          <a:lstStyle/>
          <a:p>
            <a:r>
              <a:rPr lang="en-US" dirty="0">
                <a:latin typeface="Arial" panose="020B0604020202020204" pitchFamily="34" charset="0"/>
                <a:cs typeface="Arial" panose="020B0604020202020204" pitchFamily="34" charset="0"/>
              </a:rPr>
              <a:t>Students participating in AVID</a:t>
            </a:r>
          </a:p>
        </p:txBody>
      </p:sp>
      <p:sp>
        <p:nvSpPr>
          <p:cNvPr id="3" name="Rectangle 2">
            <a:extLst>
              <a:ext uri="{FF2B5EF4-FFF2-40B4-BE49-F238E27FC236}">
                <a16:creationId xmlns:a16="http://schemas.microsoft.com/office/drawing/2014/main" id="{8E381297-A632-4393-BA6E-1214FF517873}"/>
              </a:ext>
            </a:extLst>
          </p:cNvPr>
          <p:cNvSpPr/>
          <p:nvPr/>
        </p:nvSpPr>
        <p:spPr>
          <a:xfrm>
            <a:off x="2387600" y="841335"/>
            <a:ext cx="3238500" cy="1908215"/>
          </a:xfrm>
          <a:prstGeom prst="rect">
            <a:avLst/>
          </a:prstGeom>
        </p:spPr>
        <p:txBody>
          <a:bodyPr wrap="square">
            <a:spAutoFit/>
          </a:bodyPr>
          <a:lstStyle/>
          <a:p>
            <a:r>
              <a:rPr lang="en-US" sz="4800" dirty="0">
                <a:solidFill>
                  <a:srgbClr val="0375B4"/>
                </a:solidFill>
                <a:latin typeface="Montserrat"/>
              </a:rPr>
              <a:t>86%</a:t>
            </a:r>
            <a:endParaRPr lang="en-US" dirty="0"/>
          </a:p>
          <a:p>
            <a:r>
              <a:rPr lang="en-US" dirty="0">
                <a:latin typeface="Arial" panose="020B0604020202020204" pitchFamily="34" charset="0"/>
              </a:rPr>
              <a:t>identify as a race or</a:t>
            </a:r>
            <a:endParaRPr lang="en-US" dirty="0"/>
          </a:p>
          <a:p>
            <a:r>
              <a:rPr lang="en-US" dirty="0">
                <a:latin typeface="Arial" panose="020B0604020202020204" pitchFamily="34" charset="0"/>
              </a:rPr>
              <a:t>ethnicity historically underrepresented in higher education</a:t>
            </a:r>
            <a:endParaRPr lang="en-US" dirty="0"/>
          </a:p>
          <a:p>
            <a:br>
              <a:rPr lang="en-US" dirty="0"/>
            </a:br>
            <a:endParaRPr lang="en-US" dirty="0"/>
          </a:p>
        </p:txBody>
      </p:sp>
      <p:pic>
        <p:nvPicPr>
          <p:cNvPr id="1026" name="Picture 2" descr="A stylized bar graph representing 86 percent of students identifying a race or ethnicity historically underrepresented in higher education.">
            <a:extLst>
              <a:ext uri="{FF2B5EF4-FFF2-40B4-BE49-F238E27FC236}">
                <a16:creationId xmlns:a16="http://schemas.microsoft.com/office/drawing/2014/main" id="{48A3FAA1-308A-4570-943F-919553F0D8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300" y="876355"/>
            <a:ext cx="1638300" cy="16383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870B563D-A0A3-44CF-8D8E-955C6CEF3D87}"/>
              </a:ext>
            </a:extLst>
          </p:cNvPr>
          <p:cNvSpPr/>
          <p:nvPr/>
        </p:nvSpPr>
        <p:spPr>
          <a:xfrm>
            <a:off x="596900" y="2993370"/>
            <a:ext cx="4572000" cy="1384995"/>
          </a:xfrm>
          <a:prstGeom prst="rect">
            <a:avLst/>
          </a:prstGeom>
        </p:spPr>
        <p:txBody>
          <a:bodyPr>
            <a:spAutoFit/>
          </a:bodyPr>
          <a:lstStyle/>
          <a:p>
            <a:pPr>
              <a:buFont typeface="Arial" panose="020B0604020202020204" pitchFamily="34" charset="0"/>
              <a:buChar char="•"/>
            </a:pPr>
            <a:r>
              <a:rPr lang="en-US" b="1" dirty="0">
                <a:solidFill>
                  <a:srgbClr val="0375B4"/>
                </a:solidFill>
                <a:latin typeface="Open Sans"/>
              </a:rPr>
              <a:t>AVID students</a:t>
            </a:r>
            <a:r>
              <a:rPr lang="en-US" dirty="0">
                <a:latin typeface="Open Sans"/>
              </a:rPr>
              <a:t> continue into their second year of college at a higher rate than the </a:t>
            </a:r>
            <a:r>
              <a:rPr lang="en-US" b="1" dirty="0">
                <a:solidFill>
                  <a:srgbClr val="5A5A5A"/>
                </a:solidFill>
                <a:latin typeface="Open Sans"/>
              </a:rPr>
              <a:t>U.S. overall</a:t>
            </a:r>
            <a:r>
              <a:rPr lang="en-US" dirty="0">
                <a:latin typeface="Open Sans"/>
              </a:rPr>
              <a:t>.</a:t>
            </a:r>
          </a:p>
          <a:p>
            <a:pPr>
              <a:buFont typeface="Arial" panose="020B0604020202020204" pitchFamily="34" charset="0"/>
              <a:buChar char="•"/>
            </a:pPr>
            <a:r>
              <a:rPr lang="en-US" b="1" dirty="0">
                <a:solidFill>
                  <a:srgbClr val="FFFFFF"/>
                </a:solidFill>
                <a:latin typeface="Montserrat"/>
              </a:rPr>
              <a:t>AVID</a:t>
            </a:r>
          </a:p>
          <a:p>
            <a:pPr>
              <a:buFont typeface="Arial" panose="020B0604020202020204" pitchFamily="34" charset="0"/>
              <a:buChar char="•"/>
            </a:pPr>
            <a:r>
              <a:rPr lang="en-US" b="1" dirty="0">
                <a:solidFill>
                  <a:srgbClr val="0375B4"/>
                </a:solidFill>
                <a:latin typeface="Montserrat"/>
              </a:rPr>
              <a:t>85%</a:t>
            </a:r>
          </a:p>
          <a:p>
            <a:pPr>
              <a:buFont typeface="Arial" panose="020B0604020202020204" pitchFamily="34" charset="0"/>
              <a:buChar char="•"/>
            </a:pPr>
            <a:r>
              <a:rPr lang="en-US" b="1" dirty="0">
                <a:solidFill>
                  <a:srgbClr val="FFFFFF"/>
                </a:solidFill>
                <a:latin typeface="Montserrat"/>
              </a:rPr>
              <a:t>U.S.</a:t>
            </a:r>
          </a:p>
          <a:p>
            <a:pPr>
              <a:buFont typeface="Arial" panose="020B0604020202020204" pitchFamily="34" charset="0"/>
              <a:buChar char="•"/>
            </a:pPr>
            <a:r>
              <a:rPr lang="en-US" b="1" dirty="0">
                <a:solidFill>
                  <a:srgbClr val="333333"/>
                </a:solidFill>
                <a:latin typeface="Montserrat"/>
              </a:rPr>
              <a:t>      78%</a:t>
            </a:r>
          </a:p>
        </p:txBody>
      </p:sp>
      <p:sp>
        <p:nvSpPr>
          <p:cNvPr id="5" name="Rectangle 4">
            <a:extLst>
              <a:ext uri="{FF2B5EF4-FFF2-40B4-BE49-F238E27FC236}">
                <a16:creationId xmlns:a16="http://schemas.microsoft.com/office/drawing/2014/main" id="{BD4A28D0-E04B-419E-BDE0-567986FCC1B7}"/>
              </a:ext>
            </a:extLst>
          </p:cNvPr>
          <p:cNvSpPr/>
          <p:nvPr/>
        </p:nvSpPr>
        <p:spPr>
          <a:xfrm>
            <a:off x="1422400" y="4064000"/>
            <a:ext cx="3517900" cy="2159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BDDA37D3-AAF1-4836-804F-6EA07214E8C7}"/>
              </a:ext>
            </a:extLst>
          </p:cNvPr>
          <p:cNvSpPr/>
          <p:nvPr/>
        </p:nvSpPr>
        <p:spPr>
          <a:xfrm>
            <a:off x="1168400" y="3674240"/>
            <a:ext cx="3771900" cy="215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0F03579-35B7-4EF6-8396-497390A5378B}"/>
              </a:ext>
            </a:extLst>
          </p:cNvPr>
          <p:cNvSpPr txBox="1"/>
          <p:nvPr/>
        </p:nvSpPr>
        <p:spPr>
          <a:xfrm>
            <a:off x="5803900" y="1072167"/>
            <a:ext cx="2921000" cy="3354765"/>
          </a:xfrm>
          <a:prstGeom prst="rect">
            <a:avLst/>
          </a:prstGeom>
          <a:noFill/>
        </p:spPr>
        <p:txBody>
          <a:bodyPr wrap="square" rtlCol="0">
            <a:spAutoFit/>
          </a:bodyPr>
          <a:lstStyle/>
          <a:p>
            <a:pPr indent="-330200">
              <a:lnSpc>
                <a:spcPct val="110000"/>
              </a:lnSpc>
              <a:buClr>
                <a:srgbClr val="013C5A"/>
              </a:buClr>
              <a:buSzPts val="1600"/>
              <a:buFont typeface="Times New Roman"/>
              <a:buChar char="●"/>
            </a:pPr>
            <a:r>
              <a:rPr lang="en-US" sz="1800" dirty="0">
                <a:solidFill>
                  <a:srgbClr val="013C5A"/>
                </a:solidFill>
                <a:latin typeface="Times New Roman"/>
                <a:ea typeface="Times New Roman"/>
                <a:cs typeface="Times New Roman"/>
                <a:sym typeface="Times New Roman"/>
              </a:rPr>
              <a:t>AVID is a direct support structure for students’ academic and career success.</a:t>
            </a:r>
            <a:endParaRPr lang="en-US" sz="1800" dirty="0">
              <a:solidFill>
                <a:schemeClr val="dk1"/>
              </a:solidFill>
              <a:latin typeface="Times New Roman"/>
              <a:ea typeface="Times New Roman"/>
              <a:cs typeface="Times New Roman"/>
              <a:sym typeface="Times New Roman"/>
            </a:endParaRPr>
          </a:p>
          <a:p>
            <a:pPr indent="-330200">
              <a:lnSpc>
                <a:spcPct val="110000"/>
              </a:lnSpc>
              <a:buClr>
                <a:srgbClr val="013C5A"/>
              </a:buClr>
              <a:buSzPts val="1600"/>
              <a:buFont typeface="Times New Roman"/>
              <a:buChar char="●"/>
            </a:pPr>
            <a:r>
              <a:rPr lang="en-US" sz="1800" dirty="0">
                <a:solidFill>
                  <a:srgbClr val="013C5A"/>
                </a:solidFill>
                <a:latin typeface="Times New Roman"/>
                <a:ea typeface="Times New Roman"/>
                <a:cs typeface="Times New Roman"/>
                <a:sym typeface="Times New Roman"/>
              </a:rPr>
              <a:t>AVID is also a professional development program providing training throughout the world.</a:t>
            </a:r>
          </a:p>
          <a:p>
            <a:pPr indent="-330200">
              <a:lnSpc>
                <a:spcPct val="110000"/>
              </a:lnSpc>
              <a:buClr>
                <a:srgbClr val="013C5A"/>
              </a:buClr>
              <a:buSzPts val="1600"/>
              <a:buFont typeface="Times New Roman"/>
              <a:buChar char="●"/>
            </a:pPr>
            <a:r>
              <a:rPr lang="en-US" sz="1800" dirty="0">
                <a:solidFill>
                  <a:srgbClr val="013C5A"/>
                </a:solidFill>
                <a:latin typeface="Times New Roman"/>
                <a:ea typeface="Times New Roman"/>
                <a:cs typeface="Times New Roman"/>
                <a:sym typeface="Times New Roman"/>
              </a:rPr>
              <a:t>AVID strategies support the Common Core State Standards.</a:t>
            </a:r>
            <a:endParaRPr lang="en-US" sz="1800" b="1" dirty="0">
              <a:solidFill>
                <a:srgbClr val="013C5A"/>
              </a:solidFill>
              <a:latin typeface="Times New Roman"/>
              <a:ea typeface="Times New Roman"/>
              <a:cs typeface="Times New Roman"/>
              <a:sym typeface="Times New Roman"/>
            </a:endParaRPr>
          </a:p>
          <a:p>
            <a:endParaRPr lang="en-US" dirty="0"/>
          </a:p>
        </p:txBody>
      </p:sp>
    </p:spTree>
    <p:extLst>
      <p:ext uri="{BB962C8B-B14F-4D97-AF65-F5344CB8AC3E}">
        <p14:creationId xmlns:p14="http://schemas.microsoft.com/office/powerpoint/2010/main" val="2933040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dirty="0">
                <a:latin typeface="Arial" panose="020B0604020202020204" pitchFamily="34" charset="0"/>
                <a:cs typeface="Arial" panose="020B0604020202020204" pitchFamily="34" charset="0"/>
              </a:rPr>
              <a:t>ELD support from AVID</a:t>
            </a:r>
            <a:endParaRPr dirty="0">
              <a:latin typeface="Arial" panose="020B0604020202020204" pitchFamily="34" charset="0"/>
              <a:cs typeface="Arial" panose="020B0604020202020204" pitchFamily="34" charset="0"/>
            </a:endParaRPr>
          </a:p>
        </p:txBody>
      </p:sp>
      <p:sp>
        <p:nvSpPr>
          <p:cNvPr id="86" name="Shape 86"/>
          <p:cNvSpPr txBox="1">
            <a:spLocks noGrp="1"/>
          </p:cNvSpPr>
          <p:nvPr>
            <p:ph type="body" idx="1"/>
          </p:nvPr>
        </p:nvSpPr>
        <p:spPr>
          <a:xfrm>
            <a:off x="471900" y="1746275"/>
            <a:ext cx="8222100" cy="3205200"/>
          </a:xfrm>
          <a:prstGeom prst="rect">
            <a:avLst/>
          </a:prstGeom>
        </p:spPr>
        <p:txBody>
          <a:bodyPr spcFirstLastPara="1" wrap="square" lIns="91425" tIns="91425" rIns="91425" bIns="91425" anchor="t" anchorCtr="0">
            <a:noAutofit/>
          </a:bodyPr>
          <a:lstStyle/>
          <a:p>
            <a:pPr marL="457200" lvl="0" indent="-342900">
              <a:spcBef>
                <a:spcPts val="0"/>
              </a:spcBef>
              <a:spcAft>
                <a:spcPts val="0"/>
              </a:spcAft>
              <a:buSzPts val="1800"/>
              <a:buChar char="●"/>
            </a:pPr>
            <a:r>
              <a:rPr lang="en">
                <a:latin typeface="Times New Roman"/>
                <a:ea typeface="Times New Roman"/>
                <a:cs typeface="Times New Roman"/>
                <a:sym typeface="Times New Roman"/>
              </a:rPr>
              <a:t>AVID organizes typical strategies relating to specially designed academic instruction in English (SDAIE). These are mirrored in the </a:t>
            </a:r>
            <a:r>
              <a:rPr lang="en" b="1">
                <a:latin typeface="Times New Roman"/>
                <a:ea typeface="Times New Roman"/>
                <a:cs typeface="Times New Roman"/>
                <a:sym typeface="Times New Roman"/>
              </a:rPr>
              <a:t>WICOR</a:t>
            </a:r>
            <a:r>
              <a:rPr lang="en">
                <a:latin typeface="Times New Roman"/>
                <a:ea typeface="Times New Roman"/>
                <a:cs typeface="Times New Roman"/>
                <a:sym typeface="Times New Roman"/>
              </a:rPr>
              <a:t> strategies</a:t>
            </a:r>
            <a:endParaRPr>
              <a:latin typeface="Times New Roman"/>
              <a:ea typeface="Times New Roman"/>
              <a:cs typeface="Times New Roman"/>
              <a:sym typeface="Times New Roman"/>
            </a:endParaRPr>
          </a:p>
          <a:p>
            <a:pPr marL="457200" lvl="0" indent="-342900" rtl="0">
              <a:spcBef>
                <a:spcPts val="0"/>
              </a:spcBef>
              <a:spcAft>
                <a:spcPts val="0"/>
              </a:spcAft>
              <a:buSzPts val="1800"/>
              <a:buChar char="●"/>
            </a:pPr>
            <a:r>
              <a:rPr lang="en" b="1">
                <a:latin typeface="Times New Roman"/>
                <a:ea typeface="Times New Roman"/>
                <a:cs typeface="Times New Roman"/>
                <a:sym typeface="Times New Roman"/>
              </a:rPr>
              <a:t>W</a:t>
            </a:r>
            <a:r>
              <a:rPr lang="en">
                <a:latin typeface="Times New Roman"/>
                <a:ea typeface="Times New Roman"/>
                <a:cs typeface="Times New Roman"/>
                <a:sym typeface="Times New Roman"/>
              </a:rPr>
              <a:t>riting to learn- writing process;  </a:t>
            </a:r>
            <a:r>
              <a:rPr lang="en" b="1">
                <a:latin typeface="Times New Roman"/>
                <a:ea typeface="Times New Roman"/>
                <a:cs typeface="Times New Roman"/>
                <a:sym typeface="Times New Roman"/>
              </a:rPr>
              <a:t>I</a:t>
            </a:r>
            <a:r>
              <a:rPr lang="en">
                <a:latin typeface="Times New Roman"/>
                <a:ea typeface="Times New Roman"/>
                <a:cs typeface="Times New Roman"/>
                <a:sym typeface="Times New Roman"/>
              </a:rPr>
              <a:t>nquiry- deep thinking &amp; reading ; </a:t>
            </a:r>
            <a:r>
              <a:rPr lang="en" b="1">
                <a:latin typeface="Times New Roman"/>
                <a:ea typeface="Times New Roman"/>
                <a:cs typeface="Times New Roman"/>
                <a:sym typeface="Times New Roman"/>
              </a:rPr>
              <a:t>C</a:t>
            </a:r>
            <a:r>
              <a:rPr lang="en">
                <a:latin typeface="Times New Roman"/>
                <a:ea typeface="Times New Roman"/>
                <a:cs typeface="Times New Roman"/>
                <a:sym typeface="Times New Roman"/>
              </a:rPr>
              <a:t>ollaboration- group projects, tutorials, study groups, jigsaws; </a:t>
            </a:r>
            <a:r>
              <a:rPr lang="en" b="1">
                <a:latin typeface="Times New Roman"/>
                <a:ea typeface="Times New Roman"/>
                <a:cs typeface="Times New Roman"/>
                <a:sym typeface="Times New Roman"/>
              </a:rPr>
              <a:t>O</a:t>
            </a:r>
            <a:r>
              <a:rPr lang="en">
                <a:latin typeface="Times New Roman"/>
                <a:ea typeface="Times New Roman"/>
                <a:cs typeface="Times New Roman"/>
                <a:sym typeface="Times New Roman"/>
              </a:rPr>
              <a:t>rganization-offering both tools (notetaking &amp; time management) and methods (Socratic seminar, writing groups); </a:t>
            </a:r>
            <a:r>
              <a:rPr lang="en" b="1">
                <a:latin typeface="Times New Roman"/>
                <a:ea typeface="Times New Roman"/>
                <a:cs typeface="Times New Roman"/>
                <a:sym typeface="Times New Roman"/>
              </a:rPr>
              <a:t>R</a:t>
            </a:r>
            <a:r>
              <a:rPr lang="en">
                <a:latin typeface="Times New Roman"/>
                <a:ea typeface="Times New Roman"/>
                <a:cs typeface="Times New Roman"/>
                <a:sym typeface="Times New Roman"/>
              </a:rPr>
              <a:t>eading to learn- understanding text structure and text processing</a:t>
            </a:r>
            <a:endParaRPr>
              <a:latin typeface="Times New Roman"/>
              <a:ea typeface="Times New Roman"/>
              <a:cs typeface="Times New Roman"/>
              <a:sym typeface="Times New Roman"/>
            </a:endParaRPr>
          </a:p>
          <a:p>
            <a:pPr marL="457200" lvl="0" indent="-342900" rtl="0">
              <a:spcBef>
                <a:spcPts val="0"/>
              </a:spcBef>
              <a:spcAft>
                <a:spcPts val="0"/>
              </a:spcAft>
              <a:buSzPts val="1800"/>
              <a:buFont typeface="Times New Roman"/>
              <a:buChar char="●"/>
            </a:pPr>
            <a:r>
              <a:rPr lang="en">
                <a:latin typeface="Times New Roman"/>
                <a:ea typeface="Times New Roman"/>
                <a:cs typeface="Times New Roman"/>
                <a:sym typeface="Times New Roman"/>
              </a:rPr>
              <a:t>AVID participants significantly close the achievement gap for typically underserved subgroups.</a:t>
            </a:r>
            <a:endParaRPr>
              <a:latin typeface="Times New Roman"/>
              <a:ea typeface="Times New Roman"/>
              <a:cs typeface="Times New Roman"/>
              <a:sym typeface="Times New Roman"/>
            </a:endParaRPr>
          </a:p>
          <a:p>
            <a:pPr marL="457200" lvl="0" indent="-342900" rtl="0">
              <a:spcBef>
                <a:spcPts val="0"/>
              </a:spcBef>
              <a:spcAft>
                <a:spcPts val="0"/>
              </a:spcAft>
              <a:buSzPts val="1800"/>
              <a:buChar char="●"/>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41904-20CC-4A4C-A723-40AFA811A0B4}"/>
              </a:ext>
            </a:extLst>
          </p:cNvPr>
          <p:cNvSpPr>
            <a:spLocks noGrp="1"/>
          </p:cNvSpPr>
          <p:nvPr>
            <p:ph type="title"/>
          </p:nvPr>
        </p:nvSpPr>
        <p:spPr>
          <a:xfrm>
            <a:off x="226078" y="167300"/>
            <a:ext cx="2808000" cy="1077300"/>
          </a:xfrm>
        </p:spPr>
        <p:txBody>
          <a:bodyPr/>
          <a:lstStyle/>
          <a:p>
            <a:r>
              <a:rPr lang="en-US" b="1" dirty="0">
                <a:latin typeface="Arial" panose="020B0604020202020204" pitchFamily="34" charset="0"/>
                <a:cs typeface="Arial" panose="020B0604020202020204" pitchFamily="34" charset="0"/>
              </a:rPr>
              <a:t>AVID Meets the needs of ELs</a:t>
            </a:r>
          </a:p>
        </p:txBody>
      </p:sp>
      <p:sp>
        <p:nvSpPr>
          <p:cNvPr id="3" name="Text Placeholder 2">
            <a:extLst>
              <a:ext uri="{FF2B5EF4-FFF2-40B4-BE49-F238E27FC236}">
                <a16:creationId xmlns:a16="http://schemas.microsoft.com/office/drawing/2014/main" id="{75962FCE-FCD4-447A-BB7B-80D338E9528C}"/>
              </a:ext>
            </a:extLst>
          </p:cNvPr>
          <p:cNvSpPr>
            <a:spLocks noGrp="1"/>
          </p:cNvSpPr>
          <p:nvPr>
            <p:ph type="body" idx="1"/>
          </p:nvPr>
        </p:nvSpPr>
        <p:spPr>
          <a:xfrm>
            <a:off x="3416300" y="571500"/>
            <a:ext cx="5501621" cy="4140200"/>
          </a:xfrm>
        </p:spPr>
        <p:txBody>
          <a:bodyPr/>
          <a:lstStyle/>
          <a:p>
            <a:r>
              <a:rPr lang="en-US" sz="1600" dirty="0">
                <a:solidFill>
                  <a:schemeClr val="bg2"/>
                </a:solidFill>
                <a:latin typeface="Times New Roman" panose="02020603050405020304" pitchFamily="18" charset="0"/>
                <a:cs typeface="Times New Roman" panose="02020603050405020304" pitchFamily="18" charset="0"/>
              </a:rPr>
              <a:t>AVID program is specifically designed to support English Learners with college readiness.  Students will utilize AVID strategies, systems and thinking to foster success in their academic courses.  Students may take field trips to local colleges, businesses and other places within the community.</a:t>
            </a:r>
          </a:p>
          <a:p>
            <a:endParaRPr lang="en-US" sz="1600" dirty="0">
              <a:solidFill>
                <a:schemeClr val="bg2"/>
              </a:solidFill>
              <a:latin typeface="Times New Roman" panose="02020603050405020304" pitchFamily="18" charset="0"/>
              <a:cs typeface="Times New Roman" panose="02020603050405020304" pitchFamily="18" charset="0"/>
            </a:endParaRPr>
          </a:p>
          <a:p>
            <a:r>
              <a:rPr lang="en-US" sz="1600" dirty="0">
                <a:solidFill>
                  <a:schemeClr val="bg2"/>
                </a:solidFill>
                <a:latin typeface="Times New Roman" panose="02020603050405020304" pitchFamily="18" charset="0"/>
                <a:cs typeface="Times New Roman" panose="02020603050405020304" pitchFamily="18" charset="0"/>
              </a:rPr>
              <a:t>Newcomers-WICOR Strategies</a:t>
            </a:r>
          </a:p>
          <a:p>
            <a:endParaRPr lang="en-US" sz="1600" dirty="0">
              <a:solidFill>
                <a:schemeClr val="bg2"/>
              </a:solidFill>
              <a:latin typeface="Times New Roman" panose="02020603050405020304" pitchFamily="18" charset="0"/>
              <a:cs typeface="Times New Roman" panose="02020603050405020304" pitchFamily="18" charset="0"/>
            </a:endParaRPr>
          </a:p>
          <a:p>
            <a:r>
              <a:rPr lang="en-US" sz="1600" dirty="0">
                <a:solidFill>
                  <a:schemeClr val="bg2"/>
                </a:solidFill>
                <a:latin typeface="Times New Roman" panose="02020603050405020304" pitchFamily="18" charset="0"/>
                <a:cs typeface="Times New Roman" panose="02020603050405020304" pitchFamily="18" charset="0"/>
              </a:rPr>
              <a:t>Focus on Long Term English Learners</a:t>
            </a:r>
          </a:p>
          <a:p>
            <a:pPr lvl="1"/>
            <a:r>
              <a:rPr lang="en-US" sz="1600" dirty="0">
                <a:solidFill>
                  <a:schemeClr val="bg2"/>
                </a:solidFill>
                <a:latin typeface="Times New Roman" panose="02020603050405020304" pitchFamily="18" charset="0"/>
                <a:cs typeface="Times New Roman" panose="02020603050405020304" pitchFamily="18" charset="0"/>
              </a:rPr>
              <a:t>WICOR Strategies</a:t>
            </a:r>
          </a:p>
          <a:p>
            <a:pPr lvl="1"/>
            <a:r>
              <a:rPr lang="en-US" sz="1600" dirty="0">
                <a:solidFill>
                  <a:schemeClr val="bg2"/>
                </a:solidFill>
                <a:latin typeface="Times New Roman" panose="02020603050405020304" pitchFamily="18" charset="0"/>
                <a:cs typeface="Times New Roman" panose="02020603050405020304" pitchFamily="18" charset="0"/>
              </a:rPr>
              <a:t>Academic Language </a:t>
            </a:r>
          </a:p>
          <a:p>
            <a:endParaRPr lang="en-US" dirty="0">
              <a:solidFill>
                <a:schemeClr val="bg2"/>
              </a:solidFill>
            </a:endParaRPr>
          </a:p>
          <a:p>
            <a:endParaRPr lang="en-US" dirty="0"/>
          </a:p>
        </p:txBody>
      </p:sp>
      <p:sp>
        <p:nvSpPr>
          <p:cNvPr id="5" name="Rectangle 11">
            <a:extLst>
              <a:ext uri="{FF2B5EF4-FFF2-40B4-BE49-F238E27FC236}">
                <a16:creationId xmlns:a16="http://schemas.microsoft.com/office/drawing/2014/main" id="{B2C2A9D2-08E8-4760-B55B-C5DF934267DB}"/>
              </a:ext>
            </a:extLst>
          </p:cNvPr>
          <p:cNvSpPr txBox="1">
            <a:spLocks noChangeArrowheads="1"/>
          </p:cNvSpPr>
          <p:nvPr/>
        </p:nvSpPr>
        <p:spPr>
          <a:xfrm>
            <a:off x="87028" y="1812700"/>
            <a:ext cx="3086100" cy="3163500"/>
          </a:xfrm>
          <a:prstGeom prst="rect">
            <a:avLst/>
          </a:prstGeom>
          <a:noFill/>
          <a:ln>
            <a:noFill/>
          </a:ln>
        </p:spPr>
        <p:txBody>
          <a:bodyPr spcFirstLastPara="1" wrap="square" lIns="91425" tIns="91425" rIns="91425" bIns="91425" anchor="ctr" anchorCtr="0"/>
          <a:lstStyle>
            <a:defPPr marR="0" lvl="0" algn="l" rtl="0">
              <a:lnSpc>
                <a:spcPct val="100000"/>
              </a:lnSpc>
              <a:spcBef>
                <a:spcPts val="0"/>
              </a:spcBef>
              <a:spcAft>
                <a:spcPts val="0"/>
              </a:spcAft>
            </a:defPPr>
            <a:lvl1pPr marL="457200" marR="0" lvl="0" indent="-304800" algn="l" rtl="0">
              <a:lnSpc>
                <a:spcPct val="115000"/>
              </a:lnSpc>
              <a:spcBef>
                <a:spcPts val="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1pPr>
            <a:lvl2pPr marL="914400" marR="0" lvl="1"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2pPr>
            <a:lvl3pPr marL="1371600" marR="0" lvl="2"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3pPr>
            <a:lvl4pPr marL="1828800" marR="0" lvl="3"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4pPr>
            <a:lvl5pPr marL="2286000" marR="0" lvl="4"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5pPr>
            <a:lvl6pPr marL="2743200" marR="0" lvl="5"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6pPr>
            <a:lvl7pPr marL="3200400" marR="0" lvl="6"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7pPr>
            <a:lvl8pPr marL="3657600" marR="0" lvl="7" indent="-304800" algn="l" rtl="0">
              <a:lnSpc>
                <a:spcPct val="115000"/>
              </a:lnSpc>
              <a:spcBef>
                <a:spcPts val="1600"/>
              </a:spcBef>
              <a:spcAft>
                <a:spcPts val="0"/>
              </a:spcAft>
              <a:buClr>
                <a:schemeClr val="lt1"/>
              </a:buClr>
              <a:buSzPts val="1200"/>
              <a:buFont typeface="Roboto"/>
              <a:buChar char="○"/>
              <a:defRPr sz="1200" b="0" i="0" u="none" strike="noStrike" cap="none">
                <a:solidFill>
                  <a:schemeClr val="lt1"/>
                </a:solidFill>
                <a:latin typeface="Roboto"/>
                <a:ea typeface="Roboto"/>
                <a:cs typeface="Roboto"/>
                <a:sym typeface="Roboto"/>
              </a:defRPr>
            </a:lvl8pPr>
            <a:lvl9pPr marL="4114800" marR="0" lvl="8" indent="-304800" algn="l" rtl="0">
              <a:lnSpc>
                <a:spcPct val="115000"/>
              </a:lnSpc>
              <a:spcBef>
                <a:spcPts val="1600"/>
              </a:spcBef>
              <a:spcAft>
                <a:spcPts val="1600"/>
              </a:spcAft>
              <a:buClr>
                <a:schemeClr val="lt1"/>
              </a:buClr>
              <a:buSzPts val="1200"/>
              <a:buFont typeface="Roboto"/>
              <a:buChar char="■"/>
              <a:defRPr sz="1200" b="0" i="0" u="none" strike="noStrike" cap="none">
                <a:solidFill>
                  <a:schemeClr val="lt1"/>
                </a:solidFill>
                <a:latin typeface="Roboto"/>
                <a:ea typeface="Roboto"/>
                <a:cs typeface="Roboto"/>
                <a:sym typeface="Roboto"/>
              </a:defRPr>
            </a:lvl9pPr>
          </a:lstStyle>
          <a:p>
            <a:pPr marL="152400" indent="0">
              <a:lnSpc>
                <a:spcPct val="150000"/>
              </a:lnSpc>
              <a:buNone/>
            </a:pPr>
            <a:r>
              <a:rPr lang="en-US" sz="1300" dirty="0">
                <a:solidFill>
                  <a:schemeClr val="bg1"/>
                </a:solidFill>
                <a:latin typeface="Arial" panose="020B0604020202020204" pitchFamily="34" charset="0"/>
                <a:cs typeface="Arial" panose="020B0604020202020204" pitchFamily="34" charset="0"/>
              </a:rPr>
              <a:t>Long Term English Learners needs to master vocabulary and academic language. </a:t>
            </a:r>
          </a:p>
          <a:p>
            <a:pPr marL="152400" indent="0">
              <a:lnSpc>
                <a:spcPct val="150000"/>
              </a:lnSpc>
              <a:buNone/>
            </a:pPr>
            <a:endParaRPr lang="en-US" sz="1300" dirty="0">
              <a:solidFill>
                <a:schemeClr val="bg1"/>
              </a:solidFill>
              <a:latin typeface="Arial" panose="020B0604020202020204" pitchFamily="34" charset="0"/>
              <a:cs typeface="Arial" panose="020B0604020202020204" pitchFamily="34" charset="0"/>
            </a:endParaRPr>
          </a:p>
          <a:p>
            <a:pPr marL="152400" indent="0">
              <a:lnSpc>
                <a:spcPct val="150000"/>
              </a:lnSpc>
              <a:buNone/>
            </a:pPr>
            <a:r>
              <a:rPr lang="en-US" sz="1300" dirty="0">
                <a:solidFill>
                  <a:schemeClr val="bg1"/>
                </a:solidFill>
                <a:latin typeface="Arial" panose="020B0604020202020204" pitchFamily="34" charset="0"/>
                <a:cs typeface="Arial" panose="020B0604020202020204" pitchFamily="34" charset="0"/>
              </a:rPr>
              <a:t>Structured lesson in reading, writing, speaking and listening.</a:t>
            </a:r>
          </a:p>
          <a:p>
            <a:pPr marL="152400" indent="0">
              <a:lnSpc>
                <a:spcPct val="150000"/>
              </a:lnSpc>
              <a:buNone/>
            </a:pPr>
            <a:endParaRPr lang="en-US" sz="1300" dirty="0">
              <a:solidFill>
                <a:schemeClr val="bg1"/>
              </a:solidFill>
              <a:latin typeface="Arial" panose="020B0604020202020204" pitchFamily="34" charset="0"/>
              <a:cs typeface="Arial" panose="020B0604020202020204" pitchFamily="34" charset="0"/>
            </a:endParaRPr>
          </a:p>
          <a:p>
            <a:pPr marL="152400" indent="0">
              <a:lnSpc>
                <a:spcPct val="150000"/>
              </a:lnSpc>
              <a:buNone/>
            </a:pPr>
            <a:r>
              <a:rPr lang="en-US" sz="1300" dirty="0">
                <a:solidFill>
                  <a:schemeClr val="bg1"/>
                </a:solidFill>
                <a:latin typeface="Arial" panose="020B0604020202020204" pitchFamily="34" charset="0"/>
                <a:cs typeface="Arial" panose="020B0604020202020204" pitchFamily="34" charset="0"/>
              </a:rPr>
              <a:t>Explicit instruction </a:t>
            </a:r>
          </a:p>
          <a:p>
            <a:pPr marL="152400" indent="0">
              <a:lnSpc>
                <a:spcPct val="150000"/>
              </a:lnSpc>
              <a:buNone/>
            </a:pPr>
            <a:r>
              <a:rPr lang="en-US" sz="1300" dirty="0">
                <a:solidFill>
                  <a:schemeClr val="bg1"/>
                </a:solidFill>
                <a:latin typeface="Arial" panose="020B0604020202020204" pitchFamily="34" charset="0"/>
                <a:cs typeface="Arial" panose="020B0604020202020204" pitchFamily="34" charset="0"/>
              </a:rPr>
              <a:t>Specific EL strategies</a:t>
            </a:r>
          </a:p>
          <a:p>
            <a:endParaRPr lang="en-US" sz="1400" dirty="0">
              <a:solidFill>
                <a:schemeClr val="bg2"/>
              </a:solidFill>
            </a:endParaRPr>
          </a:p>
          <a:p>
            <a:endParaRPr lang="en-US" dirty="0"/>
          </a:p>
        </p:txBody>
      </p:sp>
    </p:spTree>
    <p:extLst>
      <p:ext uri="{BB962C8B-B14F-4D97-AF65-F5344CB8AC3E}">
        <p14:creationId xmlns:p14="http://schemas.microsoft.com/office/powerpoint/2010/main" val="2448964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0D27D-DA87-4FB7-B002-9FAC7B06EDCA}"/>
              </a:ext>
            </a:extLst>
          </p:cNvPr>
          <p:cNvSpPr>
            <a:spLocks noGrp="1"/>
          </p:cNvSpPr>
          <p:nvPr>
            <p:ph type="title"/>
          </p:nvPr>
        </p:nvSpPr>
        <p:spPr>
          <a:xfrm>
            <a:off x="226078" y="357800"/>
            <a:ext cx="2910822" cy="683600"/>
          </a:xfrm>
        </p:spPr>
        <p:txBody>
          <a:bodyPr/>
          <a:lstStyle/>
          <a:p>
            <a:r>
              <a:rPr lang="en-US" dirty="0">
                <a:latin typeface="Arial" panose="020B0604020202020204" pitchFamily="34" charset="0"/>
                <a:cs typeface="Arial" panose="020B0604020202020204" pitchFamily="34" charset="0"/>
              </a:rPr>
              <a:t>AVID Excel - Elective</a:t>
            </a:r>
          </a:p>
        </p:txBody>
      </p:sp>
      <p:sp>
        <p:nvSpPr>
          <p:cNvPr id="3" name="Text Placeholder 2">
            <a:extLst>
              <a:ext uri="{FF2B5EF4-FFF2-40B4-BE49-F238E27FC236}">
                <a16:creationId xmlns:a16="http://schemas.microsoft.com/office/drawing/2014/main" id="{98C150E6-3474-4743-B400-CC25DCA181FA}"/>
              </a:ext>
            </a:extLst>
          </p:cNvPr>
          <p:cNvSpPr>
            <a:spLocks noGrp="1"/>
          </p:cNvSpPr>
          <p:nvPr>
            <p:ph type="body" idx="1"/>
          </p:nvPr>
        </p:nvSpPr>
        <p:spPr>
          <a:xfrm>
            <a:off x="226075" y="1993900"/>
            <a:ext cx="2377425" cy="2635400"/>
          </a:xfrm>
        </p:spPr>
        <p:txBody>
          <a:bodyPr/>
          <a:lstStyle/>
          <a:p>
            <a:r>
              <a:rPr lang="en-US" sz="1600" dirty="0">
                <a:latin typeface="Arial" panose="020B0604020202020204" pitchFamily="34" charset="0"/>
                <a:cs typeface="Arial" panose="020B0604020202020204" pitchFamily="34" charset="0"/>
              </a:rPr>
              <a:t>As a new district we cannot offer this in the first year. Data is required to design and target the elective.</a:t>
            </a:r>
          </a:p>
        </p:txBody>
      </p:sp>
      <p:sp>
        <p:nvSpPr>
          <p:cNvPr id="4" name="Rectangle 3">
            <a:extLst>
              <a:ext uri="{FF2B5EF4-FFF2-40B4-BE49-F238E27FC236}">
                <a16:creationId xmlns:a16="http://schemas.microsoft.com/office/drawing/2014/main" id="{567DB553-E650-4A71-80B6-D35E2A87F9CA}"/>
              </a:ext>
            </a:extLst>
          </p:cNvPr>
          <p:cNvSpPr/>
          <p:nvPr/>
        </p:nvSpPr>
        <p:spPr>
          <a:xfrm>
            <a:off x="3644900" y="590888"/>
            <a:ext cx="4572000" cy="3539430"/>
          </a:xfrm>
          <a:prstGeom prst="rect">
            <a:avLst/>
          </a:prstGeom>
        </p:spPr>
        <p:txBody>
          <a:bodyPr>
            <a:spAutoFit/>
          </a:bodyPr>
          <a:lstStyle/>
          <a:p>
            <a:r>
              <a:rPr lang="en-US" sz="1600" dirty="0">
                <a:solidFill>
                  <a:schemeClr val="tx2"/>
                </a:solidFill>
                <a:latin typeface="Times New Roman" panose="02020603050405020304" pitchFamily="18" charset="0"/>
                <a:cs typeface="Times New Roman" panose="02020603050405020304" pitchFamily="18" charset="0"/>
              </a:rPr>
              <a:t>The elective provides explicit instruction in English language development and academic language through reading, writing, oral language, academic vocabulary, and college readiness skills.</a:t>
            </a:r>
          </a:p>
          <a:p>
            <a:pPr>
              <a:buFontTx/>
              <a:buNone/>
            </a:pPr>
            <a:endParaRPr lang="en-US" sz="1600" dirty="0">
              <a:solidFill>
                <a:schemeClr val="tx2"/>
              </a:solidFill>
              <a:latin typeface="Times New Roman" panose="02020603050405020304" pitchFamily="18" charset="0"/>
              <a:cs typeface="Times New Roman" panose="02020603050405020304" pitchFamily="18" charset="0"/>
            </a:endParaRPr>
          </a:p>
          <a:p>
            <a:pPr>
              <a:buFontTx/>
              <a:buNone/>
            </a:pPr>
            <a:r>
              <a:rPr lang="en-US" sz="1600" dirty="0">
                <a:solidFill>
                  <a:schemeClr val="tx2"/>
                </a:solidFill>
                <a:latin typeface="Times New Roman" panose="02020603050405020304" pitchFamily="18" charset="0"/>
                <a:cs typeface="Times New Roman" panose="02020603050405020304" pitchFamily="18" charset="0"/>
              </a:rPr>
              <a:t>Focus:</a:t>
            </a:r>
          </a:p>
          <a:p>
            <a:pPr lvl="1"/>
            <a:r>
              <a:rPr lang="en-US" sz="1600" dirty="0">
                <a:solidFill>
                  <a:schemeClr val="tx2"/>
                </a:solidFill>
                <a:latin typeface="Times New Roman" panose="02020603050405020304" pitchFamily="18" charset="0"/>
                <a:cs typeface="Times New Roman" panose="02020603050405020304" pitchFamily="18" charset="0"/>
              </a:rPr>
              <a:t>Long Term ELLs (Most “stuck” subgroup)</a:t>
            </a:r>
          </a:p>
          <a:p>
            <a:pPr marL="285750" lvl="2" indent="-285750">
              <a:buFont typeface="Arial" panose="020B0604020202020204" pitchFamily="34" charset="0"/>
              <a:buChar char="•"/>
            </a:pPr>
            <a:r>
              <a:rPr lang="en-US" sz="1600" dirty="0">
                <a:solidFill>
                  <a:schemeClr val="tx2"/>
                </a:solidFill>
                <a:latin typeface="Times New Roman" panose="02020603050405020304" pitchFamily="18" charset="0"/>
                <a:cs typeface="Times New Roman" panose="02020603050405020304" pitchFamily="18" charset="0"/>
              </a:rPr>
              <a:t>Require specific support		</a:t>
            </a:r>
          </a:p>
          <a:p>
            <a:pPr lvl="8"/>
            <a:r>
              <a:rPr lang="en-US" sz="1600" dirty="0">
                <a:solidFill>
                  <a:schemeClr val="tx2"/>
                </a:solidFill>
                <a:latin typeface="Times New Roman" panose="02020603050405020304" pitchFamily="18" charset="0"/>
                <a:cs typeface="Times New Roman" panose="02020603050405020304" pitchFamily="18" charset="0"/>
              </a:rPr>
              <a:t>	Acceleration</a:t>
            </a:r>
          </a:p>
          <a:p>
            <a:pPr lvl="8"/>
            <a:r>
              <a:rPr lang="en-US" sz="1600" dirty="0">
                <a:solidFill>
                  <a:schemeClr val="tx2"/>
                </a:solidFill>
                <a:latin typeface="Times New Roman" panose="02020603050405020304" pitchFamily="18" charset="0"/>
                <a:cs typeface="Times New Roman" panose="02020603050405020304" pitchFamily="18" charset="0"/>
              </a:rPr>
              <a:t>	Access</a:t>
            </a:r>
          </a:p>
          <a:p>
            <a:pPr lvl="8"/>
            <a:r>
              <a:rPr lang="en-US" sz="1600" dirty="0">
                <a:solidFill>
                  <a:schemeClr val="tx2"/>
                </a:solidFill>
                <a:latin typeface="Times New Roman" panose="02020603050405020304" pitchFamily="18" charset="0"/>
                <a:cs typeface="Times New Roman" panose="02020603050405020304" pitchFamily="18" charset="0"/>
              </a:rPr>
              <a:t>	Explicit Instruction </a:t>
            </a:r>
          </a:p>
          <a:p>
            <a:pPr lvl="8"/>
            <a:r>
              <a:rPr lang="en-US" sz="1600" dirty="0">
                <a:solidFill>
                  <a:schemeClr val="tx2"/>
                </a:solidFill>
                <a:latin typeface="Times New Roman" panose="02020603050405020304" pitchFamily="18" charset="0"/>
                <a:cs typeface="Times New Roman" panose="02020603050405020304" pitchFamily="18" charset="0"/>
              </a:rPr>
              <a:t>	Re-engagement </a:t>
            </a:r>
          </a:p>
          <a:p>
            <a:pPr lvl="8"/>
            <a:r>
              <a:rPr lang="en-US" sz="1600" dirty="0">
                <a:solidFill>
                  <a:schemeClr val="tx2"/>
                </a:solidFill>
                <a:latin typeface="Times New Roman" panose="02020603050405020304" pitchFamily="18" charset="0"/>
                <a:cs typeface="Times New Roman" panose="02020603050405020304" pitchFamily="18" charset="0"/>
              </a:rPr>
              <a:t>	Relationships </a:t>
            </a:r>
          </a:p>
          <a:p>
            <a:pPr lvl="8"/>
            <a:r>
              <a:rPr lang="en-US" sz="1600" dirty="0">
                <a:solidFill>
                  <a:schemeClr val="tx2"/>
                </a:solidFill>
                <a:latin typeface="Times New Roman" panose="02020603050405020304" pitchFamily="18" charset="0"/>
                <a:cs typeface="Times New Roman" panose="02020603050405020304" pitchFamily="18" charset="0"/>
              </a:rPr>
              <a:t>	Role Models </a:t>
            </a:r>
          </a:p>
        </p:txBody>
      </p:sp>
    </p:spTree>
    <p:extLst>
      <p:ext uri="{BB962C8B-B14F-4D97-AF65-F5344CB8AC3E}">
        <p14:creationId xmlns:p14="http://schemas.microsoft.com/office/powerpoint/2010/main" val="3908479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71900" y="738725"/>
            <a:ext cx="8222100" cy="7677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2800" dirty="0">
                <a:latin typeface="Arial" panose="020B0604020202020204" pitchFamily="34" charset="0"/>
                <a:cs typeface="Arial" panose="020B0604020202020204" pitchFamily="34" charset="0"/>
              </a:rPr>
              <a:t>Costs for implementation of the AVID program</a:t>
            </a:r>
            <a:endParaRPr sz="2800" dirty="0">
              <a:latin typeface="Arial" panose="020B0604020202020204" pitchFamily="34" charset="0"/>
              <a:cs typeface="Arial" panose="020B0604020202020204" pitchFamily="34" charset="0"/>
            </a:endParaRPr>
          </a:p>
        </p:txBody>
      </p:sp>
      <p:sp>
        <p:nvSpPr>
          <p:cNvPr id="92" name="Shape 92"/>
          <p:cNvSpPr txBox="1">
            <a:spLocks noGrp="1"/>
          </p:cNvSpPr>
          <p:nvPr>
            <p:ph type="body" idx="1"/>
          </p:nvPr>
        </p:nvSpPr>
        <p:spPr>
          <a:xfrm>
            <a:off x="471900" y="1919075"/>
            <a:ext cx="8222100" cy="2710200"/>
          </a:xfrm>
          <a:prstGeom prst="rect">
            <a:avLst/>
          </a:prstGeom>
        </p:spPr>
        <p:txBody>
          <a:bodyPr spcFirstLastPara="1" wrap="square" lIns="91425" tIns="91425" rIns="91425" bIns="91425" anchor="t" anchorCtr="0">
            <a:noAutofit/>
          </a:bodyPr>
          <a:lstStyle/>
          <a:p>
            <a:pPr marL="457200" lvl="0" indent="-342900">
              <a:lnSpc>
                <a:spcPct val="150000"/>
              </a:lnSpc>
              <a:spcBef>
                <a:spcPts val="0"/>
              </a:spcBef>
              <a:spcAft>
                <a:spcPts val="0"/>
              </a:spcAft>
              <a:buSzPts val="1800"/>
              <a:buChar char="●"/>
            </a:pPr>
            <a:r>
              <a:rPr lang="en" dirty="0"/>
              <a:t>Teacher training - Summer Institute (June 27, 28, 29) for four teachers from middle school and four teachers from high school</a:t>
            </a:r>
            <a:endParaRPr dirty="0"/>
          </a:p>
          <a:p>
            <a:pPr marL="457200" lvl="0" indent="-342900">
              <a:lnSpc>
                <a:spcPct val="150000"/>
              </a:lnSpc>
              <a:spcBef>
                <a:spcPts val="0"/>
              </a:spcBef>
              <a:spcAft>
                <a:spcPts val="0"/>
              </a:spcAft>
              <a:buSzPts val="1800"/>
              <a:buChar char="●"/>
            </a:pPr>
            <a:r>
              <a:rPr lang="en" dirty="0"/>
              <a:t>Program materials - digital library license and weekly materials for middle school and for high school</a:t>
            </a:r>
            <a:endParaRPr dirty="0"/>
          </a:p>
          <a:p>
            <a:pPr marL="457200" lvl="0" indent="-342900">
              <a:lnSpc>
                <a:spcPct val="150000"/>
              </a:lnSpc>
              <a:spcBef>
                <a:spcPts val="0"/>
              </a:spcBef>
              <a:spcAft>
                <a:spcPts val="0"/>
              </a:spcAft>
              <a:buSzPts val="1800"/>
              <a:buChar char="●"/>
            </a:pPr>
            <a:r>
              <a:rPr lang="en" dirty="0"/>
              <a:t>Required district director training (</a:t>
            </a:r>
            <a:r>
              <a:rPr lang="en-US" dirty="0"/>
              <a:t>this is usually the most expensive piece at $15,000 alone).</a:t>
            </a:r>
            <a:endParaRPr dirty="0"/>
          </a:p>
          <a:p>
            <a:pPr marL="0" lvl="0" indent="0">
              <a:spcBef>
                <a:spcPts val="1600"/>
              </a:spcBef>
              <a:spcAft>
                <a:spcPts val="1600"/>
              </a:spcAft>
              <a:buNone/>
            </a:pP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265250"/>
            <a:ext cx="8520600" cy="5895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u="sng" dirty="0">
                <a:solidFill>
                  <a:schemeClr val="hlink"/>
                </a:solidFill>
                <a:latin typeface="Arial" panose="020B0604020202020204" pitchFamily="34" charset="0"/>
                <a:cs typeface="Arial" panose="020B0604020202020204" pitchFamily="34" charset="0"/>
                <a:hlinkClick r:id="rId3"/>
              </a:rPr>
              <a:t>Spreadsheet</a:t>
            </a:r>
            <a:r>
              <a:rPr lang="en" dirty="0">
                <a:latin typeface="Arial" panose="020B0604020202020204" pitchFamily="34" charset="0"/>
                <a:cs typeface="Arial" panose="020B0604020202020204" pitchFamily="34" charset="0"/>
              </a:rPr>
              <a:t> link</a:t>
            </a:r>
            <a:endParaRPr dirty="0">
              <a:latin typeface="Arial" panose="020B0604020202020204" pitchFamily="34" charset="0"/>
              <a:cs typeface="Arial" panose="020B0604020202020204" pitchFamily="34" charset="0"/>
            </a:endParaRPr>
          </a:p>
        </p:txBody>
      </p:sp>
      <p:sp>
        <p:nvSpPr>
          <p:cNvPr id="98" name="Shape 98"/>
          <p:cNvSpPr txBox="1">
            <a:spLocks noGrp="1"/>
          </p:cNvSpPr>
          <p:nvPr>
            <p:ph type="body" idx="1"/>
          </p:nvPr>
        </p:nvSpPr>
        <p:spPr>
          <a:xfrm>
            <a:off x="4634625" y="1738900"/>
            <a:ext cx="4266300" cy="3057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dirty="0">
                <a:solidFill>
                  <a:srgbClr val="666666"/>
                </a:solidFill>
                <a:latin typeface="Arial" panose="020B0604020202020204" pitchFamily="34" charset="0"/>
                <a:cs typeface="Arial" panose="020B0604020202020204" pitchFamily="34" charset="0"/>
              </a:rPr>
              <a:t>$ 3,899.00 - 	Secondary - Middle School</a:t>
            </a:r>
            <a:endParaRPr sz="1200" dirty="0">
              <a:solidFill>
                <a:srgbClr val="666666"/>
              </a:solidFill>
              <a:latin typeface="Arial" panose="020B0604020202020204" pitchFamily="34" charset="0"/>
              <a:cs typeface="Arial" panose="020B0604020202020204" pitchFamily="34" charset="0"/>
            </a:endParaRPr>
          </a:p>
          <a:p>
            <a:pPr marL="0" lvl="0" indent="0" rtl="0">
              <a:spcBef>
                <a:spcPts val="0"/>
              </a:spcBef>
              <a:spcAft>
                <a:spcPts val="0"/>
              </a:spcAft>
              <a:buNone/>
            </a:pPr>
            <a:r>
              <a:rPr lang="en" sz="1200" dirty="0">
                <a:solidFill>
                  <a:srgbClr val="666666"/>
                </a:solidFill>
                <a:latin typeface="Arial" panose="020B0604020202020204" pitchFamily="34" charset="0"/>
                <a:cs typeface="Arial" panose="020B0604020202020204" pitchFamily="34" charset="0"/>
              </a:rPr>
              <a:t>$        0.00 - 	digital library (included)</a:t>
            </a:r>
            <a:endParaRPr sz="1200" dirty="0">
              <a:solidFill>
                <a:srgbClr val="666666"/>
              </a:solidFill>
              <a:latin typeface="Arial" panose="020B0604020202020204" pitchFamily="34" charset="0"/>
              <a:cs typeface="Arial" panose="020B0604020202020204" pitchFamily="34" charset="0"/>
            </a:endParaRPr>
          </a:p>
          <a:p>
            <a:pPr marL="0" lvl="0" indent="0" rtl="0">
              <a:spcBef>
                <a:spcPts val="0"/>
              </a:spcBef>
              <a:spcAft>
                <a:spcPts val="0"/>
              </a:spcAft>
              <a:buNone/>
            </a:pPr>
            <a:r>
              <a:rPr lang="en" sz="1200" dirty="0">
                <a:solidFill>
                  <a:srgbClr val="666666"/>
                </a:solidFill>
                <a:latin typeface="Arial" panose="020B0604020202020204" pitchFamily="34" charset="0"/>
                <a:cs typeface="Arial" panose="020B0604020202020204" pitchFamily="34" charset="0"/>
              </a:rPr>
              <a:t>$        0.00 - 	weekly secondary (included)</a:t>
            </a:r>
            <a:endParaRPr sz="1200" dirty="0">
              <a:solidFill>
                <a:srgbClr val="666666"/>
              </a:solidFill>
              <a:latin typeface="Arial" panose="020B0604020202020204" pitchFamily="34" charset="0"/>
              <a:cs typeface="Arial" panose="020B0604020202020204" pitchFamily="34" charset="0"/>
            </a:endParaRPr>
          </a:p>
          <a:p>
            <a:pPr marL="0" lvl="0" indent="0" rtl="0">
              <a:spcBef>
                <a:spcPts val="0"/>
              </a:spcBef>
              <a:spcAft>
                <a:spcPts val="0"/>
              </a:spcAft>
              <a:buNone/>
            </a:pPr>
            <a:r>
              <a:rPr lang="en" sz="1200" dirty="0">
                <a:solidFill>
                  <a:srgbClr val="666666"/>
                </a:solidFill>
                <a:latin typeface="Arial" panose="020B0604020202020204" pitchFamily="34" charset="0"/>
                <a:cs typeface="Arial" panose="020B0604020202020204" pitchFamily="34" charset="0"/>
              </a:rPr>
              <a:t>$    870.00- 	Summer Institute - 4 ppl</a:t>
            </a:r>
            <a:endParaRPr sz="1200" dirty="0">
              <a:solidFill>
                <a:srgbClr val="666666"/>
              </a:solidFill>
              <a:latin typeface="Arial" panose="020B0604020202020204" pitchFamily="34" charset="0"/>
              <a:cs typeface="Arial" panose="020B0604020202020204" pitchFamily="34" charset="0"/>
            </a:endParaRPr>
          </a:p>
          <a:p>
            <a:pPr marL="0" lvl="0" indent="0" rtl="0">
              <a:spcBef>
                <a:spcPts val="0"/>
              </a:spcBef>
              <a:spcAft>
                <a:spcPts val="0"/>
              </a:spcAft>
              <a:buNone/>
            </a:pPr>
            <a:r>
              <a:rPr lang="en" sz="1200" b="1" dirty="0">
                <a:solidFill>
                  <a:srgbClr val="000000"/>
                </a:solidFill>
                <a:latin typeface="Arial" panose="020B0604020202020204" pitchFamily="34" charset="0"/>
                <a:cs typeface="Arial" panose="020B0604020202020204" pitchFamily="34" charset="0"/>
              </a:rPr>
              <a:t>	</a:t>
            </a:r>
            <a:r>
              <a:rPr lang="en" sz="1200" b="1" dirty="0">
                <a:solidFill>
                  <a:srgbClr val="666666"/>
                </a:solidFill>
                <a:latin typeface="Arial" panose="020B0604020202020204" pitchFamily="34" charset="0"/>
                <a:cs typeface="Arial" panose="020B0604020202020204" pitchFamily="34" charset="0"/>
              </a:rPr>
              <a:t>Discounts on these prices + $3,624.00</a:t>
            </a:r>
            <a:r>
              <a:rPr lang="en" sz="1200" b="1" dirty="0">
                <a:solidFill>
                  <a:schemeClr val="dk1"/>
                </a:solidFill>
                <a:latin typeface="Arial" panose="020B0604020202020204" pitchFamily="34" charset="0"/>
                <a:cs typeface="Arial" panose="020B0604020202020204" pitchFamily="34" charset="0"/>
              </a:rPr>
              <a:t> </a:t>
            </a:r>
            <a:endParaRPr sz="1200" b="1" dirty="0">
              <a:solidFill>
                <a:schemeClr val="dk1"/>
              </a:solidFill>
              <a:latin typeface="Arial" panose="020B0604020202020204" pitchFamily="34" charset="0"/>
              <a:cs typeface="Arial" panose="020B0604020202020204" pitchFamily="34" charset="0"/>
            </a:endParaRPr>
          </a:p>
          <a:p>
            <a:pPr marL="0" lvl="0" indent="0" rtl="0">
              <a:spcBef>
                <a:spcPts val="0"/>
              </a:spcBef>
              <a:spcAft>
                <a:spcPts val="0"/>
              </a:spcAft>
              <a:buNone/>
            </a:pPr>
            <a:r>
              <a:rPr lang="en" sz="1200" b="1" dirty="0">
                <a:solidFill>
                  <a:schemeClr val="dk1"/>
                </a:solidFill>
                <a:latin typeface="Arial" panose="020B0604020202020204" pitchFamily="34" charset="0"/>
                <a:cs typeface="Arial" panose="020B0604020202020204" pitchFamily="34" charset="0"/>
              </a:rPr>
              <a:t>                                               ……… total $3,755.00</a:t>
            </a:r>
            <a:r>
              <a:rPr lang="en" sz="1200" dirty="0">
                <a:solidFill>
                  <a:srgbClr val="000000"/>
                </a:solidFill>
                <a:latin typeface="Arial" panose="020B0604020202020204" pitchFamily="34" charset="0"/>
                <a:cs typeface="Arial" panose="020B0604020202020204" pitchFamily="34" charset="0"/>
              </a:rPr>
              <a:t> </a:t>
            </a:r>
            <a:endParaRPr sz="1200" b="1" dirty="0">
              <a:solidFill>
                <a:srgbClr val="000000"/>
              </a:solidFill>
              <a:latin typeface="Arial" panose="020B0604020202020204" pitchFamily="34" charset="0"/>
              <a:cs typeface="Arial" panose="020B0604020202020204" pitchFamily="34" charset="0"/>
            </a:endParaRPr>
          </a:p>
          <a:p>
            <a:pPr marL="0" lvl="0" indent="0" rtl="0">
              <a:spcBef>
                <a:spcPts val="0"/>
              </a:spcBef>
              <a:spcAft>
                <a:spcPts val="0"/>
              </a:spcAft>
              <a:buNone/>
            </a:pPr>
            <a:r>
              <a:rPr lang="en" sz="1200" dirty="0">
                <a:solidFill>
                  <a:srgbClr val="000000"/>
                </a:solidFill>
                <a:latin typeface="Arial" panose="020B0604020202020204" pitchFamily="34" charset="0"/>
                <a:cs typeface="Arial" panose="020B0604020202020204" pitchFamily="34" charset="0"/>
              </a:rPr>
              <a:t>$ 2,400.00- 	hotel for teachers at conference</a:t>
            </a:r>
            <a:endParaRPr sz="1200" dirty="0">
              <a:solidFill>
                <a:srgbClr val="000000"/>
              </a:solidFill>
              <a:latin typeface="Arial" panose="020B0604020202020204" pitchFamily="34" charset="0"/>
              <a:cs typeface="Arial" panose="020B0604020202020204" pitchFamily="34" charset="0"/>
            </a:endParaRPr>
          </a:p>
          <a:p>
            <a:pPr marL="0" lvl="0" indent="0" rtl="0">
              <a:spcBef>
                <a:spcPts val="0"/>
              </a:spcBef>
              <a:spcAft>
                <a:spcPts val="0"/>
              </a:spcAft>
              <a:buNone/>
            </a:pPr>
            <a:r>
              <a:rPr lang="en" sz="1200" dirty="0">
                <a:solidFill>
                  <a:srgbClr val="000000"/>
                </a:solidFill>
                <a:latin typeface="Arial" panose="020B0604020202020204" pitchFamily="34" charset="0"/>
                <a:cs typeface="Arial" panose="020B0604020202020204" pitchFamily="34" charset="0"/>
              </a:rPr>
              <a:t>$   450.00-	food for conference</a:t>
            </a:r>
            <a:endParaRPr sz="1200" dirty="0">
              <a:solidFill>
                <a:srgbClr val="000000"/>
              </a:solidFill>
              <a:latin typeface="Arial" panose="020B0604020202020204" pitchFamily="34" charset="0"/>
              <a:cs typeface="Arial" panose="020B0604020202020204" pitchFamily="34" charset="0"/>
            </a:endParaRPr>
          </a:p>
          <a:p>
            <a:pPr marL="0" lvl="0" indent="0" rtl="0">
              <a:spcBef>
                <a:spcPts val="0"/>
              </a:spcBef>
              <a:spcAft>
                <a:spcPts val="0"/>
              </a:spcAft>
              <a:buNone/>
            </a:pPr>
            <a:r>
              <a:rPr lang="en" sz="1200" dirty="0">
                <a:solidFill>
                  <a:srgbClr val="000000"/>
                </a:solidFill>
                <a:latin typeface="Arial" panose="020B0604020202020204" pitchFamily="34" charset="0"/>
                <a:cs typeface="Arial" panose="020B0604020202020204" pitchFamily="34" charset="0"/>
              </a:rPr>
              <a:t>$   853.99- 	gas/mileage costs</a:t>
            </a:r>
            <a:endParaRPr sz="1200" dirty="0">
              <a:solidFill>
                <a:srgbClr val="000000"/>
              </a:solidFill>
              <a:latin typeface="Arial" panose="020B0604020202020204" pitchFamily="34" charset="0"/>
              <a:cs typeface="Arial" panose="020B0604020202020204" pitchFamily="34" charset="0"/>
            </a:endParaRPr>
          </a:p>
          <a:p>
            <a:pPr marL="0" lvl="0" indent="0" rtl="0">
              <a:spcBef>
                <a:spcPts val="0"/>
              </a:spcBef>
              <a:spcAft>
                <a:spcPts val="0"/>
              </a:spcAft>
              <a:buNone/>
            </a:pPr>
            <a:r>
              <a:rPr lang="en" sz="1200" b="1" dirty="0">
                <a:solidFill>
                  <a:schemeClr val="tx1"/>
                </a:solidFill>
                <a:latin typeface="Arial" panose="020B0604020202020204" pitchFamily="34" charset="0"/>
                <a:cs typeface="Arial" panose="020B0604020202020204" pitchFamily="34" charset="0"/>
              </a:rPr>
              <a:t>Summer Institute personnel costs - $3,703.99 </a:t>
            </a:r>
            <a:endParaRPr sz="1200" b="1" dirty="0">
              <a:solidFill>
                <a:schemeClr val="tx1"/>
              </a:solidFill>
              <a:latin typeface="Arial" panose="020B0604020202020204" pitchFamily="34" charset="0"/>
              <a:cs typeface="Arial" panose="020B0604020202020204" pitchFamily="34" charset="0"/>
            </a:endParaRPr>
          </a:p>
          <a:p>
            <a:pPr marL="0" lvl="0" indent="0" rtl="0">
              <a:spcBef>
                <a:spcPts val="0"/>
              </a:spcBef>
              <a:spcAft>
                <a:spcPts val="0"/>
              </a:spcAft>
              <a:buNone/>
            </a:pPr>
            <a:r>
              <a:rPr lang="en" sz="1200" b="1" dirty="0">
                <a:solidFill>
                  <a:srgbClr val="000000"/>
                </a:solidFill>
                <a:latin typeface="Arial" panose="020B0604020202020204" pitchFamily="34" charset="0"/>
                <a:cs typeface="Arial" panose="020B0604020202020204" pitchFamily="34" charset="0"/>
              </a:rPr>
              <a:t>                                  </a:t>
            </a:r>
            <a:r>
              <a:rPr lang="en" sz="1200" b="1" dirty="0">
                <a:solidFill>
                  <a:schemeClr val="dk1"/>
                </a:solidFill>
                <a:latin typeface="Arial" panose="020B0604020202020204" pitchFamily="34" charset="0"/>
                <a:cs typeface="Arial" panose="020B0604020202020204" pitchFamily="34" charset="0"/>
              </a:rPr>
              <a:t>   ………. Grand total $15,567.99</a:t>
            </a:r>
            <a:endParaRPr sz="1200" b="1" dirty="0">
              <a:solidFill>
                <a:schemeClr val="dk1"/>
              </a:solidFill>
              <a:latin typeface="Arial" panose="020B0604020202020204" pitchFamily="34" charset="0"/>
              <a:cs typeface="Arial" panose="020B0604020202020204" pitchFamily="34" charset="0"/>
            </a:endParaRPr>
          </a:p>
          <a:p>
            <a:pPr marL="0" lvl="0" indent="0" rtl="0">
              <a:spcBef>
                <a:spcPts val="0"/>
              </a:spcBef>
              <a:spcAft>
                <a:spcPts val="0"/>
              </a:spcAft>
              <a:buNone/>
            </a:pPr>
            <a:endParaRPr sz="1200" b="1" dirty="0">
              <a:solidFill>
                <a:srgbClr val="000000"/>
              </a:solidFill>
              <a:latin typeface="Arial" panose="020B0604020202020204" pitchFamily="34" charset="0"/>
              <a:cs typeface="Arial" panose="020B0604020202020204" pitchFamily="34" charset="0"/>
            </a:endParaRPr>
          </a:p>
          <a:p>
            <a:pPr marL="0" lvl="0" indent="0" rtl="0">
              <a:spcBef>
                <a:spcPts val="0"/>
              </a:spcBef>
              <a:spcAft>
                <a:spcPts val="0"/>
              </a:spcAft>
              <a:buNone/>
            </a:pPr>
            <a:r>
              <a:rPr lang="en" sz="1200" b="1" dirty="0">
                <a:solidFill>
                  <a:srgbClr val="000000"/>
                </a:solidFill>
                <a:highlight>
                  <a:srgbClr val="FFFF00"/>
                </a:highlight>
                <a:latin typeface="Arial" panose="020B0604020202020204" pitchFamily="34" charset="0"/>
                <a:cs typeface="Arial" panose="020B0604020202020204" pitchFamily="34" charset="0"/>
              </a:rPr>
              <a:t>Total costs to implement (incl. Summer Institute travel and housing) - $15,567.99</a:t>
            </a:r>
            <a:r>
              <a:rPr lang="en" sz="1200" dirty="0">
                <a:solidFill>
                  <a:srgbClr val="000000"/>
                </a:solidFill>
                <a:highlight>
                  <a:srgbClr val="FFFF00"/>
                </a:highlight>
                <a:latin typeface="Arial" panose="020B0604020202020204" pitchFamily="34" charset="0"/>
                <a:cs typeface="Arial" panose="020B0604020202020204" pitchFamily="34" charset="0"/>
              </a:rPr>
              <a:t>  </a:t>
            </a:r>
            <a:endParaRPr sz="1200" dirty="0">
              <a:solidFill>
                <a:srgbClr val="000000"/>
              </a:solidFill>
              <a:highlight>
                <a:srgbClr val="FFFF00"/>
              </a:highlight>
              <a:latin typeface="Arial" panose="020B0604020202020204" pitchFamily="34" charset="0"/>
              <a:cs typeface="Arial" panose="020B0604020202020204" pitchFamily="34" charset="0"/>
            </a:endParaRPr>
          </a:p>
          <a:p>
            <a:pPr marL="0" lvl="0" indent="0">
              <a:spcBef>
                <a:spcPts val="0"/>
              </a:spcBef>
              <a:spcAft>
                <a:spcPts val="1600"/>
              </a:spcAft>
              <a:buNone/>
            </a:pPr>
            <a:endParaRPr dirty="0"/>
          </a:p>
        </p:txBody>
      </p:sp>
      <p:sp>
        <p:nvSpPr>
          <p:cNvPr id="99" name="Shape 99"/>
          <p:cNvSpPr txBox="1">
            <a:spLocks noGrp="1"/>
          </p:cNvSpPr>
          <p:nvPr>
            <p:ph type="body" idx="1"/>
          </p:nvPr>
        </p:nvSpPr>
        <p:spPr>
          <a:xfrm>
            <a:off x="241650" y="1784325"/>
            <a:ext cx="4230000" cy="30912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sz="1200" dirty="0">
                <a:solidFill>
                  <a:srgbClr val="000000"/>
                </a:solidFill>
                <a:latin typeface="Arial" panose="020B0604020202020204" pitchFamily="34" charset="0"/>
                <a:cs typeface="Arial" panose="020B0604020202020204" pitchFamily="34" charset="0"/>
              </a:rPr>
              <a:t>$ 9,000.00 - 	District leadership</a:t>
            </a:r>
            <a:endParaRPr sz="1200" dirty="0">
              <a:solidFill>
                <a:srgbClr val="000000"/>
              </a:solidFill>
              <a:latin typeface="Arial" panose="020B0604020202020204" pitchFamily="34" charset="0"/>
              <a:cs typeface="Arial" panose="020B0604020202020204" pitchFamily="34" charset="0"/>
            </a:endParaRPr>
          </a:p>
          <a:p>
            <a:pPr marL="0" lvl="0" indent="457200" rtl="0">
              <a:spcBef>
                <a:spcPts val="0"/>
              </a:spcBef>
              <a:spcAft>
                <a:spcPts val="0"/>
              </a:spcAft>
              <a:buNone/>
            </a:pPr>
            <a:r>
              <a:rPr lang="en" sz="1200" b="1" dirty="0">
                <a:solidFill>
                  <a:srgbClr val="666666"/>
                </a:solidFill>
                <a:latin typeface="Arial" panose="020B0604020202020204" pitchFamily="34" charset="0"/>
                <a:cs typeface="Arial" panose="020B0604020202020204" pitchFamily="34" charset="0"/>
              </a:rPr>
              <a:t>Discounts on these prices + $1,350.00</a:t>
            </a:r>
            <a:r>
              <a:rPr lang="en" sz="1200" b="1" dirty="0">
                <a:solidFill>
                  <a:schemeClr val="dk1"/>
                </a:solidFill>
                <a:latin typeface="Arial" panose="020B0604020202020204" pitchFamily="34" charset="0"/>
                <a:cs typeface="Arial" panose="020B0604020202020204" pitchFamily="34" charset="0"/>
              </a:rPr>
              <a:t> </a:t>
            </a:r>
            <a:endParaRPr sz="1200" b="1" dirty="0">
              <a:solidFill>
                <a:schemeClr val="dk1"/>
              </a:solidFill>
              <a:latin typeface="Arial" panose="020B0604020202020204" pitchFamily="34" charset="0"/>
              <a:cs typeface="Arial" panose="020B0604020202020204" pitchFamily="34" charset="0"/>
            </a:endParaRPr>
          </a:p>
          <a:p>
            <a:pPr marL="0" lvl="0" indent="457200" rtl="0">
              <a:spcBef>
                <a:spcPts val="0"/>
              </a:spcBef>
              <a:spcAft>
                <a:spcPts val="0"/>
              </a:spcAft>
              <a:buNone/>
            </a:pPr>
            <a:r>
              <a:rPr lang="en" sz="1200" b="1" dirty="0">
                <a:solidFill>
                  <a:schemeClr val="dk1"/>
                </a:solidFill>
                <a:latin typeface="Arial" panose="020B0604020202020204" pitchFamily="34" charset="0"/>
                <a:cs typeface="Arial" panose="020B0604020202020204" pitchFamily="34" charset="0"/>
              </a:rPr>
              <a:t>                                    ……… total $2,400.00</a:t>
            </a:r>
            <a:endParaRPr sz="1200" b="1" dirty="0">
              <a:solidFill>
                <a:srgbClr val="000000"/>
              </a:solidFill>
              <a:latin typeface="Arial" panose="020B0604020202020204" pitchFamily="34" charset="0"/>
              <a:cs typeface="Arial" panose="020B0604020202020204" pitchFamily="34" charset="0"/>
            </a:endParaRPr>
          </a:p>
          <a:p>
            <a:pPr marL="0" lvl="0" indent="0" rtl="0">
              <a:spcBef>
                <a:spcPts val="0"/>
              </a:spcBef>
              <a:spcAft>
                <a:spcPts val="0"/>
              </a:spcAft>
              <a:buNone/>
            </a:pPr>
            <a:r>
              <a:rPr lang="en" sz="1200" dirty="0">
                <a:solidFill>
                  <a:srgbClr val="000000"/>
                </a:solidFill>
                <a:latin typeface="Arial" panose="020B0604020202020204" pitchFamily="34" charset="0"/>
                <a:cs typeface="Arial" panose="020B0604020202020204" pitchFamily="34" charset="0"/>
              </a:rPr>
              <a:t>$ 3,899.00 - 	Secondary - High School</a:t>
            </a:r>
            <a:endParaRPr sz="1200" dirty="0">
              <a:solidFill>
                <a:srgbClr val="000000"/>
              </a:solidFill>
              <a:latin typeface="Arial" panose="020B0604020202020204" pitchFamily="34" charset="0"/>
              <a:cs typeface="Arial" panose="020B0604020202020204" pitchFamily="34" charset="0"/>
            </a:endParaRPr>
          </a:p>
          <a:p>
            <a:pPr marL="0" lvl="0" indent="0" rtl="0">
              <a:spcBef>
                <a:spcPts val="0"/>
              </a:spcBef>
              <a:spcAft>
                <a:spcPts val="0"/>
              </a:spcAft>
              <a:buNone/>
            </a:pPr>
            <a:r>
              <a:rPr lang="en" sz="1200" dirty="0">
                <a:solidFill>
                  <a:srgbClr val="000000"/>
                </a:solidFill>
                <a:latin typeface="Arial" panose="020B0604020202020204" pitchFamily="34" charset="0"/>
                <a:cs typeface="Arial" panose="020B0604020202020204" pitchFamily="34" charset="0"/>
              </a:rPr>
              <a:t>$        0.00 - 	digital library (included)</a:t>
            </a:r>
            <a:endParaRPr sz="1200" dirty="0">
              <a:solidFill>
                <a:srgbClr val="000000"/>
              </a:solidFill>
              <a:latin typeface="Arial" panose="020B0604020202020204" pitchFamily="34" charset="0"/>
              <a:cs typeface="Arial" panose="020B0604020202020204" pitchFamily="34" charset="0"/>
            </a:endParaRPr>
          </a:p>
          <a:p>
            <a:pPr marL="0" lvl="0" indent="0" rtl="0">
              <a:spcBef>
                <a:spcPts val="0"/>
              </a:spcBef>
              <a:spcAft>
                <a:spcPts val="0"/>
              </a:spcAft>
              <a:buNone/>
            </a:pPr>
            <a:r>
              <a:rPr lang="en" sz="1200" dirty="0">
                <a:solidFill>
                  <a:srgbClr val="666666"/>
                </a:solidFill>
                <a:latin typeface="Arial" panose="020B0604020202020204" pitchFamily="34" charset="0"/>
                <a:cs typeface="Arial" panose="020B0604020202020204" pitchFamily="34" charset="0"/>
              </a:rPr>
              <a:t>$        0.00 - 	weekly secondary (included)</a:t>
            </a:r>
            <a:endParaRPr sz="1200" dirty="0">
              <a:solidFill>
                <a:srgbClr val="666666"/>
              </a:solidFill>
              <a:latin typeface="Arial" panose="020B0604020202020204" pitchFamily="34" charset="0"/>
              <a:cs typeface="Arial" panose="020B0604020202020204" pitchFamily="34" charset="0"/>
            </a:endParaRPr>
          </a:p>
          <a:p>
            <a:pPr marL="0" lvl="0" indent="0" rtl="0">
              <a:spcBef>
                <a:spcPts val="0"/>
              </a:spcBef>
              <a:spcAft>
                <a:spcPts val="0"/>
              </a:spcAft>
              <a:buNone/>
            </a:pPr>
            <a:r>
              <a:rPr lang="en" sz="1200" dirty="0">
                <a:solidFill>
                  <a:srgbClr val="000000"/>
                </a:solidFill>
                <a:latin typeface="Arial" panose="020B0604020202020204" pitchFamily="34" charset="0"/>
                <a:cs typeface="Arial" panose="020B0604020202020204" pitchFamily="34" charset="0"/>
              </a:rPr>
              <a:t>$    870.00- 	Summer Institute - 4 ppl</a:t>
            </a:r>
            <a:endParaRPr sz="1200" dirty="0">
              <a:solidFill>
                <a:srgbClr val="000000"/>
              </a:solidFill>
              <a:latin typeface="Arial" panose="020B0604020202020204" pitchFamily="34" charset="0"/>
              <a:cs typeface="Arial" panose="020B0604020202020204" pitchFamily="34" charset="0"/>
            </a:endParaRPr>
          </a:p>
          <a:p>
            <a:pPr marL="0" lvl="0" indent="457200" rtl="0">
              <a:spcBef>
                <a:spcPts val="0"/>
              </a:spcBef>
              <a:spcAft>
                <a:spcPts val="0"/>
              </a:spcAft>
              <a:buNone/>
            </a:pPr>
            <a:r>
              <a:rPr lang="en" sz="1200" b="1" dirty="0">
                <a:solidFill>
                  <a:srgbClr val="666666"/>
                </a:solidFill>
                <a:latin typeface="Arial" panose="020B0604020202020204" pitchFamily="34" charset="0"/>
                <a:cs typeface="Arial" panose="020B0604020202020204" pitchFamily="34" charset="0"/>
              </a:rPr>
              <a:t>Discounts on these prices + $1,670.00</a:t>
            </a:r>
            <a:endParaRPr sz="1200" b="1" dirty="0">
              <a:solidFill>
                <a:srgbClr val="666666"/>
              </a:solidFill>
              <a:latin typeface="Arial" panose="020B0604020202020204" pitchFamily="34" charset="0"/>
              <a:cs typeface="Arial" panose="020B0604020202020204" pitchFamily="34" charset="0"/>
            </a:endParaRPr>
          </a:p>
          <a:p>
            <a:pPr marL="0" lvl="0" indent="457200" rtl="0">
              <a:spcBef>
                <a:spcPts val="0"/>
              </a:spcBef>
              <a:spcAft>
                <a:spcPts val="0"/>
              </a:spcAft>
              <a:buNone/>
            </a:pPr>
            <a:r>
              <a:rPr lang="en" sz="1200" b="1" dirty="0">
                <a:solidFill>
                  <a:srgbClr val="000000"/>
                </a:solidFill>
                <a:latin typeface="Arial" panose="020B0604020202020204" pitchFamily="34" charset="0"/>
                <a:cs typeface="Arial" panose="020B0604020202020204" pitchFamily="34" charset="0"/>
              </a:rPr>
              <a:t>                                  </a:t>
            </a:r>
            <a:r>
              <a:rPr lang="en" sz="1200" b="1" dirty="0">
                <a:solidFill>
                  <a:schemeClr val="dk1"/>
                </a:solidFill>
                <a:latin typeface="Arial" panose="020B0604020202020204" pitchFamily="34" charset="0"/>
                <a:cs typeface="Arial" panose="020B0604020202020204" pitchFamily="34" charset="0"/>
              </a:rPr>
              <a:t>……… total $5,709.00</a:t>
            </a:r>
            <a:endParaRPr sz="1200" b="1" dirty="0">
              <a:solidFill>
                <a:srgbClr val="000000"/>
              </a:solidFill>
              <a:latin typeface="Arial" panose="020B0604020202020204" pitchFamily="34" charset="0"/>
              <a:cs typeface="Arial" panose="020B0604020202020204" pitchFamily="34" charset="0"/>
            </a:endParaRPr>
          </a:p>
          <a:p>
            <a:pPr marL="0" lvl="0" indent="0" rtl="0">
              <a:spcBef>
                <a:spcPts val="0"/>
              </a:spcBef>
              <a:spcAft>
                <a:spcPts val="0"/>
              </a:spcAft>
              <a:buNone/>
            </a:pPr>
            <a:r>
              <a:rPr lang="en" sz="1100" dirty="0">
                <a:solidFill>
                  <a:srgbClr val="000000"/>
                </a:solidFill>
              </a:rPr>
              <a:t> </a:t>
            </a:r>
            <a:endParaRPr sz="1100" dirty="0">
              <a:solidFill>
                <a:srgbClr val="000000"/>
              </a:solidFill>
            </a:endParaRPr>
          </a:p>
          <a:p>
            <a:pPr marL="0" lvl="0" indent="0" rtl="0">
              <a:spcBef>
                <a:spcPts val="0"/>
              </a:spcBef>
              <a:spcAft>
                <a:spcPts val="1600"/>
              </a:spcAft>
              <a:buNone/>
            </a:pPr>
            <a:endParaRPr dirty="0"/>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716</Words>
  <Application>Microsoft Office PowerPoint</Application>
  <PresentationFormat>On-screen Show (16:9)</PresentationFormat>
  <Paragraphs>91</Paragraphs>
  <Slides>11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Times New Roman</vt:lpstr>
      <vt:lpstr>Montserrat</vt:lpstr>
      <vt:lpstr>Open Sans</vt:lpstr>
      <vt:lpstr>Arial</vt:lpstr>
      <vt:lpstr>Roboto</vt:lpstr>
      <vt:lpstr>Material</vt:lpstr>
      <vt:lpstr>AVID proposal</vt:lpstr>
      <vt:lpstr>There are two main reasons that  AVID matches our needs</vt:lpstr>
      <vt:lpstr>Academic support from AVID</vt:lpstr>
      <vt:lpstr>Students participating in AVID</vt:lpstr>
      <vt:lpstr>ELD support from AVID</vt:lpstr>
      <vt:lpstr>AVID Meets the needs of ELs</vt:lpstr>
      <vt:lpstr>AVID Excel - Elective</vt:lpstr>
      <vt:lpstr>Costs for implementation of the AVID program</vt:lpstr>
      <vt:lpstr>Spreadsheet link</vt:lpstr>
      <vt:lpstr>Cost breakdown for 2017-18 &amp; 2018-19 financial years</vt:lpstr>
      <vt:lpstr>AVID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AVID proposal</dc:title>
  <dc:creator>Peter Holmquist</dc:creator>
  <cp:lastModifiedBy>Peter Holmquist</cp:lastModifiedBy>
  <cp:revision>11</cp:revision>
  <dcterms:modified xsi:type="dcterms:W3CDTF">2018-06-05T23:41:25Z</dcterms:modified>
</cp:coreProperties>
</file>