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Shape 13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8" name="Shape 58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92" name="Shape 9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810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08" name="Shape 108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SUPERINTENDENT BOARD REPORT</a:t>
            </a:r>
            <a:br>
              <a:rPr b="0" i="0" lang="en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AIMS K-12 </a:t>
            </a:r>
            <a:endParaRPr sz="1100"/>
          </a:p>
          <a:p>
            <a:pPr indent="0" lvl="0" marL="0" marR="0" rtl="0" algn="ctr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June 2018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br>
              <a:rPr b="0" i="0" lang="en" sz="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" sz="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/>
          </a:p>
        </p:txBody>
      </p:sp>
      <p:pic>
        <p:nvPicPr>
          <p:cNvPr descr="A close up of a sign&#10;&#10;Description generated with very high confidence" id="130" name="Shape 1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9084" y="680569"/>
            <a:ext cx="2058173" cy="1891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0" i="0" lang="en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Finance</a:t>
            </a:r>
            <a:endParaRPr sz="1100"/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145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"/>
              <a:t>Completed RFP process with Finance committee</a:t>
            </a:r>
            <a:endParaRPr sz="1100"/>
          </a:p>
          <a:p>
            <a:pPr indent="-17145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"/>
              <a:t>Completed budget planning process with senior leadership</a:t>
            </a:r>
            <a:endParaRPr/>
          </a:p>
          <a:p>
            <a:pPr indent="-17145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"/>
              <a:t>Submitted Final 2018-2019 budget to OUSD</a:t>
            </a:r>
            <a:endParaRPr/>
          </a:p>
          <a:p>
            <a:pPr indent="-17145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"/>
              <a:t>Engaged in succession plan for AIMS finance department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0" i="0" lang="en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Operations</a:t>
            </a:r>
            <a:endParaRPr sz="1100"/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145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Worked with Facilities Committee to review building security systems</a:t>
            </a:r>
            <a:endParaRPr sz="1100"/>
          </a:p>
          <a:p>
            <a:pPr indent="-17145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"/>
              <a:t>Engaged in </a:t>
            </a: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Satellite Planning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"/>
              <a:t>Led prop 39 process</a:t>
            </a:r>
            <a:endParaRPr/>
          </a:p>
          <a:p>
            <a:pPr indent="-17145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"/>
              <a:t>Met with potential funders for site</a:t>
            </a:r>
            <a:endParaRPr/>
          </a:p>
          <a:p>
            <a:pPr indent="-17145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"/>
              <a:t>Finalized facilities resolution</a:t>
            </a:r>
            <a:endParaRPr/>
          </a:p>
          <a:p>
            <a:pPr indent="-17145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"/>
              <a:t>Met regarding community partnership about homeless concern.</a:t>
            </a:r>
            <a:endParaRPr/>
          </a:p>
          <a:p>
            <a:pPr indent="-381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619600" y="74280"/>
            <a:ext cx="77472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Community Engagements</a:t>
            </a:r>
            <a:endParaRPr sz="3000"/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718500" y="780800"/>
            <a:ext cx="8678100" cy="40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Attended the following:</a:t>
            </a:r>
            <a:endParaRPr sz="1400"/>
          </a:p>
          <a:p>
            <a:pPr indent="-139700" lvl="0" marL="177800" marR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SOBE Educator Event</a:t>
            </a:r>
            <a:endParaRPr sz="1400"/>
          </a:p>
          <a:p>
            <a:pPr indent="-139700" lvl="0" marL="177800" marR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Young Minney Corr T</a:t>
            </a:r>
            <a:r>
              <a:rPr lang="en" sz="1400"/>
              <a:t>r</a:t>
            </a: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aining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177800" marR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 Tech Training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177800" marR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/>
              <a:t>DMS Training</a:t>
            </a:r>
            <a:endParaRPr sz="1400"/>
          </a:p>
          <a:p>
            <a:pPr indent="-139700" lvl="0" marL="177800" marR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Alameda County of Education Dashboard Training</a:t>
            </a:r>
            <a:endParaRPr sz="1400"/>
          </a:p>
          <a:p>
            <a:pPr indent="-139700" lvl="0" marL="177800" marR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Alameda County of Education Consortium Celebrating Teachers Completion of Clear and Credential Certificates</a:t>
            </a:r>
            <a:endParaRPr sz="1400"/>
          </a:p>
          <a:p>
            <a:pPr indent="-139700" lvl="0" marL="177800" marR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Senior Prom</a:t>
            </a:r>
            <a:endParaRPr sz="1400"/>
          </a:p>
          <a:p>
            <a:pPr indent="-139700" lvl="0" marL="177800" marR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AIPHS Sports Banquet</a:t>
            </a:r>
            <a:endParaRPr sz="1400"/>
          </a:p>
          <a:p>
            <a:pPr indent="-139700" lvl="0" marL="177800" marR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b="0" baseline="3000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Grade Graduation</a:t>
            </a:r>
            <a:endParaRPr sz="1400"/>
          </a:p>
          <a:p>
            <a:pPr indent="-139700" lvl="0" marL="177800" marR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b="0" baseline="3000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Grade Graduation</a:t>
            </a:r>
            <a:endParaRPr sz="1400"/>
          </a:p>
          <a:p>
            <a:pPr indent="-139700" lvl="0" marL="177800" marR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b="0" baseline="3000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Grade Graduation</a:t>
            </a:r>
            <a:endParaRPr sz="1400"/>
          </a:p>
          <a:p>
            <a:pPr indent="0" lvl="0" marL="0" marR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177800" marR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791550" y="1322694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2017-2018 was a year of success. AIMS now has a counseling and wellness program, more targeted ELD support, an organization wide college readiness department, and a fully comprehensive sports program for our Middle and High school.</a:t>
            </a:r>
            <a:endParaRPr/>
          </a:p>
          <a:p>
            <a:pPr indent="0" lvl="0" mar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We have been able to maintain our academic success and will be ending the year again with a sizeable surplus which will be applied to our protective reserves. </a:t>
            </a:r>
            <a:endParaRPr/>
          </a:p>
          <a:p>
            <a:pPr indent="0" lvl="0" mar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Our future is solid with a resolution for housing, preliminary plans for growth, and a best and final offer given to the union.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