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Roboto"/>
      <p:regular r:id="rId28"/>
      <p:bold r:id="rId29"/>
      <p:italic r:id="rId30"/>
      <p:boldItalic r:id="rId31"/>
    </p:embeddedFont>
    <p:embeddedFont>
      <p:font typeface="Roboto Condensed"/>
      <p:regular r:id="rId32"/>
      <p:bold r:id="rId33"/>
      <p:italic r:id="rId34"/>
      <p:boldItalic r:id="rId35"/>
    </p:embeddedFont>
    <p:embeddedFont>
      <p:font typeface="Oswald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88E7DBA-D321-417C-8B7D-203D5734988C}">
  <a:tblStyle styleId="{E88E7DBA-D321-417C-8B7D-203D573498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11" Type="http://schemas.openxmlformats.org/officeDocument/2006/relationships/slide" Target="slides/slide5.xml"/><Relationship Id="rId33" Type="http://schemas.openxmlformats.org/officeDocument/2006/relationships/font" Target="fonts/RobotoCondensed-bold.fntdata"/><Relationship Id="rId10" Type="http://schemas.openxmlformats.org/officeDocument/2006/relationships/slide" Target="slides/slide4.xml"/><Relationship Id="rId32" Type="http://schemas.openxmlformats.org/officeDocument/2006/relationships/font" Target="fonts/RobotoCondensed-regular.fntdata"/><Relationship Id="rId13" Type="http://schemas.openxmlformats.org/officeDocument/2006/relationships/slide" Target="slides/slide7.xml"/><Relationship Id="rId35" Type="http://schemas.openxmlformats.org/officeDocument/2006/relationships/font" Target="fonts/RobotoCondensed-boldItalic.fntdata"/><Relationship Id="rId12" Type="http://schemas.openxmlformats.org/officeDocument/2006/relationships/slide" Target="slides/slide6.xml"/><Relationship Id="rId34" Type="http://schemas.openxmlformats.org/officeDocument/2006/relationships/font" Target="fonts/RobotoCondensed-italic.fntdata"/><Relationship Id="rId15" Type="http://schemas.openxmlformats.org/officeDocument/2006/relationships/slide" Target="slides/slide9.xml"/><Relationship Id="rId37" Type="http://schemas.openxmlformats.org/officeDocument/2006/relationships/font" Target="fonts/Oswald-bold.fntdata"/><Relationship Id="rId14" Type="http://schemas.openxmlformats.org/officeDocument/2006/relationships/slide" Target="slides/slide8.xml"/><Relationship Id="rId36" Type="http://schemas.openxmlformats.org/officeDocument/2006/relationships/font" Target="fonts/Oswald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ed26fe16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5ed26fe16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f5917fb5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f5917fb5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f5917fb5cb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f5917fb5cb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e879eaaa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ee879eaaa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f5917fb5cb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f5917fb5cb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f5917fb5c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f5917fb5c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f5917fb5cb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f5917fb5cb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f5917fb5c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f5917fb5c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f5917fb5cb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f5917fb5c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f5917fb5cb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f5917fb5cb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f5917fb5cb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f5917fb5cb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ee879eaaa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ee879eaaa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f5917fb5c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2f5917fb5c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f5917fb5cb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f5917fb5c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ed36e9a09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ed36e9a09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f5917fb5c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f5917fb5c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f5917fb5c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f5917fb5c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f5917fb5c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f5917fb5c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f5917fb5cb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f5917fb5cb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f5917fb5cb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f5917fb5cb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f5917fb5cb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f5917fb5cb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showMasterSp="0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15" name="Google Shape;15;p2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4956957" y="530034"/>
            <a:ext cx="3516401" cy="4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 rot="-5400000">
            <a:off x="8351400" y="4373700"/>
            <a:ext cx="792601" cy="7926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 txBox="1"/>
          <p:nvPr>
            <p:ph type="title"/>
          </p:nvPr>
        </p:nvSpPr>
        <p:spPr>
          <a:xfrm>
            <a:off x="311708" y="781525"/>
            <a:ext cx="8520601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Roboto"/>
              <a:buNone/>
              <a:defRPr sz="4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" type="body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Roboto Condensed"/>
              <a:buNone/>
              <a:defRPr sz="28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Roboto Condensed"/>
              <a:buNone/>
              <a:defRPr sz="28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Roboto Condensed"/>
              <a:buNone/>
              <a:defRPr sz="28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Roboto Condensed"/>
              <a:buNone/>
              <a:defRPr sz="28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Roboto Condensed"/>
              <a:buNone/>
              <a:defRPr sz="2800"/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0" y="-1"/>
            <a:ext cx="9144000" cy="516630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346" y="612"/>
                </a:moveTo>
                <a:lnTo>
                  <a:pt x="346" y="20988"/>
                </a:lnTo>
                <a:lnTo>
                  <a:pt x="21254" y="20988"/>
                </a:lnTo>
                <a:lnTo>
                  <a:pt x="21254" y="612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 showMasterSp="0">
  <p:cSld name="CAPTION_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81" name="Google Shape;8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56957" y="530034"/>
            <a:ext cx="3516401" cy="4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1"/>
          <p:cNvSpPr txBox="1"/>
          <p:nvPr>
            <p:ph idx="1" type="body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None/>
              <a:defRPr/>
            </a:lvl1pPr>
          </a:lstStyle>
          <a:p/>
        </p:txBody>
      </p:sp>
      <p:sp>
        <p:nvSpPr>
          <p:cNvPr id="83" name="Google Shape;83;p11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1"/>
          <p:cNvSpPr/>
          <p:nvPr/>
        </p:nvSpPr>
        <p:spPr>
          <a:xfrm rot="-5400000">
            <a:off x="8351400" y="4373700"/>
            <a:ext cx="792601" cy="7926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1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 showMasterSp="0">
  <p:cSld name="BIG_NUMBER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2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88" name="Google Shape;88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56957" y="530034"/>
            <a:ext cx="3516401" cy="4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2"/>
          <p:cNvSpPr txBox="1"/>
          <p:nvPr>
            <p:ph hasCustomPrompt="1" type="title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Roboto"/>
              <a:buNone/>
              <a:defRPr sz="1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0" name="Google Shape;90;p12"/>
          <p:cNvSpPr txBox="1"/>
          <p:nvPr>
            <p:ph idx="1" type="body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556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indent="-3556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4pPr>
            <a:lvl5pPr indent="-3556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9pPr>
          </a:lstStyle>
          <a:p/>
        </p:txBody>
      </p:sp>
      <p:sp>
        <p:nvSpPr>
          <p:cNvPr id="91" name="Google Shape;91;p12"/>
          <p:cNvSpPr/>
          <p:nvPr/>
        </p:nvSpPr>
        <p:spPr>
          <a:xfrm rot="-5400000">
            <a:off x="8351400" y="4373700"/>
            <a:ext cx="792601" cy="7926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2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" name="Google Shape;93;p12"/>
          <p:cNvSpPr/>
          <p:nvPr/>
        </p:nvSpPr>
        <p:spPr>
          <a:xfrm>
            <a:off x="0" y="-1"/>
            <a:ext cx="9144000" cy="516630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346" y="612"/>
                </a:moveTo>
                <a:lnTo>
                  <a:pt x="346" y="20988"/>
                </a:lnTo>
                <a:lnTo>
                  <a:pt x="21254" y="20988"/>
                </a:lnTo>
                <a:lnTo>
                  <a:pt x="21254" y="612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showMasterSp="0">
  <p:cSld name="TITLE_AND_BODY 2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23" name="Google Shape;23;p3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4956957" y="530034"/>
            <a:ext cx="3516402" cy="4083424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3"/>
          <p:cNvSpPr txBox="1"/>
          <p:nvPr>
            <p:ph type="title"/>
          </p:nvPr>
        </p:nvSpPr>
        <p:spPr>
          <a:xfrm>
            <a:off x="311699" y="191903"/>
            <a:ext cx="8520602" cy="5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311700" y="863550"/>
            <a:ext cx="8520600" cy="40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9pPr>
          </a:lstStyle>
          <a:p/>
        </p:txBody>
      </p:sp>
      <p:sp>
        <p:nvSpPr>
          <p:cNvPr id="26" name="Google Shape;26;p3"/>
          <p:cNvSpPr/>
          <p:nvPr/>
        </p:nvSpPr>
        <p:spPr>
          <a:xfrm rot="-5400000">
            <a:off x="8351400" y="4373700"/>
            <a:ext cx="792601" cy="7926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showMasterSp="0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31" name="Google Shape;31;p4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4956957" y="530034"/>
            <a:ext cx="3516401" cy="4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4"/>
          <p:cNvSpPr txBox="1"/>
          <p:nvPr>
            <p:ph type="title"/>
          </p:nvPr>
        </p:nvSpPr>
        <p:spPr>
          <a:xfrm>
            <a:off x="311700" y="1919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" name="Google Shape;33;p4"/>
          <p:cNvSpPr txBox="1"/>
          <p:nvPr>
            <p:ph idx="1" type="body"/>
          </p:nvPr>
        </p:nvSpPr>
        <p:spPr>
          <a:xfrm>
            <a:off x="311699" y="860949"/>
            <a:ext cx="3999902" cy="3969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2pPr>
            <a:lvl3pPr indent="-3429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4pPr>
            <a:lvl5pPr indent="-3429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2" type="body"/>
          </p:nvPr>
        </p:nvSpPr>
        <p:spPr>
          <a:xfrm>
            <a:off x="4832399" y="860949"/>
            <a:ext cx="3999902" cy="39696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9pPr>
          </a:lstStyle>
          <a:p/>
        </p:txBody>
      </p:sp>
      <p:sp>
        <p:nvSpPr>
          <p:cNvPr id="35" name="Google Shape;35;p4"/>
          <p:cNvSpPr/>
          <p:nvPr/>
        </p:nvSpPr>
        <p:spPr>
          <a:xfrm rot="-5400000">
            <a:off x="8351400" y="4373700"/>
            <a:ext cx="792601" cy="7926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4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showMasterSp="0" type="titleOnly">
  <p:cSld name="TITLE_ONLY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40" name="Google Shape;40;p5"/>
          <p:cNvPicPr preferRelativeResize="0"/>
          <p:nvPr/>
        </p:nvPicPr>
        <p:blipFill rotWithShape="1">
          <a:blip r:embed="rId2">
            <a:alphaModFix amt="18000"/>
          </a:blip>
          <a:srcRect b="0" l="0" r="0" t="0"/>
          <a:stretch/>
        </p:blipFill>
        <p:spPr>
          <a:xfrm>
            <a:off x="4956957" y="530034"/>
            <a:ext cx="3516401" cy="4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5"/>
          <p:cNvSpPr txBox="1"/>
          <p:nvPr>
            <p:ph type="title"/>
          </p:nvPr>
        </p:nvSpPr>
        <p:spPr>
          <a:xfrm>
            <a:off x="311699" y="191903"/>
            <a:ext cx="8520602" cy="5727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5"/>
          <p:cNvSpPr/>
          <p:nvPr/>
        </p:nvSpPr>
        <p:spPr>
          <a:xfrm rot="-5400000">
            <a:off x="8351400" y="4373700"/>
            <a:ext cx="792601" cy="7926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showMasterSp="0" type="secHead">
  <p:cSld name="SECTION_HEADER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49" name="Google Shape;49;p7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4956957" y="530034"/>
            <a:ext cx="3516402" cy="4083424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oboto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1" name="Google Shape;51;p7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7"/>
          <p:cNvSpPr/>
          <p:nvPr/>
        </p:nvSpPr>
        <p:spPr>
          <a:xfrm rot="-5400000">
            <a:off x="8351400" y="4373700"/>
            <a:ext cx="792601" cy="7926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 showMasterSp="0">
  <p:cSld name="ONE_COLUM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56" name="Google Shape;56;p8"/>
          <p:cNvPicPr preferRelativeResize="0"/>
          <p:nvPr/>
        </p:nvPicPr>
        <p:blipFill rotWithShape="1">
          <a:blip r:embed="rId2">
            <a:alphaModFix amt="20000"/>
          </a:blip>
          <a:srcRect b="0" l="0" r="0" t="0"/>
          <a:stretch/>
        </p:blipFill>
        <p:spPr>
          <a:xfrm>
            <a:off x="4956957" y="530034"/>
            <a:ext cx="3516401" cy="4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8" name="Google Shape;58;p8"/>
          <p:cNvSpPr txBox="1"/>
          <p:nvPr>
            <p:ph idx="1" type="body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9pPr>
          </a:lstStyle>
          <a:p/>
        </p:txBody>
      </p:sp>
      <p:sp>
        <p:nvSpPr>
          <p:cNvPr id="59" name="Google Shape;59;p8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8"/>
          <p:cNvSpPr/>
          <p:nvPr/>
        </p:nvSpPr>
        <p:spPr>
          <a:xfrm rot="-5400000">
            <a:off x="8351400" y="4373700"/>
            <a:ext cx="792601" cy="7926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8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 showMasterSp="0">
  <p:cSld name="MAIN_POI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64" name="Google Shape;64;p9"/>
          <p:cNvPicPr preferRelativeResize="0"/>
          <p:nvPr/>
        </p:nvPicPr>
        <p:blipFill rotWithShape="1">
          <a:blip r:embed="rId2">
            <a:alphaModFix amt="40000"/>
          </a:blip>
          <a:srcRect b="0" l="0" r="0" t="0"/>
          <a:stretch/>
        </p:blipFill>
        <p:spPr>
          <a:xfrm>
            <a:off x="4956957" y="530034"/>
            <a:ext cx="3516401" cy="4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Roboto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6" name="Google Shape;66;p9"/>
          <p:cNvSpPr/>
          <p:nvPr/>
        </p:nvSpPr>
        <p:spPr>
          <a:xfrm rot="-5400000">
            <a:off x="8351400" y="4373700"/>
            <a:ext cx="792601" cy="7926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" name="Google Shape;68;p9"/>
          <p:cNvSpPr/>
          <p:nvPr/>
        </p:nvSpPr>
        <p:spPr>
          <a:xfrm>
            <a:off x="0" y="-1"/>
            <a:ext cx="9144000" cy="5166302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  <a:moveTo>
                  <a:pt x="346" y="612"/>
                </a:moveTo>
                <a:lnTo>
                  <a:pt x="346" y="20988"/>
                </a:lnTo>
                <a:lnTo>
                  <a:pt x="21254" y="20988"/>
                </a:lnTo>
                <a:lnTo>
                  <a:pt x="21254" y="612"/>
                </a:lnTo>
                <a:close/>
              </a:path>
            </a:pathLst>
          </a:cu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 showMasterSp="0">
  <p:cSld name="SECTION_TITLE_AND_DESCRIPTION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71" name="Google Shape;7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956957" y="530034"/>
            <a:ext cx="3516401" cy="4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0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  <a:noFill/>
          <a:ln>
            <a:noFill/>
          </a:ln>
        </p:spPr>
        <p:txBody>
          <a:bodyPr anchorCtr="0" anchor="b" bIns="91400" lIns="91400" spcFirstLastPara="1" rIns="91400" wrap="square" tIns="914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Roboto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4" name="Google Shape;74;p10"/>
          <p:cNvSpPr txBox="1"/>
          <p:nvPr>
            <p:ph idx="1" type="body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Roboto Condensed"/>
              <a:buNone/>
              <a:defRPr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Roboto Condensed"/>
              <a:buNone/>
              <a:defRPr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Roboto Condensed"/>
              <a:buNone/>
              <a:defRPr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Roboto Condensed"/>
              <a:buNone/>
              <a:defRPr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100"/>
              <a:buFont typeface="Roboto Condensed"/>
              <a:buNone/>
              <a:defRPr sz="2100"/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2" type="body"/>
          </p:nvPr>
        </p:nvSpPr>
        <p:spPr>
          <a:xfrm>
            <a:off x="4939500" y="446374"/>
            <a:ext cx="3837000" cy="4253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-3556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1pPr>
            <a:lvl2pPr indent="-3556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2pPr>
            <a:lvl3pPr indent="-3556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556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4pPr>
            <a:lvl5pPr indent="-3556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indent="-3556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6pPr>
            <a:lvl7pPr indent="-3556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indent="-3556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8pPr>
            <a:lvl9pPr indent="-3556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9pPr>
          </a:lstStyle>
          <a:p/>
        </p:txBody>
      </p:sp>
      <p:sp>
        <p:nvSpPr>
          <p:cNvPr id="76" name="Google Shape;76;p10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0"/>
          <p:cNvSpPr/>
          <p:nvPr/>
        </p:nvSpPr>
        <p:spPr>
          <a:xfrm rot="-5400000">
            <a:off x="8351400" y="4373700"/>
            <a:ext cx="792601" cy="7926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0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000">
                <a:solidFill>
                  <a:srgbClr val="58585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10;p1" id="7" name="Google Shape;7;p1"/>
          <p:cNvPicPr preferRelativeResize="0"/>
          <p:nvPr/>
        </p:nvPicPr>
        <p:blipFill rotWithShape="1">
          <a:blip r:embed="rId1">
            <a:alphaModFix amt="20000"/>
          </a:blip>
          <a:srcRect b="0" l="0" r="0" t="0"/>
          <a:stretch/>
        </p:blipFill>
        <p:spPr>
          <a:xfrm>
            <a:off x="4956957" y="530034"/>
            <a:ext cx="3516401" cy="40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0" y="-1"/>
            <a:ext cx="9144000" cy="137102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/>
          <p:nvPr/>
        </p:nvSpPr>
        <p:spPr>
          <a:xfrm rot="-5400000">
            <a:off x="8351400" y="4373700"/>
            <a:ext cx="792601" cy="792601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85245" y="4737794"/>
            <a:ext cx="336813" cy="31839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00" lIns="91400" spcFirstLastPara="1" rIns="91400" wrap="square" tIns="914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400">
              <a:solidFill>
                <a:srgbClr val="000000"/>
              </a:solidFill>
            </a:endParaRPr>
          </a:p>
        </p:txBody>
      </p:sp>
      <p:sp>
        <p:nvSpPr>
          <p:cNvPr id="11" name="Google Shape;11;p1"/>
          <p:cNvSpPr txBox="1"/>
          <p:nvPr>
            <p:ph type="title"/>
          </p:nvPr>
        </p:nvSpPr>
        <p:spPr>
          <a:xfrm>
            <a:off x="457200" y="205978"/>
            <a:ext cx="82296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None/>
              <a:defRPr b="1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None/>
              <a:defRPr b="1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None/>
              <a:defRPr b="1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None/>
              <a:defRPr b="1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None/>
              <a:defRPr b="1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None/>
              <a:defRPr b="1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None/>
              <a:defRPr b="1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None/>
              <a:defRPr b="1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oboto"/>
              <a:buNone/>
              <a:defRPr b="1" i="0" sz="28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noAutofit/>
          </a:bodyPr>
          <a:lstStyle>
            <a:lvl1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Helvetica Neue"/>
              <a:buChar char="●"/>
              <a:defRPr b="0" i="0" sz="2000" u="none" cap="none" strike="noStrike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Helvetica Neue"/>
              <a:buChar char="●"/>
              <a:defRPr b="0" i="0" sz="2000" u="none" cap="none" strike="noStrike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Helvetica Neue"/>
              <a:buChar char="■"/>
              <a:defRPr b="0" i="0" sz="2000" u="none" cap="none" strike="noStrike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Helvetica Neue"/>
              <a:buChar char="■"/>
              <a:defRPr b="0" i="0" sz="2000" u="none" cap="none" strike="noStrike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Helvetica Neue"/>
              <a:buChar char="○"/>
              <a:defRPr b="0" i="0" sz="2000" u="none" cap="none" strike="noStrike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Helvetica Neue"/>
              <a:buChar char="○"/>
              <a:defRPr b="0" i="0" sz="2000" u="none" cap="none" strike="noStrike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Helvetica Neue"/>
              <a:buChar char="●"/>
              <a:defRPr b="0" i="0" sz="2000" u="none" cap="none" strike="noStrike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Helvetica Neue"/>
              <a:buChar char="■"/>
              <a:defRPr b="0" i="0" sz="2000" u="none" cap="none" strike="noStrike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2000"/>
              <a:buFont typeface="Helvetica Neue"/>
              <a:buChar char="○"/>
              <a:defRPr b="0" i="0" sz="2000" u="none" cap="none" strike="noStrike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Relationship Id="rId4" Type="http://schemas.openxmlformats.org/officeDocument/2006/relationships/image" Target="../media/image9.png"/><Relationship Id="rId5" Type="http://schemas.openxmlformats.org/officeDocument/2006/relationships/image" Target="../media/image6.png"/><Relationship Id="rId6" Type="http://schemas.openxmlformats.org/officeDocument/2006/relationships/image" Target="../media/image14.png"/><Relationship Id="rId7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Relationship Id="rId5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jpg"/><Relationship Id="rId4" Type="http://schemas.openxmlformats.org/officeDocument/2006/relationships/image" Target="../media/image8.jpg"/><Relationship Id="rId5" Type="http://schemas.openxmlformats.org/officeDocument/2006/relationships/image" Target="../media/image20.jpg"/><Relationship Id="rId6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/>
          <p:nvPr>
            <p:ph idx="4294967295" type="subTitle"/>
          </p:nvPr>
        </p:nvSpPr>
        <p:spPr>
          <a:xfrm>
            <a:off x="849450" y="3119975"/>
            <a:ext cx="7445100" cy="905700"/>
          </a:xfrm>
          <a:prstGeom prst="rect">
            <a:avLst/>
          </a:prstGeom>
        </p:spPr>
        <p:txBody>
          <a:bodyPr anchorCtr="0" anchor="t" bIns="91400" lIns="91400" spcFirstLastPara="1" rIns="91400" wrap="square" tIns="91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E0606"/>
                </a:solidFill>
              </a:rPr>
              <a:t>AIMS K-12 School Sites</a:t>
            </a:r>
            <a:endParaRPr b="1" sz="3400">
              <a:solidFill>
                <a:srgbClr val="CE060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E0606"/>
                </a:solidFill>
              </a:rPr>
              <a:t>Julia Li, Director of Schools</a:t>
            </a:r>
            <a:endParaRPr b="1" sz="3400">
              <a:solidFill>
                <a:srgbClr val="CE060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CE0606"/>
                </a:solidFill>
              </a:rPr>
              <a:t>Board Report August 2024</a:t>
            </a:r>
            <a:endParaRPr b="1" sz="3400">
              <a:solidFill>
                <a:srgbClr val="CE0606"/>
              </a:solidFill>
            </a:endParaRPr>
          </a:p>
        </p:txBody>
      </p:sp>
      <p:pic>
        <p:nvPicPr>
          <p:cNvPr id="99" name="Google Shape;9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6775" y="658250"/>
            <a:ext cx="2690450" cy="241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3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8" name="Google Shape;178;p22"/>
          <p:cNvSpPr txBox="1"/>
          <p:nvPr/>
        </p:nvSpPr>
        <p:spPr>
          <a:xfrm>
            <a:off x="1086450" y="254150"/>
            <a:ext cx="6971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Academic Focus This Month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956100" y="1294950"/>
            <a:ext cx="69711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● Lesson plans</a:t>
            </a:r>
            <a:endParaRPr sz="31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● Board configuration</a:t>
            </a:r>
            <a:endParaRPr sz="31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● Diagnostic assessment</a:t>
            </a:r>
            <a:endParaRPr sz="31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● Interpreting data</a:t>
            </a:r>
            <a:endParaRPr sz="31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● Data driven instruction</a:t>
            </a:r>
            <a:endParaRPr sz="31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3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23"/>
          <p:cNvSpPr txBox="1"/>
          <p:nvPr/>
        </p:nvSpPr>
        <p:spPr>
          <a:xfrm>
            <a:off x="1086450" y="254150"/>
            <a:ext cx="6971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School Culture Focus This Month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278325" y="1155750"/>
            <a:ext cx="4671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● Building positive classroom culture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● Strengthening school community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● Preparing students to be leaders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● Student Government Association</a:t>
            </a:r>
            <a:endParaRPr sz="2000"/>
          </a:p>
        </p:txBody>
      </p:sp>
      <p:sp>
        <p:nvSpPr>
          <p:cNvPr id="187" name="Google Shape;187;p23"/>
          <p:cNvSpPr txBox="1"/>
          <p:nvPr/>
        </p:nvSpPr>
        <p:spPr>
          <a:xfrm>
            <a:off x="5685250" y="937475"/>
            <a:ext cx="3000000" cy="3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A</a:t>
            </a:r>
            <a:r>
              <a:rPr b="1"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b="1" lang="en" sz="2550">
                <a:solidFill>
                  <a:srgbClr val="CE0606"/>
                </a:solidFill>
                <a:latin typeface="Oswald"/>
                <a:ea typeface="Oswald"/>
                <a:cs typeface="Oswald"/>
                <a:sym typeface="Oswald"/>
              </a:rPr>
              <a:t>-</a:t>
            </a:r>
            <a:r>
              <a:rPr b="1"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Academics (Sept)	</a:t>
            </a:r>
            <a:endParaRPr sz="255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I </a:t>
            </a:r>
            <a:r>
              <a:rPr b="1" lang="en" sz="2550">
                <a:solidFill>
                  <a:srgbClr val="CE0606"/>
                </a:solidFill>
                <a:latin typeface="Oswald"/>
                <a:ea typeface="Oswald"/>
                <a:cs typeface="Oswald"/>
                <a:sym typeface="Oswald"/>
              </a:rPr>
              <a:t>-</a:t>
            </a:r>
            <a:r>
              <a:rPr b="1"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Integrity (Oct)</a:t>
            </a:r>
            <a:endParaRPr sz="255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M -</a:t>
            </a:r>
            <a:r>
              <a:rPr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Mentorship (Nov)</a:t>
            </a:r>
            <a:endParaRPr sz="255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S - </a:t>
            </a:r>
            <a:r>
              <a:rPr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Strength (Dec)</a:t>
            </a:r>
            <a:endParaRPr sz="255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T - </a:t>
            </a:r>
            <a:r>
              <a:rPr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Teamwork (Jan)</a:t>
            </a:r>
            <a:endParaRPr sz="255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R - </a:t>
            </a:r>
            <a:r>
              <a:rPr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Responsibility (Feb)</a:t>
            </a:r>
            <a:endParaRPr sz="255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O - </a:t>
            </a:r>
            <a:r>
              <a:rPr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Organization (Mar)</a:t>
            </a:r>
            <a:endParaRPr sz="255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N - </a:t>
            </a:r>
            <a:r>
              <a:rPr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Nerve (Apr)</a:t>
            </a:r>
            <a:endParaRPr sz="255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50">
                <a:solidFill>
                  <a:srgbClr val="CC0000"/>
                </a:solidFill>
                <a:latin typeface="Oswald"/>
                <a:ea typeface="Oswald"/>
                <a:cs typeface="Oswald"/>
                <a:sym typeface="Oswald"/>
              </a:rPr>
              <a:t>G - </a:t>
            </a:r>
            <a:r>
              <a:rPr lang="en" sz="255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Grit (May)</a:t>
            </a:r>
            <a:endParaRPr/>
          </a:p>
        </p:txBody>
      </p:sp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6450" y="2664375"/>
            <a:ext cx="3436503" cy="226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31577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4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25"/>
          <p:cNvSpPr txBox="1"/>
          <p:nvPr/>
        </p:nvSpPr>
        <p:spPr>
          <a:xfrm>
            <a:off x="1170150" y="363075"/>
            <a:ext cx="43566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Site </a:t>
            </a:r>
            <a:r>
              <a:rPr lang="en" sz="36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Staff Report</a:t>
            </a:r>
            <a:endParaRPr sz="36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201" name="Google Shape;201;p25"/>
          <p:cNvGraphicFramePr/>
          <p:nvPr/>
        </p:nvGraphicFramePr>
        <p:xfrm>
          <a:off x="129450" y="1162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609500"/>
                <a:gridCol w="1609500"/>
                <a:gridCol w="1609500"/>
                <a:gridCol w="160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Returning Staff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New Staff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Vacancies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Elementary School K-5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24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2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6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Middle School 6-8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19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2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6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High School 9-12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20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6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/>
                        <a:t>3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202" name="Google Shape;20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91775" y="3304350"/>
            <a:ext cx="2452213" cy="1839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8" name="Google Shape;208;p26"/>
          <p:cNvSpPr txBox="1"/>
          <p:nvPr/>
        </p:nvSpPr>
        <p:spPr>
          <a:xfrm>
            <a:off x="1086450" y="254150"/>
            <a:ext cx="69711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Teacher/ Staff Vacancy Report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 of 8/23/24</a:t>
            </a:r>
            <a:endParaRPr sz="20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209" name="Google Shape;209;p26"/>
          <p:cNvGraphicFramePr/>
          <p:nvPr/>
        </p:nvGraphicFramePr>
        <p:xfrm>
          <a:off x="190025" y="1365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374550"/>
                <a:gridCol w="137455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AIMS Elementary School K-5 </a:t>
                      </a:r>
                      <a:endParaRPr b="1" sz="1200"/>
                    </a:p>
                  </a:txBody>
                  <a:tcPr marT="91425" marB="91425" marR="91425" marL="91425"/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Kinder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onboarding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2nd Grade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onboarding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5th Grade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onboarding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Music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Vacant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PE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onboarding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Mandarin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onboarding</a:t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10" name="Google Shape;210;p26"/>
          <p:cNvGraphicFramePr/>
          <p:nvPr/>
        </p:nvGraphicFramePr>
        <p:xfrm>
          <a:off x="3131350" y="1365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507200"/>
                <a:gridCol w="150720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AIMS Middle School 6-8th</a:t>
                      </a:r>
                      <a:endParaRPr b="1" sz="1200"/>
                    </a:p>
                  </a:txBody>
                  <a:tcPr marT="91425" marB="91425" marR="91425" marL="91425"/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6th grade ELA/History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onboarding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6th grade ELA/History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onboarding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7</a:t>
                      </a:r>
                      <a:r>
                        <a:rPr b="1" lang="en" sz="1200">
                          <a:solidFill>
                            <a:schemeClr val="dk1"/>
                          </a:solidFill>
                        </a:rPr>
                        <a:t>th grade ELA/History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onboarding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PE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Vacant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Spanish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Vacant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Clerk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onboarding</a:t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211" name="Google Shape;211;p26"/>
          <p:cNvGraphicFramePr/>
          <p:nvPr/>
        </p:nvGraphicFramePr>
        <p:xfrm>
          <a:off x="6337975" y="1365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374550"/>
                <a:gridCol w="1374550"/>
              </a:tblGrid>
              <a:tr h="3810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AIMS High School 9-12th</a:t>
                      </a:r>
                      <a:endParaRPr b="1" sz="1200"/>
                    </a:p>
                  </a:txBody>
                  <a:tcPr marT="91425" marB="91425" marR="91425" marL="91425"/>
                </a:tc>
                <a:tc hMerge="1"/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Biology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Vacant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PE 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Vacant</a:t>
                      </a:r>
                      <a:endParaRPr sz="1200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Clerk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onboarding</a:t>
                      </a:r>
                      <a:endParaRPr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290475" y="254150"/>
            <a:ext cx="8621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Actions taken to fill vacancies: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18" name="Google Shape;218;p27"/>
          <p:cNvSpPr txBox="1"/>
          <p:nvPr/>
        </p:nvSpPr>
        <p:spPr>
          <a:xfrm>
            <a:off x="762450" y="1331250"/>
            <a:ext cx="77334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600"/>
              <a:buFont typeface="Roboto Condensed"/>
              <a:buAutoNum type="arabicPeriod"/>
            </a:pPr>
            <a:r>
              <a:rPr lang="en" sz="26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Recruitment team pre-screening all applications.</a:t>
            </a:r>
            <a:endParaRPr sz="26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600"/>
              <a:buFont typeface="Roboto Condensed"/>
              <a:buAutoNum type="arabicPeriod"/>
            </a:pPr>
            <a:r>
              <a:rPr lang="en" sz="26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Hiring managers conduct ongoing interviews.</a:t>
            </a:r>
            <a:endParaRPr sz="26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600"/>
              <a:buFont typeface="Roboto Condensed"/>
              <a:buAutoNum type="arabicPeriod"/>
            </a:pPr>
            <a:r>
              <a:rPr lang="en" sz="26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Regular follow ups with candidates in the onboarding process.</a:t>
            </a:r>
            <a:endParaRPr sz="26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600"/>
              <a:buFont typeface="Roboto Condensed"/>
              <a:buAutoNum type="arabicPeriod"/>
            </a:pPr>
            <a:r>
              <a:rPr lang="en" sz="26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New partnership with Cultural Exchange Program.</a:t>
            </a:r>
            <a:endParaRPr sz="26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600"/>
              <a:buFont typeface="Roboto Condensed"/>
              <a:buAutoNum type="arabicPeriod"/>
            </a:pPr>
            <a:r>
              <a:rPr lang="en" sz="26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Improved onboarding tracking system.</a:t>
            </a:r>
            <a:endParaRPr sz="26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8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" name="Google Shape;224;p28"/>
          <p:cNvSpPr txBox="1"/>
          <p:nvPr/>
        </p:nvSpPr>
        <p:spPr>
          <a:xfrm>
            <a:off x="1086450" y="254150"/>
            <a:ext cx="69711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August: Professional Development Focus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25" name="Google Shape;225;p28"/>
          <p:cNvSpPr txBox="1"/>
          <p:nvPr/>
        </p:nvSpPr>
        <p:spPr>
          <a:xfrm>
            <a:off x="193500" y="997225"/>
            <a:ext cx="4378500" cy="39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Bootcamp from August 1 - August 13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Topics Covered: 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Data Driven Instructions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Ability Awareness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Curriculum Review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Lesson Planning/Pacing Guides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Climate and Culture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Intervention 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Strategies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Student Engagement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Checks for Understanding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Classroom Management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Appropriate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Technology</a:t>
            </a: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</a:rPr>
              <a:t> Usage</a:t>
            </a:r>
            <a:endParaRPr sz="1900">
              <a:solidFill>
                <a:schemeClr val="dk1"/>
              </a:solidFill>
              <a:highlight>
                <a:srgbClr val="FFFFFF"/>
              </a:highlight>
            </a:endParaRPr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800" y="1647550"/>
            <a:ext cx="4078525" cy="2686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9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2" name="Google Shape;232;p29"/>
          <p:cNvSpPr txBox="1"/>
          <p:nvPr/>
        </p:nvSpPr>
        <p:spPr>
          <a:xfrm>
            <a:off x="735600" y="314650"/>
            <a:ext cx="7672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Special Events: Summer Orientation in July and August</a:t>
            </a:r>
            <a:endParaRPr sz="26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33" name="Google Shape;23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1650" y="899658"/>
            <a:ext cx="2650425" cy="191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7850" y="3030638"/>
            <a:ext cx="2835701" cy="1878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5975" y="3030649"/>
            <a:ext cx="2517094" cy="17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3175" y="899650"/>
            <a:ext cx="2960718" cy="191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29825" y="899650"/>
            <a:ext cx="2835701" cy="1872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30"/>
          <p:cNvSpPr txBox="1"/>
          <p:nvPr/>
        </p:nvSpPr>
        <p:spPr>
          <a:xfrm>
            <a:off x="735600" y="314650"/>
            <a:ext cx="7672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Special Events: Bless The Block: August 10, 2024</a:t>
            </a:r>
            <a:endParaRPr sz="26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294525" y="3506525"/>
            <a:ext cx="26079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 partnered with:</a:t>
            </a:r>
            <a:endParaRPr sz="21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Oakland Ballers</a:t>
            </a:r>
            <a:endParaRPr sz="21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TFH Oakland </a:t>
            </a:r>
            <a:endParaRPr sz="21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Mobilized Love</a:t>
            </a:r>
            <a:endParaRPr sz="21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45" name="Google Shape;24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513" y="839137"/>
            <a:ext cx="3844050" cy="258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6209" y="839125"/>
            <a:ext cx="3949141" cy="2582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7313" y="3134473"/>
            <a:ext cx="2829375" cy="1865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1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" name="Google Shape;253;p31"/>
          <p:cNvSpPr txBox="1"/>
          <p:nvPr/>
        </p:nvSpPr>
        <p:spPr>
          <a:xfrm>
            <a:off x="242050" y="314650"/>
            <a:ext cx="8604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CE0606"/>
                </a:solidFill>
                <a:latin typeface="Roboto"/>
                <a:ea typeface="Roboto"/>
                <a:cs typeface="Roboto"/>
                <a:sym typeface="Roboto"/>
              </a:rPr>
              <a:t>Special Events: </a:t>
            </a:r>
            <a:r>
              <a:rPr b="1" lang="en" sz="2600">
                <a:solidFill>
                  <a:srgbClr val="CE060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Oakland Chinatown 35th StreetFest!</a:t>
            </a:r>
            <a:r>
              <a:rPr lang="en" sz="2600">
                <a:solidFill>
                  <a:srgbClr val="CE0606"/>
                </a:solidFill>
                <a:latin typeface="Roboto"/>
                <a:ea typeface="Roboto"/>
                <a:cs typeface="Roboto"/>
                <a:sym typeface="Roboto"/>
              </a:rPr>
              <a:t> August 24-25, 2024</a:t>
            </a:r>
            <a:endParaRPr sz="2600">
              <a:solidFill>
                <a:srgbClr val="CE060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4" name="Google Shape;25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1349" y="2911643"/>
            <a:ext cx="3377224" cy="225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5811" y="1421113"/>
            <a:ext cx="2853489" cy="190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375" y="1452250"/>
            <a:ext cx="2760100" cy="18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02975" y="3055025"/>
            <a:ext cx="2947000" cy="196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/>
          <p:nvPr/>
        </p:nvSpPr>
        <p:spPr>
          <a:xfrm>
            <a:off x="375175" y="227900"/>
            <a:ext cx="8568600" cy="45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700" u="sng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K-12 School Site Report Agenda</a:t>
            </a:r>
            <a:endParaRPr b="1" sz="4700" u="sng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900"/>
              <a:buFont typeface="Roboto Condensed"/>
              <a:buChar char="●"/>
            </a:pPr>
            <a:r>
              <a:rPr lang="en" sz="29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Student Reports:</a:t>
            </a:r>
            <a:endParaRPr sz="29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412750" lvl="1" marL="9144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900"/>
              <a:buFont typeface="Roboto Condensed"/>
              <a:buChar char="○"/>
            </a:pPr>
            <a:r>
              <a:rPr lang="en" sz="29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Enrollment and Attendance</a:t>
            </a:r>
            <a:endParaRPr sz="29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412750" lvl="1" marL="9144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900"/>
              <a:buFont typeface="Roboto Condensed"/>
              <a:buChar char="○"/>
            </a:pPr>
            <a:r>
              <a:rPr lang="en" sz="29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Academic and Culture Focus</a:t>
            </a:r>
            <a:endParaRPr sz="29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900"/>
              <a:buFont typeface="Roboto Condensed"/>
              <a:buChar char="●"/>
            </a:pPr>
            <a:r>
              <a:rPr lang="en" sz="29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Staff Reports:</a:t>
            </a:r>
            <a:endParaRPr sz="29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412750" lvl="1" marL="9144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900"/>
              <a:buFont typeface="Roboto Condensed"/>
              <a:buChar char="○"/>
            </a:pPr>
            <a:r>
              <a:rPr lang="en" sz="29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Vacancies</a:t>
            </a:r>
            <a:endParaRPr sz="29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412750" lvl="1" marL="9144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900"/>
              <a:buFont typeface="Roboto Condensed"/>
              <a:buChar char="○"/>
            </a:pPr>
            <a:r>
              <a:rPr lang="en" sz="29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Professional Development Focus</a:t>
            </a:r>
            <a:endParaRPr sz="29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41275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900"/>
              <a:buFont typeface="Roboto Condensed"/>
              <a:buChar char="●"/>
            </a:pPr>
            <a:r>
              <a:rPr lang="en" sz="29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Special Events</a:t>
            </a:r>
            <a:endParaRPr sz="29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06" name="Google Shape;106;p14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2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3" name="Google Shape;263;p32"/>
          <p:cNvSpPr txBox="1"/>
          <p:nvPr/>
        </p:nvSpPr>
        <p:spPr>
          <a:xfrm>
            <a:off x="428900" y="229950"/>
            <a:ext cx="3086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Coming Up:</a:t>
            </a:r>
            <a:endParaRPr b="1" sz="26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Back To School Night</a:t>
            </a:r>
            <a:endParaRPr b="1" sz="26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264" name="Google Shape;26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9800" y="229950"/>
            <a:ext cx="3792976" cy="491315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2"/>
          <p:cNvSpPr txBox="1"/>
          <p:nvPr/>
        </p:nvSpPr>
        <p:spPr>
          <a:xfrm>
            <a:off x="483350" y="1215150"/>
            <a:ext cx="29772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Elementary School K-5th:</a:t>
            </a:r>
            <a:endParaRPr b="1" sz="20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Tuesday September 17th 5pm</a:t>
            </a:r>
            <a:endParaRPr sz="20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Middle School 6th-8th:</a:t>
            </a:r>
            <a:endParaRPr b="1" sz="20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Wednesday, September 18th 5pm</a:t>
            </a:r>
            <a:endParaRPr sz="20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High School 9th-12th:</a:t>
            </a:r>
            <a:endParaRPr b="1" sz="20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Thursday, September 18th 5pm</a:t>
            </a:r>
            <a:endParaRPr sz="20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1" name="Google Shape;271;p33"/>
          <p:cNvSpPr txBox="1"/>
          <p:nvPr/>
        </p:nvSpPr>
        <p:spPr>
          <a:xfrm>
            <a:off x="532500" y="1278750"/>
            <a:ext cx="79512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Thank you for your time.</a:t>
            </a:r>
            <a:endParaRPr sz="39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9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If you have any questions, please email: Julia.Li@aimsk12.org</a:t>
            </a:r>
            <a:endParaRPr sz="39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2" name="Google Shape;112;p15"/>
          <p:cNvSpPr txBox="1"/>
          <p:nvPr/>
        </p:nvSpPr>
        <p:spPr>
          <a:xfrm>
            <a:off x="429000" y="168250"/>
            <a:ext cx="8286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Number of Students Enrolled by Grade Level </a:t>
            </a: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Comparison</a:t>
            </a: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2023 vs 2024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 of August 23, 2024</a:t>
            </a:r>
            <a:endParaRPr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113" name="Google Shape;113;p15"/>
          <p:cNvGraphicFramePr/>
          <p:nvPr/>
        </p:nvGraphicFramePr>
        <p:xfrm>
          <a:off x="333000" y="101392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162725"/>
                <a:gridCol w="1162725"/>
              </a:tblGrid>
              <a:tr h="37557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August 2023:</a:t>
                      </a:r>
                      <a:endParaRPr b="1">
                        <a:solidFill>
                          <a:srgbClr val="58585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AIMS Elementary School K-8</a:t>
                      </a:r>
                      <a:endParaRPr b="1"/>
                    </a:p>
                  </a:txBody>
                  <a:tcPr marT="91425" marB="91425" marR="91425" marL="91425"/>
                </a:tc>
                <a:tc hMerge="1"/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Kinder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53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1st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67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2nd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75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3rd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79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4th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79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5th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81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6th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64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7th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63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8th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71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14" name="Google Shape;114;p15"/>
          <p:cNvGraphicFramePr/>
          <p:nvPr/>
        </p:nvGraphicFramePr>
        <p:xfrm>
          <a:off x="5899602" y="96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452300"/>
                <a:gridCol w="1452300"/>
              </a:tblGrid>
              <a:tr h="37557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5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August 2024:</a:t>
                      </a:r>
                      <a:endParaRPr b="1" sz="15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500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AIMS Elementary School K-8</a:t>
                      </a:r>
                      <a:endParaRPr b="1" sz="1500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 hMerge="1"/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Kinder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51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1st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66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2nd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82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3rd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79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4th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87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5th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95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6th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81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7th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47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8th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  <a:highlight>
                            <a:schemeClr val="lt1"/>
                          </a:highlight>
                        </a:rPr>
                        <a:t>51</a:t>
                      </a:r>
                      <a:endParaRPr b="1">
                        <a:solidFill>
                          <a:schemeClr val="dk1"/>
                        </a:solidFill>
                        <a:highlight>
                          <a:schemeClr val="lt1"/>
                        </a:highlight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15" name="Google Shape;115;p15"/>
          <p:cNvSpPr txBox="1"/>
          <p:nvPr/>
        </p:nvSpPr>
        <p:spPr>
          <a:xfrm>
            <a:off x="3279725" y="1766950"/>
            <a:ext cx="1998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August Total: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2023: 632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2024: 639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16" name="Google Shape;11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225" y="3125775"/>
            <a:ext cx="2513596" cy="173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429000" y="168250"/>
            <a:ext cx="8286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Number of Students Enrolled by Grade Level </a:t>
            </a: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Comparison</a:t>
            </a: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2023 vs 2024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 of August 23, 2024</a:t>
            </a:r>
            <a:endParaRPr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123" name="Google Shape;123;p16"/>
          <p:cNvGraphicFramePr/>
          <p:nvPr/>
        </p:nvGraphicFramePr>
        <p:xfrm>
          <a:off x="333150" y="14523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162725"/>
                <a:gridCol w="1162725"/>
              </a:tblGrid>
              <a:tr h="111942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August 2023:</a:t>
                      </a:r>
                      <a:endParaRPr b="1" sz="1900">
                        <a:solidFill>
                          <a:srgbClr val="58585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AIMS Middle School 6-8</a:t>
                      </a:r>
                      <a:endParaRPr b="1" sz="1700"/>
                    </a:p>
                  </a:txBody>
                  <a:tcPr marT="91425" marB="91425" marR="91425" marL="91425"/>
                </a:tc>
                <a:tc hMerge="1"/>
              </a:tr>
              <a:tr h="603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6th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57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603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7th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56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603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8th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79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24" name="Google Shape;124;p16"/>
          <p:cNvSpPr txBox="1"/>
          <p:nvPr/>
        </p:nvSpPr>
        <p:spPr>
          <a:xfrm>
            <a:off x="3368413" y="1532900"/>
            <a:ext cx="1998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August Total: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2023: 192 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2024: 216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125" name="Google Shape;125;p16"/>
          <p:cNvGraphicFramePr/>
          <p:nvPr/>
        </p:nvGraphicFramePr>
        <p:xfrm>
          <a:off x="6076825" y="145232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162725"/>
                <a:gridCol w="1162725"/>
              </a:tblGrid>
              <a:tr h="111942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August 2024:</a:t>
                      </a:r>
                      <a:endParaRPr b="1" sz="1900">
                        <a:solidFill>
                          <a:srgbClr val="58585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AIMS Middle School 6-8</a:t>
                      </a:r>
                      <a:endParaRPr b="1" sz="1700"/>
                    </a:p>
                  </a:txBody>
                  <a:tcPr marT="91425" marB="91425" marR="91425" marL="91425"/>
                </a:tc>
                <a:tc hMerge="1"/>
              </a:tr>
              <a:tr h="6274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6th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67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582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7th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75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582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8th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74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26" name="Google Shape;12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31938" y="3005250"/>
            <a:ext cx="2671546" cy="173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" name="Google Shape;132;p17"/>
          <p:cNvSpPr txBox="1"/>
          <p:nvPr/>
        </p:nvSpPr>
        <p:spPr>
          <a:xfrm>
            <a:off x="429000" y="168250"/>
            <a:ext cx="82860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Number of Students Enrolled by Grade Level </a:t>
            </a: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Comparison</a:t>
            </a: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2023 vs 2024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As of August 23, 2024</a:t>
            </a:r>
            <a:endParaRPr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133" name="Google Shape;133;p17"/>
          <p:cNvGraphicFramePr/>
          <p:nvPr/>
        </p:nvGraphicFramePr>
        <p:xfrm>
          <a:off x="308950" y="13150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162725"/>
                <a:gridCol w="1162725"/>
              </a:tblGrid>
              <a:tr h="123305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August 2023:</a:t>
                      </a:r>
                      <a:endParaRPr b="1" sz="1900">
                        <a:solidFill>
                          <a:srgbClr val="58585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9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AIMS High School 9-12</a:t>
                      </a:r>
                      <a:endParaRPr b="1" sz="1800"/>
                    </a:p>
                  </a:txBody>
                  <a:tcPr marT="91425" marB="91425" marR="91425" marL="91425"/>
                </a:tc>
                <a:tc hMerge="1"/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9th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113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10th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88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11th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95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12th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86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34" name="Google Shape;134;p17"/>
          <p:cNvSpPr txBox="1"/>
          <p:nvPr/>
        </p:nvSpPr>
        <p:spPr>
          <a:xfrm>
            <a:off x="3279725" y="1766950"/>
            <a:ext cx="1998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August Total: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2023: 382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2024: 411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135" name="Google Shape;135;p17"/>
          <p:cNvGraphicFramePr/>
          <p:nvPr/>
        </p:nvGraphicFramePr>
        <p:xfrm>
          <a:off x="6101050" y="13997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162725"/>
                <a:gridCol w="1162725"/>
              </a:tblGrid>
              <a:tr h="4883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20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August 2024:</a:t>
                      </a:r>
                      <a:endParaRPr b="1" sz="2000">
                        <a:solidFill>
                          <a:srgbClr val="58585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0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AIMS High School 9-12</a:t>
                      </a:r>
                      <a:endParaRPr b="1" sz="1900"/>
                    </a:p>
                  </a:txBody>
                  <a:tcPr marT="91425" marB="91425" marR="91425" marL="91425"/>
                </a:tc>
                <a:tc hMerge="1"/>
              </a:tr>
              <a:tr h="488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9th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126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10th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121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11th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78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12th</a:t>
                      </a:r>
                      <a:endParaRPr b="1" sz="18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800"/>
                        <a:t>86</a:t>
                      </a:r>
                      <a:endParaRPr b="1" sz="18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36" name="Google Shape;13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3000" y="3106150"/>
            <a:ext cx="2632044" cy="1732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290475" y="254150"/>
            <a:ext cx="8621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Average Daily Attendance (ADA) from August 14 - August 22 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143" name="Google Shape;143;p18"/>
          <p:cNvGraphicFramePr/>
          <p:nvPr/>
        </p:nvGraphicFramePr>
        <p:xfrm>
          <a:off x="5858277" y="8538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162725"/>
                <a:gridCol w="1162725"/>
              </a:tblGrid>
              <a:tr h="37557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AIMS Elementary School K-8: ADA</a:t>
                      </a:r>
                      <a:endParaRPr b="1" sz="1200"/>
                    </a:p>
                  </a:txBody>
                  <a:tcPr marT="91425" marB="91425" marR="91425" marL="91425"/>
                </a:tc>
                <a:tc hMerge="1"/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Kinder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1st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2nd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3rd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4th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5th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6th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7th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37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8th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43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44" name="Google Shape;144;p18"/>
          <p:cNvGraphicFramePr/>
          <p:nvPr/>
        </p:nvGraphicFramePr>
        <p:xfrm>
          <a:off x="514052" y="946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162725"/>
                <a:gridCol w="1162725"/>
              </a:tblGrid>
              <a:tr h="375575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7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AIMS Elementary School K-8: Enrolled</a:t>
                      </a:r>
                      <a:endParaRPr b="1" sz="1200"/>
                    </a:p>
                  </a:txBody>
                  <a:tcPr marT="91425" marB="91425" marR="91425" marL="91425"/>
                </a:tc>
                <a:tc hMerge="1"/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Kinder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51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1st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66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2nd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82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3rd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79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4th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87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5th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95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6th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81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7th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47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8th</a:t>
                      </a:r>
                      <a:endParaRPr b="1" sz="12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/>
                        <a:t>51</a:t>
                      </a:r>
                      <a:endParaRPr b="1" sz="12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45" name="Google Shape;145;p18"/>
          <p:cNvSpPr txBox="1"/>
          <p:nvPr/>
        </p:nvSpPr>
        <p:spPr>
          <a:xfrm>
            <a:off x="399375" y="947250"/>
            <a:ext cx="2765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46" name="Google Shape;146;p18"/>
          <p:cNvSpPr txBox="1"/>
          <p:nvPr/>
        </p:nvSpPr>
        <p:spPr>
          <a:xfrm>
            <a:off x="3358150" y="1748075"/>
            <a:ext cx="1998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Total 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Enrolled: 639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ADA: 548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7727" y="3149925"/>
            <a:ext cx="2162317" cy="175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3" name="Google Shape;153;p19"/>
          <p:cNvSpPr txBox="1"/>
          <p:nvPr/>
        </p:nvSpPr>
        <p:spPr>
          <a:xfrm>
            <a:off x="290475" y="254150"/>
            <a:ext cx="8621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Average Daily Attendance (ADA) from August 14 - August 22 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3358150" y="1748075"/>
            <a:ext cx="1998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Total 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Enrolled: 216 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ADA: 178</a:t>
            </a:r>
            <a:endParaRPr b="1" sz="25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aphicFrame>
        <p:nvGraphicFramePr>
          <p:cNvPr id="155" name="Google Shape;155;p19"/>
          <p:cNvGraphicFramePr/>
          <p:nvPr/>
        </p:nvGraphicFramePr>
        <p:xfrm>
          <a:off x="465725" y="120584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162725"/>
                <a:gridCol w="1162725"/>
              </a:tblGrid>
              <a:tr h="4883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AIMS Middle School 6-8</a:t>
                      </a:r>
                      <a:endParaRPr b="1" sz="1900">
                        <a:solidFill>
                          <a:srgbClr val="58585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Enrolled</a:t>
                      </a:r>
                      <a:endParaRPr b="1" sz="1700"/>
                    </a:p>
                  </a:txBody>
                  <a:tcPr marT="91425" marB="91425" marR="91425" marL="91425"/>
                </a:tc>
                <a:tc hMerge="1"/>
              </a:tr>
              <a:tr h="488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6th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67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7th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75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8th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74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56" name="Google Shape;156;p19"/>
          <p:cNvGraphicFramePr/>
          <p:nvPr/>
        </p:nvGraphicFramePr>
        <p:xfrm>
          <a:off x="5858450" y="12058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{E88E7DBA-D321-417C-8B7D-203D5734988C}</a:tableStyleId>
              </a:tblPr>
              <a:tblGrid>
                <a:gridCol w="1162725"/>
                <a:gridCol w="1162725"/>
              </a:tblGrid>
              <a:tr h="488300">
                <a:tc gridSpan="2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AIMS Middle School 6-8</a:t>
                      </a:r>
                      <a:endParaRPr b="1" sz="1900">
                        <a:solidFill>
                          <a:srgbClr val="585858"/>
                        </a:solidFill>
                        <a:latin typeface="Roboto Condensed"/>
                        <a:ea typeface="Roboto Condensed"/>
                        <a:cs typeface="Roboto Condensed"/>
                        <a:sym typeface="Roboto Condense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900">
                          <a:solidFill>
                            <a:srgbClr val="585858"/>
                          </a:solidFill>
                          <a:latin typeface="Roboto Condensed"/>
                          <a:ea typeface="Roboto Condensed"/>
                          <a:cs typeface="Roboto Condensed"/>
                          <a:sym typeface="Roboto Condensed"/>
                        </a:rPr>
                        <a:t>ADA</a:t>
                      </a:r>
                      <a:endParaRPr b="1" sz="1700"/>
                    </a:p>
                  </a:txBody>
                  <a:tcPr marT="91425" marB="91425" marR="91425" marL="91425"/>
                </a:tc>
                <a:tc hMerge="1"/>
              </a:tr>
              <a:tr h="488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6th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53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7th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59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  <a:tr h="375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8th</a:t>
                      </a:r>
                      <a:endParaRPr b="1" sz="17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700"/>
                        <a:t>66</a:t>
                      </a:r>
                      <a:endParaRPr b="1" sz="1700"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57" name="Google Shape;15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8150" y="3187600"/>
            <a:ext cx="1823226" cy="175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20"/>
          <p:cNvSpPr txBox="1"/>
          <p:nvPr/>
        </p:nvSpPr>
        <p:spPr>
          <a:xfrm>
            <a:off x="290475" y="254150"/>
            <a:ext cx="8621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Average Daily Attendance (ADA) from August 14 - August 22 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64" name="Google Shape;164;p20"/>
          <p:cNvSpPr txBox="1"/>
          <p:nvPr/>
        </p:nvSpPr>
        <p:spPr>
          <a:xfrm>
            <a:off x="522200" y="1411850"/>
            <a:ext cx="68844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AIMS High School 9-12 Total</a:t>
            </a:r>
            <a:endParaRPr b="1" sz="29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Enrolled: 411</a:t>
            </a:r>
            <a:endParaRPr b="1" sz="29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ADA: 368</a:t>
            </a:r>
            <a:endParaRPr b="1" sz="29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65" name="Google Shape;16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2375" y="2047150"/>
            <a:ext cx="2933701" cy="276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>
            <p:ph idx="12" type="sldNum"/>
          </p:nvPr>
        </p:nvSpPr>
        <p:spPr>
          <a:xfrm>
            <a:off x="8685245" y="4737794"/>
            <a:ext cx="336900" cy="318300"/>
          </a:xfrm>
          <a:prstGeom prst="rect">
            <a:avLst/>
          </a:prstGeom>
        </p:spPr>
        <p:txBody>
          <a:bodyPr anchorCtr="0" anchor="ctr" bIns="91400" lIns="91400" spcFirstLastPara="1" rIns="91400" wrap="square" tIns="91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1" name="Google Shape;171;p21"/>
          <p:cNvSpPr txBox="1"/>
          <p:nvPr/>
        </p:nvSpPr>
        <p:spPr>
          <a:xfrm>
            <a:off x="290475" y="254150"/>
            <a:ext cx="8621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E0606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Actions taken to increase attendance:</a:t>
            </a:r>
            <a:endParaRPr sz="2700">
              <a:solidFill>
                <a:srgbClr val="CE060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72" name="Google Shape;172;p21"/>
          <p:cNvSpPr txBox="1"/>
          <p:nvPr/>
        </p:nvSpPr>
        <p:spPr>
          <a:xfrm>
            <a:off x="762450" y="1331250"/>
            <a:ext cx="77334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600"/>
              <a:buFont typeface="Roboto Condensed"/>
              <a:buAutoNum type="arabicPeriod"/>
            </a:pPr>
            <a:r>
              <a:rPr lang="en" sz="26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All parents of absent students are called daily.</a:t>
            </a:r>
            <a:endParaRPr sz="26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600"/>
              <a:buFont typeface="Roboto Condensed"/>
              <a:buAutoNum type="arabicPeriod"/>
            </a:pPr>
            <a:r>
              <a:rPr lang="en" sz="26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Students that are withdrawing from AIMS are sent withdrawal forms.</a:t>
            </a:r>
            <a:endParaRPr sz="26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600"/>
              <a:buFont typeface="Roboto Condensed"/>
              <a:buAutoNum type="arabicPeriod"/>
            </a:pPr>
            <a:r>
              <a:rPr lang="en" sz="26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Invitations to enroll are sent to students on waitlist.</a:t>
            </a:r>
            <a:endParaRPr sz="26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600"/>
              <a:buFont typeface="Roboto Condensed"/>
              <a:buAutoNum type="arabicPeriod"/>
            </a:pPr>
            <a:r>
              <a:rPr lang="en" sz="2600">
                <a:solidFill>
                  <a:srgbClr val="58585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Additional classes will be added to accommodate waitlist.</a:t>
            </a:r>
            <a:endParaRPr sz="2600">
              <a:solidFill>
                <a:srgbClr val="58585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