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58"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8/20/2024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2024-2025 Pre-Approved Vendor List</a:t>
            </a:r>
            <a:endParaRPr lang="en-US" dirty="0"/>
          </a:p>
        </p:txBody>
      </p:sp>
      <p:sp>
        <p:nvSpPr>
          <p:cNvPr id="3" name="Subtitle 2"/>
          <p:cNvSpPr>
            <a:spLocks noGrp="1"/>
          </p:cNvSpPr>
          <p:nvPr>
            <p:ph type="subTitle" idx="1"/>
          </p:nvPr>
        </p:nvSpPr>
        <p:spPr>
          <a:xfrm>
            <a:off x="1507067" y="4050833"/>
            <a:ext cx="7766936" cy="1580710"/>
          </a:xfrm>
        </p:spPr>
        <p:txBody>
          <a:bodyPr>
            <a:normAutofit/>
          </a:bodyPr>
          <a:lstStyle/>
          <a:p>
            <a:r>
              <a:rPr lang="en-US" b="1" u="sng" dirty="0" smtClean="0"/>
              <a:t>AIMS K-12 COLLEGE PREP DISTRICT</a:t>
            </a:r>
          </a:p>
          <a:p>
            <a:pPr marL="285750" indent="-285750">
              <a:buFont typeface="Wingdings" panose="05000000000000000000" pitchFamily="2" charset="2"/>
              <a:buChar char="Ø"/>
            </a:pPr>
            <a:r>
              <a:rPr lang="en-US" dirty="0" smtClean="0"/>
              <a:t>AIMS K-12 College Prep Middle School</a:t>
            </a:r>
          </a:p>
          <a:p>
            <a:pPr marL="285750" indent="-285750">
              <a:buFont typeface="Wingdings" panose="05000000000000000000" pitchFamily="2" charset="2"/>
              <a:buChar char="Ø"/>
            </a:pPr>
            <a:r>
              <a:rPr lang="en-US" dirty="0" smtClean="0"/>
              <a:t>AMERICAN INDIAN PUBLIC CHARTER II (AIPCS II)</a:t>
            </a:r>
          </a:p>
          <a:p>
            <a:pPr marL="285750" indent="-285750">
              <a:buFont typeface="Wingdings" panose="05000000000000000000" pitchFamily="2" charset="2"/>
              <a:buChar char="Ø"/>
            </a:pPr>
            <a:r>
              <a:rPr lang="en-US" dirty="0" smtClean="0"/>
              <a:t>AIMS K-12 College Prep High School</a:t>
            </a:r>
            <a:endParaRPr lang="en-US" dirty="0"/>
          </a:p>
        </p:txBody>
      </p:sp>
    </p:spTree>
    <p:extLst>
      <p:ext uri="{BB962C8B-B14F-4D97-AF65-F5344CB8AC3E}">
        <p14:creationId xmlns:p14="http://schemas.microsoft.com/office/powerpoint/2010/main" val="1075355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POLICY: 702 CHECK ISSUANCE</a:t>
            </a:r>
            <a:endParaRPr lang="en-US" dirty="0"/>
          </a:p>
        </p:txBody>
      </p:sp>
      <p:sp>
        <p:nvSpPr>
          <p:cNvPr id="3" name="Content Placeholder 2"/>
          <p:cNvSpPr>
            <a:spLocks noGrp="1"/>
          </p:cNvSpPr>
          <p:nvPr>
            <p:ph idx="1"/>
          </p:nvPr>
        </p:nvSpPr>
        <p:spPr>
          <a:xfrm>
            <a:off x="677333" y="1270000"/>
            <a:ext cx="10730895" cy="5130800"/>
          </a:xfrm>
        </p:spPr>
        <p:txBody>
          <a:bodyPr>
            <a:normAutofit/>
          </a:bodyPr>
          <a:lstStyle/>
          <a:p>
            <a:pPr marL="0" indent="0">
              <a:buNone/>
            </a:pPr>
            <a:r>
              <a:rPr lang="en-US" dirty="0"/>
              <a:t> </a:t>
            </a:r>
          </a:p>
          <a:p>
            <a:pPr lvl="0"/>
            <a:r>
              <a:rPr lang="en-US" sz="2200" dirty="0" smtClean="0"/>
              <a:t>Checks </a:t>
            </a:r>
            <a:r>
              <a:rPr lang="en-US" sz="2200" dirty="0"/>
              <a:t>written for $8,000 and above require board approval, except for the following Vendors: Pre approved Operation Vendors such as, PG&amp;E (Electricity and Gas), AT&amp;T (Office Telecommunications), EBMUD (Water Utilities), Waste Management, Mortgage and/or Rent payments. (These contracts are approved as Pre-Approved Vendors at the first board meeting of the fiscal year. Vendors may be amended depending on Services)</a:t>
            </a:r>
          </a:p>
          <a:p>
            <a:pPr lvl="0"/>
            <a:r>
              <a:rPr lang="en-US" sz="2200" dirty="0"/>
              <a:t>A list of Pre-Vendors will be submitted to the Board of Trustees (Semi-Annually) for pre-approval to allow for invoice and remittance workflow. </a:t>
            </a:r>
          </a:p>
          <a:p>
            <a:pPr lvl="0"/>
            <a:r>
              <a:rPr lang="en-US" sz="2200" dirty="0"/>
              <a:t>All other Vendors (not on the Pre-Approved Vendor List) must be submitted to the Board of Trustees for approval. Any vendor receiving payments from AIMS K12 College Prep District totaling over the amount of 8,000 within the fiscal year must be approved PRIOR to rendering services.</a:t>
            </a:r>
          </a:p>
          <a:p>
            <a:endParaRPr lang="en-US" dirty="0"/>
          </a:p>
        </p:txBody>
      </p:sp>
    </p:spTree>
    <p:extLst>
      <p:ext uri="{BB962C8B-B14F-4D97-AF65-F5344CB8AC3E}">
        <p14:creationId xmlns:p14="http://schemas.microsoft.com/office/powerpoint/2010/main" val="4026021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93992" y="375895"/>
            <a:ext cx="11139762" cy="6242619"/>
          </a:xfrm>
          <a:prstGeom prst="rect">
            <a:avLst/>
          </a:prstGeom>
        </p:spPr>
      </p:pic>
    </p:spTree>
    <p:extLst>
      <p:ext uri="{BB962C8B-B14F-4D97-AF65-F5344CB8AC3E}">
        <p14:creationId xmlns:p14="http://schemas.microsoft.com/office/powerpoint/2010/main" val="2705997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77878" y="427908"/>
            <a:ext cx="11060980" cy="6074492"/>
          </a:xfrm>
          <a:prstGeom prst="rect">
            <a:avLst/>
          </a:prstGeom>
        </p:spPr>
      </p:pic>
    </p:spTree>
    <p:extLst>
      <p:ext uri="{BB962C8B-B14F-4D97-AF65-F5344CB8AC3E}">
        <p14:creationId xmlns:p14="http://schemas.microsoft.com/office/powerpoint/2010/main" val="286753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90792" y="371966"/>
            <a:ext cx="11409322" cy="5622433"/>
          </a:xfrm>
          <a:prstGeom prst="rect">
            <a:avLst/>
          </a:prstGeom>
        </p:spPr>
      </p:pic>
    </p:spTree>
    <p:extLst>
      <p:ext uri="{BB962C8B-B14F-4D97-AF65-F5344CB8AC3E}">
        <p14:creationId xmlns:p14="http://schemas.microsoft.com/office/powerpoint/2010/main" val="216844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798286"/>
            <a:ext cx="10106779" cy="3403600"/>
          </a:xfrm>
        </p:spPr>
        <p:txBody>
          <a:bodyPr>
            <a:normAutofit/>
          </a:bodyPr>
          <a:lstStyle/>
          <a:p>
            <a:pPr marL="342900" lvl="0" indent="-342900">
              <a:spcBef>
                <a:spcPts val="1000"/>
              </a:spcBef>
            </a:pPr>
            <a:r>
              <a:rPr lang="en-US" sz="2800" b="1" u="sng" dirty="0">
                <a:solidFill>
                  <a:prstClr val="black">
                    <a:lumMod val="75000"/>
                    <a:lumOff val="25000"/>
                  </a:prstClr>
                </a:solidFill>
                <a:ea typeface="+mn-ea"/>
                <a:cs typeface="+mn-cs"/>
              </a:rPr>
              <a:t>All other Vendors </a:t>
            </a:r>
            <a:r>
              <a:rPr lang="en-US" sz="2800" dirty="0" smtClean="0">
                <a:solidFill>
                  <a:prstClr val="black">
                    <a:lumMod val="75000"/>
                    <a:lumOff val="25000"/>
                  </a:prstClr>
                </a:solidFill>
                <a:ea typeface="+mn-ea"/>
                <a:cs typeface="+mn-cs"/>
              </a:rPr>
              <a:t/>
            </a:r>
            <a:br>
              <a:rPr lang="en-US" sz="2800" dirty="0" smtClean="0">
                <a:solidFill>
                  <a:prstClr val="black">
                    <a:lumMod val="75000"/>
                    <a:lumOff val="25000"/>
                  </a:prstClr>
                </a:solidFill>
                <a:ea typeface="+mn-ea"/>
                <a:cs typeface="+mn-cs"/>
              </a:rPr>
            </a:br>
            <a:r>
              <a:rPr lang="en-US" sz="2800" dirty="0" smtClean="0">
                <a:solidFill>
                  <a:prstClr val="black">
                    <a:lumMod val="75000"/>
                    <a:lumOff val="25000"/>
                  </a:prstClr>
                </a:solidFill>
                <a:ea typeface="+mn-ea"/>
                <a:cs typeface="+mn-cs"/>
              </a:rPr>
              <a:t>(</a:t>
            </a:r>
            <a:r>
              <a:rPr lang="en-US" sz="2800" dirty="0">
                <a:solidFill>
                  <a:prstClr val="black">
                    <a:lumMod val="75000"/>
                    <a:lumOff val="25000"/>
                  </a:prstClr>
                </a:solidFill>
                <a:ea typeface="+mn-ea"/>
                <a:cs typeface="+mn-cs"/>
              </a:rPr>
              <a:t>not on the Pre-Approved Vendor List) </a:t>
            </a:r>
            <a:r>
              <a:rPr lang="en-US" sz="2800" dirty="0" smtClean="0">
                <a:solidFill>
                  <a:prstClr val="black">
                    <a:lumMod val="75000"/>
                    <a:lumOff val="25000"/>
                  </a:prstClr>
                </a:solidFill>
                <a:ea typeface="+mn-ea"/>
                <a:cs typeface="+mn-cs"/>
              </a:rPr>
              <a:t>Must </a:t>
            </a:r>
            <a:r>
              <a:rPr lang="en-US" sz="2800" dirty="0">
                <a:solidFill>
                  <a:prstClr val="black">
                    <a:lumMod val="75000"/>
                    <a:lumOff val="25000"/>
                  </a:prstClr>
                </a:solidFill>
                <a:ea typeface="+mn-ea"/>
                <a:cs typeface="+mn-cs"/>
              </a:rPr>
              <a:t>be submitted to the Board of Trustees for approval. Any vendor receiving payments from AIMS K12 College Prep District totaling over the amount of 8,000 within the fiscal year must be approved PRIOR to rendering services.</a:t>
            </a:r>
            <a:br>
              <a:rPr lang="en-US" sz="2800" dirty="0">
                <a:solidFill>
                  <a:prstClr val="black">
                    <a:lumMod val="75000"/>
                    <a:lumOff val="25000"/>
                  </a:prstClr>
                </a:solidFill>
                <a:ea typeface="+mn-ea"/>
                <a:cs typeface="+mn-cs"/>
              </a:rPr>
            </a:br>
            <a:endParaRPr lang="en-US" sz="2800" dirty="0"/>
          </a:p>
        </p:txBody>
      </p:sp>
      <p:sp>
        <p:nvSpPr>
          <p:cNvPr id="5" name="Title 1"/>
          <p:cNvSpPr>
            <a:spLocks noGrp="1"/>
          </p:cNvSpPr>
          <p:nvPr>
            <p:ph type="body" idx="1"/>
          </p:nvPr>
        </p:nvSpPr>
        <p:spPr>
          <a:xfrm>
            <a:off x="677335" y="3991428"/>
            <a:ext cx="8596668" cy="1570962"/>
          </a:xfrm>
        </p:spPr>
        <p:txBody>
          <a:bodyPr>
            <a:normAutofit/>
          </a:bodyPr>
          <a:lstStyle/>
          <a:p>
            <a:r>
              <a:rPr lang="en-US" sz="3600" dirty="0" smtClean="0">
                <a:solidFill>
                  <a:schemeClr val="accent1">
                    <a:lumMod val="75000"/>
                  </a:schemeClr>
                </a:solidFill>
              </a:rPr>
              <a:t>BOARD POLICY: 702 CHECK ISSUANCE</a:t>
            </a:r>
            <a:endParaRPr lang="en-US" sz="3600" dirty="0">
              <a:solidFill>
                <a:schemeClr val="accent1">
                  <a:lumMod val="75000"/>
                </a:schemeClr>
              </a:solidFill>
            </a:endParaRPr>
          </a:p>
        </p:txBody>
      </p:sp>
    </p:spTree>
    <p:extLst>
      <p:ext uri="{BB962C8B-B14F-4D97-AF65-F5344CB8AC3E}">
        <p14:creationId xmlns:p14="http://schemas.microsoft.com/office/powerpoint/2010/main" val="2260608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Board Approved June 2024</a:t>
            </a:r>
            <a:br>
              <a:rPr lang="en-US" dirty="0" smtClean="0"/>
            </a:br>
            <a:r>
              <a:rPr lang="en-US" sz="2200" dirty="0" smtClean="0">
                <a:solidFill>
                  <a:schemeClr val="accent1">
                    <a:lumMod val="50000"/>
                  </a:schemeClr>
                </a:solidFill>
              </a:rPr>
              <a:t>(does not reflect Vendors presented at August 27</a:t>
            </a:r>
            <a:r>
              <a:rPr lang="en-US" sz="2200" baseline="30000" dirty="0" smtClean="0">
                <a:solidFill>
                  <a:schemeClr val="accent1">
                    <a:lumMod val="50000"/>
                  </a:schemeClr>
                </a:solidFill>
              </a:rPr>
              <a:t>th</a:t>
            </a:r>
            <a:r>
              <a:rPr lang="en-US" sz="2200" dirty="0" smtClean="0">
                <a:solidFill>
                  <a:schemeClr val="accent1">
                    <a:lumMod val="50000"/>
                  </a:schemeClr>
                </a:solidFill>
              </a:rPr>
              <a:t> Board Meeting)</a:t>
            </a:r>
            <a:endParaRPr lang="en-US" sz="2200" dirty="0">
              <a:solidFill>
                <a:schemeClr val="accent1">
                  <a:lumMod val="50000"/>
                </a:schemeClr>
              </a:solidFill>
            </a:endParaRPr>
          </a:p>
        </p:txBody>
      </p:sp>
      <p:pic>
        <p:nvPicPr>
          <p:cNvPr id="3" name="Picture 2"/>
          <p:cNvPicPr>
            <a:picLocks noChangeAspect="1"/>
          </p:cNvPicPr>
          <p:nvPr/>
        </p:nvPicPr>
        <p:blipFill>
          <a:blip r:embed="rId2"/>
          <a:stretch>
            <a:fillRect/>
          </a:stretch>
        </p:blipFill>
        <p:spPr>
          <a:xfrm>
            <a:off x="1068636" y="1680475"/>
            <a:ext cx="9715477" cy="4687219"/>
          </a:xfrm>
          <a:prstGeom prst="rect">
            <a:avLst/>
          </a:prstGeom>
        </p:spPr>
      </p:pic>
    </p:spTree>
    <p:extLst>
      <p:ext uri="{BB962C8B-B14F-4D97-AF65-F5344CB8AC3E}">
        <p14:creationId xmlns:p14="http://schemas.microsoft.com/office/powerpoint/2010/main" val="4274073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925" y="980661"/>
            <a:ext cx="8596668" cy="5062330"/>
          </a:xfrm>
        </p:spPr>
        <p:txBody>
          <a:bodyPr>
            <a:normAutofit/>
          </a:bodyPr>
          <a:lstStyle/>
          <a:p>
            <a:r>
              <a:rPr lang="en-US" dirty="0" smtClean="0"/>
              <a:t>Vendors not included on the  Pre-approved list, require Board approval for contracts over the $8,000 threshold between all 3 schools. </a:t>
            </a:r>
            <a:br>
              <a:rPr lang="en-US" dirty="0" smtClean="0"/>
            </a:br>
            <a:r>
              <a:rPr lang="en-US" dirty="0"/>
              <a:t/>
            </a:r>
            <a:br>
              <a:rPr lang="en-US" dirty="0"/>
            </a:br>
            <a:r>
              <a:rPr lang="en-US" dirty="0" smtClean="0"/>
              <a:t>Board approval is required prior to issuance of payment from Business Operations Department.</a:t>
            </a:r>
            <a:endParaRPr lang="en-US" dirty="0"/>
          </a:p>
        </p:txBody>
      </p:sp>
    </p:spTree>
    <p:extLst>
      <p:ext uri="{BB962C8B-B14F-4D97-AF65-F5344CB8AC3E}">
        <p14:creationId xmlns:p14="http://schemas.microsoft.com/office/powerpoint/2010/main" val="11680529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1526</TotalTime>
  <Words>72</Words>
  <Application>Microsoft Office PowerPoint</Application>
  <PresentationFormat>Widescreen</PresentationFormat>
  <Paragraphs>14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Trebuchet MS</vt:lpstr>
      <vt:lpstr>Wingdings</vt:lpstr>
      <vt:lpstr>Wingdings 3</vt:lpstr>
      <vt:lpstr>Facet</vt:lpstr>
      <vt:lpstr>2024-2025 Pre-Approved Vendor List</vt:lpstr>
      <vt:lpstr>BOARD POLICY: 702 CHECK ISSUANCE</vt:lpstr>
      <vt:lpstr>PowerPoint Presentation</vt:lpstr>
      <vt:lpstr>PowerPoint Presentation</vt:lpstr>
      <vt:lpstr>PowerPoint Presentation</vt:lpstr>
      <vt:lpstr>All other Vendors  (not on the Pre-Approved Vendor List) Must be submitted to the Board of Trustees for approval. Any vendor receiving payments from AIMS K12 College Prep District totaling over the amount of 8,000 within the fiscal year must be approved PRIOR to rendering services. </vt:lpstr>
      <vt:lpstr>Board Approved June 2024 (does not reflect Vendors presented at August 27th Board Meeting)</vt:lpstr>
      <vt:lpstr>Vendors not included on the  Pre-approved list, require Board approval for contracts over the $8,000 threshold between all 3 schools.   Board approval is required prior to issuance of payment from Business Operations Department.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2024-2025 Pre-Approved Vendor List</dc:title>
  <dc:creator>Katema Ballentine</dc:creator>
  <cp:lastModifiedBy>Katema Ballentine</cp:lastModifiedBy>
  <cp:revision>6</cp:revision>
  <dcterms:created xsi:type="dcterms:W3CDTF">2024-08-12T18:06:36Z</dcterms:created>
  <dcterms:modified xsi:type="dcterms:W3CDTF">2024-08-20T16:54:50Z</dcterms:modified>
</cp:coreProperties>
</file>