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Lato"/>
      <p:regular r:id="rId17"/>
      <p:bold r:id="rId18"/>
      <p:italic r:id="rId19"/>
      <p:boldItalic r:id="rId20"/>
    </p:embeddedFont>
    <p:embeddedFont>
      <p:font typeface="Lora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E43576-B864-4988-A014-DCB925EF4B8A}">
  <a:tblStyle styleId="{E2E43576-B864-4988-A014-DCB925EF4B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Italic.fntdata"/><Relationship Id="rId11" Type="http://schemas.openxmlformats.org/officeDocument/2006/relationships/slide" Target="slides/slide5.xml"/><Relationship Id="rId22" Type="http://schemas.openxmlformats.org/officeDocument/2006/relationships/font" Target="fonts/Lora-bold.fntdata"/><Relationship Id="rId10" Type="http://schemas.openxmlformats.org/officeDocument/2006/relationships/slide" Target="slides/slide4.xml"/><Relationship Id="rId21" Type="http://schemas.openxmlformats.org/officeDocument/2006/relationships/font" Target="fonts/Lora-regular.fntdata"/><Relationship Id="rId13" Type="http://schemas.openxmlformats.org/officeDocument/2006/relationships/slide" Target="slides/slide7.xml"/><Relationship Id="rId24" Type="http://schemas.openxmlformats.org/officeDocument/2006/relationships/font" Target="fonts/Lora-boldItalic.fntdata"/><Relationship Id="rId12" Type="http://schemas.openxmlformats.org/officeDocument/2006/relationships/slide" Target="slides/slide6.xml"/><Relationship Id="rId23" Type="http://schemas.openxmlformats.org/officeDocument/2006/relationships/font" Target="fonts/Lora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Lato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Lato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La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e1fa3b2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2e1fa3b2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3ff166c7a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3ff166c7a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7e9685f2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7e9685f2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56d408a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56d408a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f56d408a6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f56d408a6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56d408a6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f56d408a6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56d408a6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f56d408a6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56d408a6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f56d408a6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56d408a6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f56d408a6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0" y="268600"/>
            <a:ext cx="5239500" cy="38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4154800"/>
            <a:ext cx="5496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268600"/>
            <a:ext cx="1925426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11700" y="4491150"/>
            <a:ext cx="1925426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15403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726725"/>
            <a:ext cx="8520600" cy="43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6906875" y="4428575"/>
            <a:ext cx="1925426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15403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726725"/>
            <a:ext cx="3999900" cy="42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726725"/>
            <a:ext cx="3999900" cy="42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6906875" y="4428575"/>
            <a:ext cx="1925426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11700" y="15403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6906875" y="4428575"/>
            <a:ext cx="1925426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11700" y="19747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953175"/>
            <a:ext cx="6359400" cy="4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6906875" y="4428575"/>
            <a:ext cx="1925426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324575" y="450150"/>
            <a:ext cx="6533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" name="Google Shape;43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39600" y="4428575"/>
            <a:ext cx="1925426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15403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Lora"/>
              <a:buNone/>
              <a:defRPr b="1" sz="28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b="1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726725"/>
            <a:ext cx="8520600" cy="4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-67050" y="5056825"/>
            <a:ext cx="9278100" cy="138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8530550" y="5056825"/>
            <a:ext cx="853200" cy="138300"/>
          </a:xfrm>
          <a:prstGeom prst="parallelogram">
            <a:avLst>
              <a:gd fmla="val 97017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595308" y="4929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ctrTitle"/>
          </p:nvPr>
        </p:nvSpPr>
        <p:spPr>
          <a:xfrm>
            <a:off x="311700" y="268600"/>
            <a:ext cx="8453400" cy="38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/>
              <a:t>AIMS K-12 </a:t>
            </a:r>
            <a:br>
              <a:rPr lang="en" sz="3580"/>
            </a:br>
            <a:r>
              <a:rPr lang="en" sz="2880"/>
              <a:t>Marketing, Communications, and</a:t>
            </a:r>
            <a:endParaRPr sz="28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80"/>
              <a:t>Recruitment Department</a:t>
            </a:r>
            <a:endParaRPr sz="28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79"/>
              <a:t>August 2024 Board Meeting Presentation</a:t>
            </a:r>
            <a:endParaRPr sz="1879"/>
          </a:p>
        </p:txBody>
      </p:sp>
      <p:sp>
        <p:nvSpPr>
          <p:cNvPr id="51" name="Google Shape;51;p10"/>
          <p:cNvSpPr txBox="1"/>
          <p:nvPr>
            <p:ph idx="1" type="subTitle"/>
          </p:nvPr>
        </p:nvSpPr>
        <p:spPr>
          <a:xfrm>
            <a:off x="311700" y="4154800"/>
            <a:ext cx="8453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79"/>
              <a:t>By Suzen Chu - Director of Marketing, Communications and Recruitment</a:t>
            </a:r>
            <a:endParaRPr sz="1779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type="title"/>
          </p:nvPr>
        </p:nvSpPr>
        <p:spPr>
          <a:xfrm>
            <a:off x="311700" y="15403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Fast Facts in Last 28 Days</a:t>
            </a:r>
            <a:endParaRPr/>
          </a:p>
        </p:txBody>
      </p:sp>
      <p:graphicFrame>
        <p:nvGraphicFramePr>
          <p:cNvPr id="57" name="Google Shape;57;p11"/>
          <p:cNvGraphicFramePr/>
          <p:nvPr/>
        </p:nvGraphicFramePr>
        <p:xfrm>
          <a:off x="311700" y="996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{E2E43576-B864-4988-A014-DCB925EF4B8A}</a:tableStyleId>
              </a:tblPr>
              <a:tblGrid>
                <a:gridCol w="2168525"/>
                <a:gridCol w="2091775"/>
                <a:gridCol w="4118500"/>
              </a:tblGrid>
              <a:tr h="435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Posts/Stories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Analytics in the Last 28 Days</a:t>
                      </a:r>
                      <a:endParaRPr b="1"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Facebook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9/10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7.7K</a:t>
                      </a:r>
                      <a:r>
                        <a:rPr lang="en" sz="1500"/>
                        <a:t> reaches </a:t>
                      </a:r>
                      <a:endParaRPr sz="15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Instagram</a:t>
                      </a:r>
                      <a:endParaRPr b="1" sz="8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8/7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3.2K</a:t>
                      </a:r>
                      <a:r>
                        <a:rPr lang="en" sz="1500"/>
                        <a:t> reaches </a:t>
                      </a:r>
                      <a:endParaRPr sz="15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YouTube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-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845 views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AIMS website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-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10</a:t>
                      </a:r>
                      <a:r>
                        <a:rPr lang="en" sz="1500"/>
                        <a:t>K visits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AIMS Intranet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-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 users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311700" y="15403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2024</a:t>
            </a:r>
            <a:r>
              <a:rPr lang="en"/>
              <a:t> - Wrap Up</a:t>
            </a:r>
            <a:endParaRPr/>
          </a:p>
        </p:txBody>
      </p:sp>
      <p:sp>
        <p:nvSpPr>
          <p:cNvPr id="63" name="Google Shape;63;p12"/>
          <p:cNvSpPr txBox="1"/>
          <p:nvPr>
            <p:ph idx="1" type="body"/>
          </p:nvPr>
        </p:nvSpPr>
        <p:spPr>
          <a:xfrm>
            <a:off x="311700" y="726725"/>
            <a:ext cx="8520600" cy="42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Within the Department</a:t>
            </a:r>
            <a:endParaRPr b="1"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1800"/>
              <a:buChar char="●"/>
            </a:pPr>
            <a:r>
              <a:rPr lang="en" sz="1700"/>
              <a:t>Clean up and update AIMS website &amp; intranet for School Year 2024-2025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Boosting Enrollment</a:t>
            </a:r>
            <a:endParaRPr b="1">
              <a:solidFill>
                <a:srgbClr val="CC0000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New billboard ad lives on 14th Ave at International blvd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Outdoor banner on HS lakeview campus facing freeway entrance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New round of in-person outreach to fruitvale community service centers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Boosting Recruitment </a:t>
            </a:r>
            <a:endParaRPr sz="1700"/>
          </a:p>
          <a:p>
            <a:pPr indent="-3365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Indeed campaign</a:t>
            </a:r>
            <a:endParaRPr sz="1700"/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Handshake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713" y="152400"/>
            <a:ext cx="730457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625" y="152400"/>
            <a:ext cx="723875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7314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25" y="152400"/>
            <a:ext cx="864053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4441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15403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for School Year 2024-2025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726725"/>
            <a:ext cx="8520600" cy="43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Achieve Charter Renewal for AIPCS 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Empower Frontline Staff to Represent AIMS as Key Ambassadors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Enable Site Leaders &amp; Departments to Draft and Send Memos Independently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Secure 100% Enrollment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100% Staffing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 Media Visibility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